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75" r:id="rId2"/>
    <p:sldId id="276" r:id="rId3"/>
    <p:sldId id="278" r:id="rId4"/>
    <p:sldId id="279" r:id="rId5"/>
    <p:sldId id="335" r:id="rId6"/>
    <p:sldId id="350" r:id="rId7"/>
    <p:sldId id="334" r:id="rId8"/>
    <p:sldId id="336" r:id="rId9"/>
    <p:sldId id="360" r:id="rId10"/>
    <p:sldId id="364" r:id="rId11"/>
    <p:sldId id="338" r:id="rId12"/>
    <p:sldId id="351" r:id="rId13"/>
    <p:sldId id="337" r:id="rId14"/>
    <p:sldId id="340" r:id="rId15"/>
    <p:sldId id="352" r:id="rId16"/>
    <p:sldId id="365" r:id="rId17"/>
    <p:sldId id="362" r:id="rId18"/>
    <p:sldId id="359" r:id="rId19"/>
    <p:sldId id="373" r:id="rId20"/>
    <p:sldId id="374" r:id="rId21"/>
    <p:sldId id="375" r:id="rId22"/>
    <p:sldId id="369" r:id="rId23"/>
    <p:sldId id="376" r:id="rId24"/>
    <p:sldId id="370" r:id="rId25"/>
    <p:sldId id="363" r:id="rId26"/>
    <p:sldId id="371" r:id="rId27"/>
    <p:sldId id="361" r:id="rId28"/>
    <p:sldId id="287" r:id="rId29"/>
    <p:sldId id="348" r:id="rId30"/>
    <p:sldId id="366" r:id="rId31"/>
    <p:sldId id="372" r:id="rId32"/>
    <p:sldId id="353" r:id="rId33"/>
    <p:sldId id="354" r:id="rId34"/>
    <p:sldId id="355" r:id="rId35"/>
    <p:sldId id="358" r:id="rId36"/>
    <p:sldId id="356" r:id="rId37"/>
  </p:sldIdLst>
  <p:sldSz cx="12192000" cy="6858000"/>
  <p:notesSz cx="6858000" cy="9144000"/>
  <p:defaultTextStyle>
    <a:defPPr>
      <a:defRPr lang="he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1644" y="6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shaif\Google%20Drive\Naya\Classification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entityId">
        <cx:lvl ptCount="21">
          <cx:pt idx="0">5599</cx:pt>
          <cx:pt idx="1">33145</cx:pt>
          <cx:pt idx="2">23161</cx:pt>
          <cx:pt idx="3">14808</cx:pt>
          <cx:pt idx="4">23117</cx:pt>
          <cx:pt idx="5">12004</cx:pt>
          <cx:pt idx="6">24230</cx:pt>
          <cx:pt idx="7">23035</cx:pt>
          <cx:pt idx="8">25623</cx:pt>
          <cx:pt idx="9">1945</cx:pt>
          <cx:pt idx="10">24561</cx:pt>
          <cx:pt idx="11">21196</cx:pt>
          <cx:pt idx="12">20487</cx:pt>
          <cx:pt idx="13">9130</cx:pt>
          <cx:pt idx="14">36684</cx:pt>
          <cx:pt idx="15">23132</cx:pt>
          <cx:pt idx="16">14987</cx:pt>
          <cx:pt idx="17">7798</cx:pt>
          <cx:pt idx="18">27664</cx:pt>
          <cx:pt idx="19">1951</cx:pt>
          <cx:pt idx="20">14882</cx:pt>
        </cx:lvl>
      </cx:strDim>
      <cx:strDim type="cat">
        <cx:f>Sheet1!$A$2:$A$22</cx:f>
        <cx:nf>Sheet1!$A$1</cx:nf>
        <cx:lvl ptCount="21" name="State">
          <cx:pt idx="0">California</cx:pt>
          <cx:pt idx="1">Texas</cx:pt>
          <cx:pt idx="2">New York</cx:pt>
          <cx:pt idx="3">Illinois</cx:pt>
          <cx:pt idx="4">New Jersey</cx:pt>
          <cx:pt idx="5">Georgia</cx:pt>
          <cx:pt idx="6">Ohio</cx:pt>
          <cx:pt idx="7">Nevada</cx:pt>
          <cx:pt idx="8">Pennsylvania</cx:pt>
          <cx:pt idx="9">Arizona</cx:pt>
          <cx:pt idx="10">Oregon</cx:pt>
          <cx:pt idx="11">Michigan</cx:pt>
          <cx:pt idx="12">Maryland</cx:pt>
          <cx:pt idx="13">Washington, D.C.</cx:pt>
          <cx:pt idx="14">Wisconsin</cx:pt>
          <cx:pt idx="15">New Mexico</cx:pt>
          <cx:pt idx="16">Iowa</cx:pt>
          <cx:pt idx="17">Connecticut</cx:pt>
          <cx:pt idx="18">Rhode Island</cx:pt>
          <cx:pt idx="19">Arkansas</cx:pt>
          <cx:pt idx="20">Indiana</cx:pt>
        </cx:lvl>
      </cx:strDim>
      <cx:numDim type="colorVal">
        <cx:f>Sheet1!$B$2:$B$22</cx:f>
        <cx:nf>Sheet1!$B$1</cx:nf>
        <cx:lvl ptCount="21" formatCode="General" name="Insurance Policies">
          <cx:pt idx="0">3798</cx:pt>
          <cx:pt idx="1">3316</cx:pt>
          <cx:pt idx="2">2193</cx:pt>
          <cx:pt idx="3">833</cx:pt>
          <cx:pt idx="4">421</cx:pt>
          <cx:pt idx="5">383</cx:pt>
          <cx:pt idx="6">326</cx:pt>
          <cx:pt idx="7">212</cx:pt>
          <cx:pt idx="8">209</cx:pt>
          <cx:pt idx="9">172</cx:pt>
          <cx:pt idx="10">112</cx:pt>
          <cx:pt idx="11">110</cx:pt>
          <cx:pt idx="12">88</cx:pt>
          <cx:pt idx="13">72</cx:pt>
          <cx:pt idx="14">48</cx:pt>
          <cx:pt idx="15">26</cx:pt>
          <cx:pt idx="16">24</cx:pt>
          <cx:pt idx="17">22</cx:pt>
          <cx:pt idx="18">18</cx:pt>
          <cx:pt idx="19">10</cx:pt>
          <cx:pt idx="20">4</cx:pt>
        </cx:lvl>
      </cx:numDim>
    </cx:data>
  </cx:chartData>
  <cx:chart>
    <cx:plotArea>
      <cx:plotAreaRegion>
        <cx:series layoutId="regionMap" uniqueId="{0353BC3F-0DBB-4702-A8D1-96FCB2F91CD1}">
          <cx:tx>
            <cx:txData>
              <cx:f>Sheet1!$B$1</cx:f>
              <cx:v>Insurance Policies</cx:v>
            </cx:txData>
          </cx:tx>
          <cx:dataLabels>
            <cx:visibility seriesName="0" categoryName="0" value="1"/>
          </cx:dataLabels>
          <cx:dataId val="0"/>
          <cx:layoutPr>
            <cx:geography cultureLanguage="en-US" cultureRegion="IL" attribution="Powered by Bing">
              <cx:geoCache provider="{E9337A44-BEBE-4D9F-B70C-5C5E7DAFC167}">
                <cx:binary>lHrZkqU4su2vtNXzpUqABKKt6zwI2HOMlWO9YJGRkQiBBkASiK+/vndld1bXvaftHIswmcQgtiSX
+/K19I/X9e+vw9vL9LdVDmr+++v660/cWvP3X36ZX/mbfJl/lt3rpGf9zf78quUv+tu37vXtl6/T
y9Kp9pcExfiXV/4y2bf1p//6B/TWvunqxb7UynY2PLm3KTy/zW6w83+8+9/c/NvbrZt3wbz9+tPL
V9mpqpvt1L3an77fOn799ackoVnx099++XMn32/fv0h48/7ty/Qy9y//n5feXmb7609RQX5OY4wx
wQXJEMHX/pa3260Y4Z8RyUmW5jTOU5rQn/6m9GT5rz/h9GeE0oSiLC0yTHEKt2btbrfQv6bjUQ+h
1epfE/C9/Tfl5KPulJ1//SlOcvig+ePB65AIopggEuO0yFGaEfhpcP/15Rkm/fr8/xlSF6HQcH9R
Hts18HJspju1xPLUdI083Wo/iv/9tVZALwXt8p79524mzKOdbrWbcBWnUuxu39Jjln1/0+NUMJ93
OBh5nJrhqRkWfR6KzZV5suxHOrHeLtM7vnzQVCdHtS157VN4ncbxZxklR+jLMEEGd1Jq+ihPOM93
woyW4RfnIlXrja2ky1iaOb9HfGVb6rf9Uph3DeWfjBM9m2QobZS+t46Xch7dIzE0ZZOmbblMOpwa
5e8G4T9QNR2HYcruCjHFzBaCnMySH5N0ina8iQwzGtXx1EQMhRZVrfyQF9nLsowpw83aVC5TpQlZ
fiJoQWWfRJ9lVvRM2iI+unRhwaVfY5sxuXim4DvMpUm/w2ukStTquyKiuuw1tqyhuXtAuvE7222I
ZRsvcRCqFPFMqnmXC+pK0eORWaM+JKI9zBlxRxz5bwvmuGoX9VuPhGfOFa5q+kHuiGWcroqZdPjQ
wkLVOT31uEkqnS70sCrfV/Eh6pghEdmpRd0rPxSsWNdadeuwV+Frw5di52mhGRZ42G2kveSEfiha
WZQ6o2Ptp3cqy77atkAlRsjehQ6t5aKHx4mPfO/sbpNqqae0+OhF/NuWabLD2OznXD5thn72epxL
HPVbqdpRscn5lRVTzlnk5+PaR3dUpMd07AuWFumr78ZQLyvYQRfj30XR91WzGFEO2Qe0pHqnFcoY
RpNlLl86xnNdCieqKG8VU/F9M6HLPKy0EniTrDfFVoax7EXLVqPqERUvPoth8IYnuyZoNhnbVDF6
1d6rSpCXKOfzbkDSVF1WsDD144X6QVYYNiSL+0kxN/Sweto8GFlklaIiApPmY91l+GFbVXaSxJ3z
VEqwj/TousUwv1Bdt5n+oHRuDi4x4855v+zMEB0zmdbzKGs8jqJMNvK8hpiylusyGThmKQmwBdbp
ZMZJllm+zGBtui2dbsZSZkjUKOH3st0Ci4foEGfClfBTeRWP+Zdhkl/46CqNR888zp+FHd4QikLJ
ydEpk9UZCeYU4ReVbwPL547UPgmXYiHHOWxfhV+bOrVP2KdJGQldrf1An+J+YUk7/N7zvkbx+mUb
/Ge+jtOB9JtmxqoXaoIoZ4tZlKbvqWlI6RZYqygZSS3sOSq+rLH57epfGQ24gEXDZe7VXTEu68G6
rKRN4lm0YLRXa2POtum+Zb18BvdYb0Ur9tq1uu6WooyyzJYLTzRbauzSd4ky76ZeNYcIkbKnqTr9
UeRRyyT+2MngKtElj2LKnnobFZVo+FiSeVMsdhSdsmQvmqh7zHu/X3CRsDhD560rXDm1+LRq2BO5
WPtqUpQw5e5E2r+z0r0K2F042nbgAFISP0fasdTJUiYxPo9RnW7dR7JZzzY7b0yMy1CGeTgPcpiq
7tRuiduRdCEMiSVcxLbsYSxft9bju1Su92vXgGkk48GNuGzt+jgObcfyds4PuUy7Mu/fh8gY1uYm
rbqC3LU5/ZKPaLlM5LDSXhxQM+dMZPRZd3TYtUMi2TLmNXFbx0j6gLqVMuGzrW57GuqINLDFtjk8
dX5RD81ISmQrg0ZVZon4jAt/kiaVZRuFwJCcmbCBlBybhUna7Ga6cRZvb0aSQ+bdsp/XXNUJxr+b
Zi1ndzeFWoxTWhncm8qEZii5JI+4Yy6e8rKb4qZMFufZ3BN5n07dc5y5cgw0LambSDVt0ReHacc2
EydlgueODU3XVYl3XWVo8aiaqvFRexr0NjGbSs5yvLI4ClnNV7mV3uUD42iXbNxWqcNpGUSzu26t
dXPLZSBZqHvxNZHo2BB8mraEl3GmPGy66G1c/CdwSHBV+F3h4ovm+qvRywMEg8vU0oEJDk6X4+Gp
QIOtW30pRNDVtHzrkmRgSk5vPOOS2WaBUGm/hSa409zzd8LO5uDdWOm43XY2s9/EatcyorSyNMeX
jphPisR1n3cDhL3OVVkWg5WLYa2jhn7brEyZ4oQtvW+Ps/UHIQmT0dixuCAwuwN5QHmU3aeEyDKs
XN9xHH9Z1uR5CuFi28UduQ/q4pudbduZFcnwIbY4Pqk+9XurCnC1XXikjXo/IhWxRhSwd8TIyJYl
u9DIjWVGsrA0d3bUbKYGNvJSpT1Za23XvG7kW9GpuerHCLBDEpdow+eih72s6PrZLj3aN1P60oxN
iR303ebumylkzhLcXbTNtss2d09BfqBJG58gAOV4G8scDW3dh+wbGdZ8R9OYGZ/4quETTBPJn6HL
/eh6cHoLEo8dUmCdSXvplzG6eMfPyBSKjZIXB9yvLdPJHh7uWDaO4Uzt82IAZeh5qrwp8lIOxVAi
2E9sdISzTvt7F4q5MnH8NvqiLnBiyiUzn+RIutIL9a3wcTkvaNxbgHTlRkbOCtse/DyHapZ+OYeu
K9GUjwxPfgJ0MdEyjmTVz/FQ0XH2ZQaOrZXduWt1tOv6aWCkqxP4wWXa+0fAkTMjK++qQvHAUnDH
9dwtB0vXl8Y2K6N6znc+Xd7aUxTr/DCrvqj0Fn1OhOj265y7M2CFjNkBGwj2RQGDSW01rliXQz9+
iYcrxKP20ERZf4mQPOuZPgSbLOWWyqJyLarzLIorJ3FR4WLbh1baQ7rKfbDIljMsFvP9PDGKTYWC
MGxIOcRvwkUp6PjmHDiMNNW0yrucVODLApMh5vcjScFQxnFlOI3E3uZS31luWByrnLkMgQGtgjOf
yrc8pP1l7Rz4ogNauq8KVnLckgD4Si7HPHRutwyFZXRtwmXJp3RHSWsYiRLYRlFShzGQ/bJBZDVt
XgvRJ2yA7xbLhksV5nGHkEqqeVFDZbFkmqzoKZpTw/DI7W7K4mnvBX9WZuovJDLJTs8AGHDm7sAG
AIMMx3FDfT22DZin8l/zuf+6CfRlnvLfGr4OpcErQGbnfh/5RuvgKDlNQlkWIL7XhIT3kenEIVNy
vZua9F2xLabSOsSliRlp/Fe8FnVkuazAqc/MD1BMge8hhi111umzSt1rYlvyUORdLYvU7jMTvZOS
miciyq4hRzrGkmE1qV1b0LtRd7oSMQTyrTW+SqlCsNytu8z5ussEGstxzqdqGLvoPISt5MMiH4hC
y57kmQAnwGU5bYDp2y3y76KVPOhpuu8H3h7iFOsDGnDBFMQ11Ogd50KBQ7TdvdAZLjedkDKPeHzK
IulLZGLYvHp0Zc8B2aQZT0uhTAFOuTMXJFq/8/34hop+PM8iHc+3mkuWh5Sg+JhEK8DGfEnZmi8B
0AJJy1YvH6Mgo/3ShwsmjtzzHDY26ewhiOCOC4RNJuig9gL5qAaQfr/KPj3m9Arb8yJikDmaQ6I5
KqO2uQuxWyvhDdktRDCBQ3OAQHGZ5tyehyZ0h7nZnoLwzWHtm5wtKD+tuU1Zv47byfr8efBGVUWH
+2MjRvRB0vRRxLhc42DrPml5nYi8DvHIfEDp2ZlV3I0NvZPgSFysL7Pe0OM68jKNA7+4NPtsO9Iy
hJvm0K/63Thv9CzN+BspTLUhlR8S+Twjuj1uaOvqcZPjjirZ1EWh1b5LsqwUqMl3C93EyWXRb0gu
XdlAZrFTvmPJgOKPNqk9IDc2ebncL4nSD2q5tM0ylxsFcKrVCDjhWmwL/1785Rrth9euBcTRoNyf
DPUQFlvXtJJFU7+cbleRySupwZ8Zo9ZTtjbLCQ2ql+xH28uuO2bJNX9I0MC8DGOtVPtNoA3StS1y
8+lWaNmGgaU+Obdj+tLZ1JWZwm5g0ThPp6KQ1yoqptMfbTu+tCbd6mwO4ynuo3GADGlYDx3h1cTz
8XS7cSu6dKwi37qDwyv3Z3Dk5EBEX+arXLZyaBN9krgRA7tVvWxp7eL5Iye9PuGBqj8Vy2y/XwtR
9DRiMu3c3KDStaots63Rp1sftwKBY4cEJN//uPTHB6ZRsNjzqFrD9r3zJkJRz24f+3GxwN1BJyjs
/dypEwJccAKs1YTyVp2Kdju28UXqAXYDv3EHNvlntYmlOo19t+4Cjx6sb/UJEo9oq+28ZvsV+IN+
zuypcI2E6Yo2SFF9jMp4bC1k/AjyjbE19qQb4ljuuKt4DFN/K6LrhGWXfiQ8qfsNEGODil2fCFil
61LdaqtMt7juIpZC1D5NyapPadEBMLvWDCJ+K/Gaf3Lgwet0QOaUEWpO2rhNHwLdyrYp0AHiwnji
aTKeejXAAt/ayRSNJ8An2yGN0nJt9XSyI5lOtxqeencguatcvEyn+VrcasNkcW2T9bO/PtqgylrJ
T12cfje+W62jHYzbryqUsRj68mZtLWCduL4NHBbpaoiGM5Gnfd1dR2yvpuYKsprDIoc9F3G2b3s+
nm4F8dicDDbjaZmb04Jatb9d2rZcVwWkoaxX70nkezB8pcyJXi0ovtZuTYXNVK+p+0oosrsi2KfR
pi1g2KtlCqT5P6vXduCiq/pCxsxFozoVbQS2MF+rt/atuDW3qJkYmVShLk5CGt5dEzG0uQskcc3u
ZjgRpAw1b+QnzjM9sOk6gtuAbmNZn52O+9OYCglrovgwsCT35gRuwpxEotQ+c9lpHLf5lEf5fJq6
YpgOFAtwJckzwUs8MBd6exLaWsgDoOhho1STFjFTV1u/FbCnv9dCZmEsP9q32+h2sfD9UhcBcuR/
vZehHm31rW1dIqdPf+ltm1N5nNHbalYY24jB7v6o4rEYwIs7wCbXi8LzhsmpAz//40k/D+NpvRa3
2u1Bv0IcBvYmlC0Ck0iEqw3J5OHWQgUYza1WpNOn0dm8vrWmHqi2GrVIsWUzpDKR6iqhfcJSgLN/
vEGutb80s1jtiwy8ykIhSWU/uk/TOap6bPo/5vY2rQWF6b9N9a1YrpP+o/mXR7jeyMEr8OjkuheB
ZgIz1HGD6qidskMOhCek2Vg+aA7Oc43HBfizFmxwvnqXnDiwzFt1DMldl4tsV6yPOhB/pNqrU3Nz
TsXVL9FbFWjcsdpGiAlWP0W31XTXRfxTdbv6PDpBJt1xvy9uThJCOLhKXSh86LEoewdrkWae1iZC
HyH0mdOPn39rdtcnbrVbwc34eVtcWidXfxSZDDwjuCyw4X+1myWgPXXR/o/hXId3qynwn6tPugPQ
xFOVEOT+GPDtJpmnlRngoKqlDZDhBeD+rv4FNhCfDrfqGqW6BE7blsPV+cpkhT1wrd2aaztBBio7
4U52eOFL7I8eTw78NhQpRH3wTdfqEkf3CWd/NcKrTWatG083myTAv+3iBT/+yb5vVdAIMtYvGS1v
TZPyfj/E8flPz90sG9n4PiZRuvuT8d+e+fGNMTaoVNLw8nat4y3sJ7UCgu0w/f4Db6/Mmcm2cs1y
wyhatkrMvAEAd41+3XWT82vtL83bjbTXeXmTGX75Q+f4N2L/VZswdS3/LnT8q/lf77SE/39c3/lx
8aqU/Gjd/VNi+Y9P7d/0Vc6Y//rQv/UMKsP3X3dVYf6t8f9IMn/WS/6nN/9nikycIASCxX+vyMBY
prb7N0Hm+zvfBRmKfqYYxQXOERBjf0gr3wUZSn7OECTPKM+zNMtj+kOQScm/BJgU/ZySHIQc2IB5
TGjyv9Fjkvyq8vxZj8EF8PzwR1AGOlFCMvjSn/WYItGKNpoOh1maNy1GyTbH0DZ+A0HptEYJJLFF
/76T4wWl7T5w3pWUe3catvguzD3LOSTjLZ2BfFx7VA6Q4TCaoPawRMKUsgFKZLqSjHPBgSOIn8Aj
3NNlTlmrU1SCmPFtCshUKc7ftmw8oSwqziL13W7gnpda4PsIQns1Y+9ZvMbTbs0jtQNa/j7txVwD
v2jqhVhZA5nH69TRe5l8WmIBvMgADK0QmAFb/2iiSJeuJ6LK0vkukoHupgiACrzpgeARSbk06XHw
MmK8TyC3Jm0ltrSa+wNH3VJOfXKvNP49noKCDrcY7ma7INALHvhjMzTA5c3qJAt5DNtigbJy4Ew1
ffB2Lrs+y8s8VjUNCzBiOYn3HcZjJTj/zUv/NDaaM5AnRjZ19LWQCNziymvkAVfaGSMgCMgGv5I8
i36En2veO+uXy9aftdq2I158Jed5ZpsMaT0YLOsuLLgsWrdUeOMQF8IbHqKLaLOqI+m+l+0uUdu+
W+PdIrBifDDLMXXA/CuWhOGpz9CRbONxlPFWwVw9Ir19oLwQpwYShcxtUxm32teTBeZtQdaU4xCX
buJrmWccVCJw0cGuK1sT+lX67n7qo2+JbyobnTQS+zThe7KR1yJpDoNSH1ULeoAG0OfIa5+3SxlZ
8xBgWM02PebOfmwkvgCHVXa2aausB88t6DyV45pVunNPWxSGSkj6vFj8OXIg4kx6n+JLYt1XkwvQ
6dxH14hLSDbMVE4P2ZzONeRStZzxBQMNX49mZU2Y9lHo3uwQdjQHaYL3/XOSmq+NL/YYd7UHDo2l
YTtoLU9WYcHWdWirkCTteSlCTWlcVBZC1Y6C8OPHtj1nw/wbaWKQlcJrSt6CA+Fq5ai4EuYsbjGq
+wZmfehtt8tjezcDOjyCYpCwZhnuDNVil7gm3klFkt1MQLGhOjwLLuSumxt+55A44j6434a5orYf
D+BY5NMyngGo27Pt1nerb4dDJEIJ2MaWoSXNkRTNp80OUUkDSSAI7oaRtwx0HnymyXrnfUrKDgg6
Iua22nIx1GkL/LLuIBehPDmjCFJYBos5Njzfz6DV1ciB+YZmfjdTx4+cj6FSbvk9LkPTqrq3Iy0F
sE05YOG7uUe/q6gtjiHE78UKdGaXZ7spFadx2baLiIAK1WC7a5xt+9hvn7kvZM39dFEWh90MHHsW
Ac9hMX7QPZ3KfFl6UPzcoWm6qG7AS+1cPj952qFD/DUKpjjaviVVnKygXHYgFWkOREDos7Oy10Gb
9ZEqAcE+eODAu/HQyhEUlozuycCL/RLHUYXcTMuEL22J+9GUKk63dymHqSn4ly6a59Ks429roP1D
hlBgvBhOU07MUx77Ee6lcwWc23mxJGICpK1dln/qoyK+J8ZVQyZ2kNoRkDPa19mCNNPo5MMyddlB
LzCx3I0jJJMOA+vkgRTFcVLReaE7mY5lkJoy58eF2ZaCgpWYz4PLr2oNdufBVOukk3JbX0Eu7N4R
kHa2eBJ1tnjJ1tiiA16zsSZwSKCcZX5ZoikF2TaC8bS9LaP+HOVnPxq5k9vXJp+meowzXxtf3Amg
deDtRABPDsnJgnDZewQIt88+WJwCqwGOxo9JYDOIxavl07Nu42PbF2uNzAD0+5INQHbl53lUQxkZ
Pj5kU3yYW/U+BXizC0W+T7NVn3WYj5h3v0MABR1xa567RbIkztcnNNqKb2lR99k6XRYMKtC2gaYe
bUp+sEq95Gi9EyteHmIgX0paNK9SRPD9qa9ANOd3Mf8SCTWXft4MiIUTKSGneJ/M4oOcALnNqjs7
MH4gnOduX6BlqCUyDxTMIMm8Oi6TKQsQxA6k86HiXiX1TGixS4I707Uddq5p7C4akWEd/xzRJHkM
ggJaQ3hX+NGxoqBy387rZ547fR/n7Qcf7Gkpupy1oPBXRlBekph2lU2iZ7LNgk0teoiL8ZkvnSuL
bF4+4WTe7vGUP3tN1Gm18FNjDjxsmi+gk9JpO6Zzt73XEXqko1zPa0/7ql1HuQf5uNJi45Xt/PqJ
m/gOAtp8SKa0OwXzqPQG6VyPQWEfm/kMPP1uTuCkQr818556NT9wfUwa1YMn7Yu9avT9ABqzS1x3
lHSoXWqnz2SZRMlVjKo0wPqpsFxcO/OHpg33SWuATyHeVTPRXyDWZB+3HL8PybvB+vU8TJ2qVVL8
5lWvWUKnj/02vPq0KU68a/IKbOmw0W2XLVWRbACYC0n2E8q/zhqEbJxlnwQH2iw24n4pIK1ZTpnd
/J6nRWABFPtLO+MSIPB2Nq5Ol8g/Ky9WYP+KB8qvpHCxin0Rj5BBQTAepOvvqcB3XI7FCVx1Akgk
3CNV0MpFU/QOwYYuQ7CfRZ7D8QjQkPaT7m2FaEhhYtsW4jEhVTHkqG43HoGwmU7MwcmLmhhVVDKb
+MkJPkPIOgZBkrt1WvaZjvYNWNVx2iAG+mjo7rNhOIx+Asq9AJgB4SSheXYGGRXQyWepORDJ2nxG
xeDuk2sR0PhCxbaLG8hFtKl80puawKY10iRlhideAicEakMzizJQA4S/ljAzRQKCjgFSZojF733k
wZFALgZxaYjYSkHHBsWor9OeTyeRZSDSbeAtEUJ7GAP/2E4fHP82299DYXWFitnvQQV61+ZJAUL9
ueApUDNTLvdaA5BIeNzWU7/N5RIGezBZ2z9gUFiynB6B7AQgt4Ia0QAUQWi+d174UoY1OiWgmcTY
bOWU2+kM2c4Lb+GMQMyva9wP5jyK37ppODdtjxhOsvWYgIhZ50C615kZ3gAOFSfbjrhCPW1YP8Fk
bCKGoLklH6dE+dqmBGTUKHI7a2Gr4KSaJpuU1pCj0d0JAQX8LcGqinMQvRT/hOUa7zPZYdDpNsBY
OutYA4ItoC+/1oArm0OHAWcnILPu4LDEVPVqfhU0bQ+pIUC6O2DZZTh0S34V4Za7YbmncRbOqJH0
6Woyph/I0+qfQeGTwG33UwUZf1JnahvrpgmnAowNFMYuOxXJBIHZD89AmduaA7rdTW17t+YA9ZO1
2S8mG0oX59E+9BpOm9B8Z4JSj5MSVU/nJ5Tb+VEmk3648kdb7MhBbuk7mrp3fda1IMEYoMPjcSwx
z9dDPKQ5I4XYmB5sUcegQ4GSm4EWk+kUpPEsBxMwX2yr+/OawZGcpYPHSJqgGsNpC6OS5KHIfpfc
5lVjkgH0fxDl+bx+arW5BJl8JpDQMrtwOFPkew8bRZYUtbSMAgRp77YYJFmFa2MgFKwI6F66Pmip
UOVD/rsPoKkY2e+3TTy0dqh8DGwRmVxaFuq4AnSJ4ISR6ornXvmXTM/HiMPRBBeau8ioNyTxYRw/
jHHxJZ8Qy5XbuyQ59gv90iz6jdsVhMvPBXUPoQuHzUO68WEqiC/1i+/IMWrtfm3TY0eKO8CmDxHC
x6bJSt/Yh3VdDhOHo1m5geHBmaEUQIRLN0bhHMIUZuCgl73tgHL4v+yc2ZqjurKtX+W8AOtDgCS4
xbhv0ulsK2/4siqzRCcEohM8/RlQc1fWnHvt5tyfG4rOZactpIgR/wir2VqT3rRWu0XB+JmaJrRU
5kS2m5TQsoKITNPOc+nNbeI69Dn/joJZ5Iv2ZJrqATdaxapPNpVT3fuSPWKlBYmUfvYIvMNibF7i
xt3oLmlXSRcf83rYOijO4xvPBXgQcgbQQOvn+Sanyp98GuzMqA5tNtxqLz75kqZR6ZEHRfSxcTwU
kFGaD9MaK60boI7G7tXoHzCyf3Y0WAuRor5fbaoKGljfJqve7gANpahsehtfVw+tEi+DvhdBtcWI
fWzFlWb2xiL+eprEsXa9T+ZdG9eFmoU3rN1mRwBfmWA6Glyn/ahRqyqeay/fze+LhDrMSXMeONZ4
axQAhx40yrGrnpSbwYIY70NiCW2UxEPuxqHlx2s5ML0qa3t+QM4skKuBDxEb0yNHUUapAAmxKFdj
le5QMY6QeuyFa9qwthVZTV6wpRCLJic9S69pfygPWvFM1uTBc2+cdVuSb6ZpXgfdnEy3gSL43uj+
yVp1TX7jMXEulVVtRmp+WMG4n/w3QIQvcQJVtZKPZZfeyrx5azxzsRBdp3I6JbraokSzqxr13R3t
a+84Z6YRsHSoTrMkg8w8PpTGf2Rj6W5Rh3jlIj+z0d1lpNvL/kG247pDiIOAfu0r6oaDO6IEy9e0
LB5pX+ySu0pjcZ3iamNJd4wsXaKqVO6RkRUgZixUBxUU1LTy8TRk7SbWV8uR1ybGSKkAmmi7QvLA
aR02JriTB4qYkqsOj1PXHj1BghVbKTpYoXXrq/mBdK515xwYsQGN5etO5WeIXesKCrhdi1sjB3wZ
rXmQ/vjoT/IEyOvA8m6Ttc5mrnsOZXvwpurOrsc77XC5KpQFdqC+1CASCNIwBrSGWfQEaeClpzy0
mBMmAy0xctyDbNJvXW7fo3zLRyIjDqkxo96NWd1rk/dHTEKrvm8+bdc7ehYIL5ausslc8JeePKzS
BgyFTeTbyN2LNfoX6tWfuXnURF5rW0I1cEBHPbV2s9UDAj0UtT3f/6hEHbkuuQZMPEH+30MKjgIZ
HFSHkdaTELHbJpMxvgGsqYWUV238nXABUJa5v4q98VufZMuUWRbepimab41l35ifvINzYrHcZbT7
oUS6BgP8IFVzHAf13XbpZrS6SPfNo+9sk7y4C3yxsXkceg3SLSn3vpfeqzKfE8YnfNafhMb3KKe9
2XUY+OaNt/WzwAQ35Qw8DHvUBajKxBYY//5TL70nmzQfQWt9F+14KFG/USgjqSA4ZURFbPghHLm1
wVqF82ARNPumsuq99RG8Jd4FsCGIw+SVxo9lQ/LQtfVW997e1OLsqepY9YO1MkOgw4nisR9lc69c
X4Rk/OkMeOTAi72UBvoUaB1EwCqqOHltW/9J5nTdWMHFIJgoK/o6oNaJOW0FKuDS5e66Kr51VvYO
tjOKg/yhU8k6C+zT6Kk+jINy21kGVVXk6LR7wIQhQgFUxKrMOqhmJd5cWa5XUibbxq13djtuMyQW
Luo0ThA/ZFmyzzyyFc547iiGNjOg1q4GxE454SNOIc+QEjnWPC3ueF+vk7yGhmA1R8t74xcIjXe+
g2gE4liP1WdIUOJ7TuvKD6uiawFcJB/aEZu69+7SPPaQtnsROCIajoiW6qLfEb8EDNfltxqzq5RN
u6KBsxot8yGL7LlKdLYVfkDCPCuhkQz3Ywk0tc6tR41lM4xldR61c6htd6MIf54qjGog09sytTfg
M/aKsEsb3FdZfZ9TtwmbqvzWAHPlmUbShvK854VO7oeoF9yGAKKTW29Spl8Co+5rV8/8VYnM1AP4
U2jQKGOaAZwcdsLaQZGbkBFj4oA6AWq4BwI7tFurbd6IYsA4VxOA2TIt7mQr98yyt6Qd7sreupMz
H0aaNcmRGpk6ovmTN6inklXHkffAC7JoJGKVNeVrME6PmSQPXgWEsB7P1WSBLYwdHbp1loYyQ0qk
6Ho0Har4CPTqeNoqpIEe24HNClkWRw5TW8g5kRAr1+GnWravibs1RiMH827UHa6al6+JvLPS8ph5
WHGR/dmBOYxDvtOBXnXuKyk6hMnescEYcW22qWl8yBL9avfZYxUm2tsKzBG94WdIj5cpnR971Ty3
CM912rz5TJwRACPSGvIVUOyyZ/dUx+16/r9KezwlUCnKkZlVm1r3DoskVx9adOvMXQY+H0C1VBK/
CoDOgXqAbIFjxt3PxuEoNboRyFhUg8aXnAz3Pf66DgsFKY/G6de+XX+KnIHrdUgJlO5F1+XZgDso
phghTn9ljON7m6EoZuQqSwSwAnOaf6+6U9961j8HTvsmm+KCKvW2Koptp9ZeWt2cKpMoh0BTYyNs
BONH4YmfKbj51i7eY05AUGovjwK3u8U5UmFvQn03bsB1IUZEgdqNkhJ3j8iimNchonfjO2Hxh3KI
74nTHvwsA1UKggURlnpo9cMUr2g7krCwLCykXRk5pkEJrSx2JN00ULLDRoANoqjJb8oK8qQuagwB
qJtTvYGgkq5q2p1jMtjroBxohAT9IfPeGjrcIXNFwFQoRGzjfTHteVA+qCbHdNVPr7p3VchVtUW1
cE1ZeWdbAGAclYem7aPRlR95Mx5M9wn+fJ7An4ueeZFbWA6GbLEd3ADPBoFuWndTEVlZfdQxdIXO
L0mokdVHXABsY86l84aQtL26qqY/K4zlQ0GRoIPiWfG09w8eHUJLpvYZqjOiOgWSvUZdc4K6rRRi
rAzxkev7P4u2hAbWOrsmmPp1Z8X2acL8CTK9DWnZbDw3Ca6tZ0O3CzDVNVMqwxop/CavRBwGNHZQ
ggUPAjxojwwg9KO+DTgy59ZHMaF5MMrR68EHNkQbsetYnIRNIh6REXyfEi/f1E2m910PyVwU7orr
BDVhP0nPTjLmIam9x4wF15jUDiBo98oG767RqLwFrvWMCjbFzygeJ8tcvbh8jimv8LPnTeSazoqS
tvZ2WZWbbVEoERYOQdxcBmGaAUnhQbIGKuev8qF57vIiAA7IXxwVu5u0NHuNdUt77BVFQYQ/SPVS
xHJhrAUIrPpGLRsYdpW1kdP1OhRSb6Swi5VukE/54I9CWWkRwsqwresG31A6biCzt5cwrngQBUkN
o0rvPqniB4oM73q4eN206jz+pKsuDcvU35UcPyEoKNuxLNAjPjLkrZtSdgo4AFo213BEgGS8DNIV
RAMAPokY9kJl70kFDnqU3Z4S10H8Vnn7vACdm8l67xa1HwnLXrexAt49dhy/RqfCoPEHiIPxGx0Q
noq0SldWo+k24cg5DYaSm3tOqFjvIYaCZYeCaXR6Jo9U5Q9FV3xm/bSriqDZBAwfT7MWixq7Jtr8
lL6P5e5FKoUMQAFBcp+szHtWiWOvUmo9NPNI1hplkdZPsSYST4WF8p1157ehEWDw4LOYQs03SY7B
pifA6TGWJ9klcJasgFGvh0Jfs8x9NEQ9J+NaeFc9VUdelXdV6a9zgiFLe4qCfTx8g6XhY/K2zJc7
ViR1qCwwRpO3n1Tx2dlQeKcM8HeAb5AKBSiufK4G4GsWHfed4x2rtv6OJe5sD6NZERsZrqdBa4tG
nxVxEIL/INvA8a6TX32XThN1vlVHEJYxLGAWyOPmhvxaIoMqnjsgpqGoyBQGSRAJ4n4UFephAFLh
kbHcNXj4lO4Kv1qXkkd2Ym094YYtfgKJB1gGzt6g6OBZIAcNf+y9/lvcyDBJFWj0fO8xumeCPMUp
gx5nkT2WbBpixFwGvyMwQLQ7p1UIE8wH0iqUrrrineVllCvYI4YC/KWdl99IAKBhGqLBJrchSz/s
Aaz9WD+IzP3u6PGcxTlirdL8sA3d5f7w7KZISjgHKtU82QNWn0D/sNSL23vJPsbK27QMDhw8yZCk
rbCFYLfBaExAIeOPDYmP7KLOswPFqpjFLgszx/rOhX1osuoGjGcFESRMenNBkeuFQS0MJ2Y+k0Tf
p1D9Bv+GGkpU2/HGtnSK5UI/CFM8OrK7I3GMyCO5V11xpG1cnYbW3kNh7pElpjUWcQljgGhXlcUO
ozIohTC9hzj9wdqZWxRgAg2gYJiGgqHFk+Cc6754F4jvV15M74d82Jq+3gh7wH9G9oYNnwXLv9G4
fbVtetdaulsnsngQ6Spn2cdYfooMggbcLqHXQk7n9MglOVsBWzsuSDJ3gk9o7C6aBDD/TOOu0Oad
eLYJm5HbIQFzX9lZsQIM8tCkMG/x6t01SLUCe0IcU2DQTYCV9XAWQz+upG6OASwyW1lVn1aqDyNq
irATXDyV3Kct/xb0wVPMiu1EC9jJVFqF9oBgRDdrY8mrb3kaeFD7LGqUFLN+Wz8Jae4y3vurQCc7
NoGL6oz6LMp6T0x57ctxnZIWVVlPhLwlDb7hxkWVIk2h9jZJtBCVyyb4DVguhwtv+Y9z/zj8x8u+
CM04bbb56KL0JH2EouwhzRTZ2BO+Ql33fLXwXsEM6JSoFaDEPN1KsIS/WETn7/Tjwif+L84ZFE+K
MIYsAhNYvl/owzGZWAQsoAgXvm0h3b5wt4Dzds+nJ213fXvMZsKwWPg233AR0UQ6oR1XxbRaYDVr
/riekf60XnYrycGTLLtTS+5izzebePFRBtLAUjlvrNmi+WuviTFYY7ZzgZxv7are+wu7tHzMX7uL
LWk5roDxQLCLQw52fPUFGi5U4bJZzi17C4HIfdHjd/9NHi4MIi/yAnYAb1gpz1fARefLMBF6pm9R
0QSHtMCRredgYYORLvyC7b5gwq9zcI1Y+6D77lf9NbaGjwLU055pFSWxn598ATmOu+n3CeWbi8vh
raBt0sKRJcoI0FQwIhWF+FbYmOL8BlqVM3zmrT8gS8XGR95TNKo+guseoyCw1uOEadKlMO5Io+GB
yEm8F35516fVeNDeuCPaxuQ69pdcm2rNKTerEs+PoVUEs8yuQrYcKkNf7H4sDj2SgGyi6sIlsDmn
6cf1pIJ8K9jeKvKfNnhK1/ge0NRhvPhmuvnZkB8cL26PiRIHe6y/6yypd30Z58itwwzY/6Wpq+7S
AuDDjMqOqDKoEOL8WgE+43Ufr0xD8DaOUnjc8GMqCdOsQOUSMSnHUuVbzUWNMmKykVA+HHtvDfa9
O5Dm0lN9JgrUyKTYvnImtUccHj6xuCjOtuhDUbbupXdc9zK2Ak+/aw5wYtxNbvWTyzxd4yXdRdI8
kqV31mnKthjY17Q1/p4TNz7lTowIyI1iy7yRADKKXzmfjdPKM+yIYTah+NIlCFnwbwZ7BNSCEd9q
HkD+TTRm6qB5H4zOsMyq8s6CVe5uSn+qjtKw11Mf+VAXsx7ehpbhV6FNjBDXbqd1nssSVD2XF9t6
RHXJnOkkdJRUBUoqkNvKiZhNTzTMhK3DzwUU6TM00r1Iy5sj4E6DxDae2C7w7Z8uJIIJJTaYcgJ4
nJxJRFDy2mjEwoRQVU6wFCGVgA4g16RCupnI8UIMCsJlMJ7S+ZOg9mShOofwhti8DGPud1vDBH6V
zrSroJIaK1FQXPLeecV6Z+8g0z0iAFnb84+IihJIExRUJGpyuCspMbLymrnr5dyvy8sVKnkSmU7h
i4FxcFfCmAtfsHxxA/+jg4NJyRqxa6YePMB8macvccIOmRU/GXjjLPPOavfT7rLHUYpzLkcQFfVx
MOQxbYHFw4z1rNy8Dq2geoPPGvLNBFW2nm7D1HdHWbiRZ9kn2iJSJGw4KRRgdhZf1XVxqNz01JSI
8zK4T5MC0rOrNVyEWZjaPV0p3r94ytn1edtEhe1U8GM06yCB14LFiFO5FdxqUZiVShNYYvweFRTS
PwZYqyzj3w+pQD1pGK81aSoIWgC5S/hWYeL2W/o8xMPZH/NvgwW7AEPiabPmSiTQGaIPxQ6lbYQl
MLDEsztqyBoPrsTqTvJzizJq70Z94KCWkqcPVRpHRQfZqudwCLtl3oYQv38MNYIwLu23rqq2kstg
PSi3jyxy9P0cP/bk/qTI7cKaeLBMC3OLUywdo1FQ+kSzgpNoT9g17gVfwSm3sRxljkM++Ssj+9eO
uTdvuk0Jhk2ixbWznOIE65u/Kgycik4eVr06WmkKONO62LI1mAg9qCu1WtW99RJXqLw6SYnabq52
mk7vcYzHKe/1zSfeeshulF4AmT8GbQl1mJdPo5aRNbqnGo6cdUfZPQzG+6rNfnjkOvQweaU+ahbK
b99KEB+5YuNm5Ej9OvNZVirYa1RIrpZJeFTBbI1sxjkStXGZqHaTiPOIIs8DA5LdTZPtRXLA11CM
W0MdmGkQUTbOvkMhzJQE9GkbhIMqqxUxPn5QJDluSjAo1QQ0w4btJx3OShw5ojh0cbDLVSHzeg2B
wlm5sv7kwvvOeUzDDrVKu3OhSWbBw9ikZpdQuFA1DI3HWrz3CXFeOgrBhTYHybnYp51xozG3XsCi
1ojPKgUCxdP1R1ETTNM9SP7kJyGY97mtECAWV1jiqx6+4W4UYMWslIQ8ttENAAm0leSrQiNiSJrp
MIeSjWsfR4qSncNTtWa6IyttoESkY/Oe+S2U+qrEuKFIywJUyMWH37DyyMsSqBqSn1AwV92Z2c7u
jP6Os6neIdstb7qpnkBMfe+97DPrPlyP0g0c1XHEJrHDvOtdJb4sSSHqlQ5wPWT8qAeYJ79Kx6gI
RliD4rbdvNu07DY15OWWeRPMabBetq25I4np1jVD8bGOwQXmuUtP9D2x3GlDkVHi576rBKHfYgo3
YjLdsVQ6+5Jpf52ZZlWiQh/qJLDX8MXg2W6hFTIHYTNEj2SsBCqanQXXeuxFiVsFwIC8Dp+nMZGc
MLqYqO8LpJ5ry9FYfmPUZzQf14HV/HD6ciusYnq0pmyPGSk5CFJeqGrTrbDJQ0IRMzuyNCuwPf2K
d/UuaT3Eb0X5aax8CBs4ZMMAMxskXXbOKBAdFZ/QLuPiiQrkW1BAGWvQi6Kc2S+a+Gvu6LdutAO4
2PQ9ZNlg5/rkLkVRStPkVuRxGrqoVKwDW9xQs95BGfIvYraBN21l77OkmkKAYXIHs0W79qlVoCSr
5Koxw8F1u5+snp7lUPb4v9mBMucEV0z2XHR3idd8CNM/1mAP4AiBLXSw4zUMKtsui69QWfxNLWqo
zy08Hp70tj1i4zAW5Lu2DAzSZM4WavapoACHCEqHtXHajbGDD7sFk9l31oD4x/4R1+jaMHvMvNLz
w7QF4ygLyBMxUuqU1famLvc5/rKVbgO9Hn0SHy3xWTYceJ2fw1wNE+Ixxbq7yQ3qTXli+efEt/3z
WFgRGTwO823srZVMc8DmfESp2LV2Nm+6SPiwD7Ww8h14Ca2mwo/Im7MDMOkAr90F6kuxpR04HXvQ
8bqu8+8FOnYcvAa28cYDytVPVVFuJMt0xFt8+txKM6AHQh4G9WIsmh5/nZlPTxr2Jyd5dF38haXd
dasYcNiR6RpLlagas+l0/fLrEMzJVntk2I3x4KElCRoFJHPwNwpULPLkuOwxiMi7nmbrkSbxIS0C
IJzL7qQhOMtCyMgtyXM58RaVQ9yybHgPG2JWdq84mh2kCRgNuzg2AmhEMu+lPlIXOKz3I/RUPILl
3q6m8lg1jYpSS8PLGE9I7VvGakwqrFo73eiFnKIuzM30NsqkxLRVl0dM7sek5NkaP9Cpwl9/1POm
tuJhk1DrZTmVJ368AllSruqWwhQ4NDLd1xaFGc0Jdr5oNqCZm+Oy6QfYw0wF3yEPup3DYNLgmmH2
KjP7MBQeDQvIIFFhHEhVfRaWcLoK/OLgAS1gWCVuyDI5RC2Mnsei79QRbEkddpgCMa7ldyK0haUr
33Wpf+m0QXFRGrAideZFuZ03R+COdtRpoAIyxfChNki8VJj06AqV4jNmP5C2YjyAIj0OSE9WpUHh
ItN+WBADwQTU/rFCI5kjtAU0e7A7EB2VsyWwBCOUmF2dPZoPRFAXAiiPXX10zOBvVStO7ez27KTQ
x5I2zoo0Yp5dBAohy0melRGGFETwNCiRuXO99ks402E0Oea+B21necMUiltND8q46tjPX4IwKBjA
KXKuRdDtdWpHy2fPID8dl702xdraZQiimlHflbFM73WPJ43oH46wp32Amm/hpHqrer5vlW02dj0c
Ew+W17pCPGNN3V0r8QHQSeXVQQk+QsOcU1U2fjjZPZuX7beaQQFrapqDSEE4NzrsHV/0BsaS4oyy
dhX5/kaBExIWBSnlQ01iRkQkFnCDD4MBKjFEqbbTjXfv3eIBsd4Y1Ns0YW9u3zxnEiC0ZTcbic4w
YT+VGLUNBHOeZT//vx3ijwZVP1BUbjX6XYlUlX/rNTV3b/qvzRBPZdp+fvyfh/a9/Wz+0+v+MkQw
9q+5FRRsCFjXiM/hP/jlhyDc+ZcHn0QAicpBBDK3rvqrPxUn8EB43MU85xPnyxtB/H8FrkOhXKHx
FAm4w/9fzBEumXtRffWq8hhwbccOGORszoJfHbL+9EYAedMlGXL6WbvqDOO3+2TqwomqBJAb6Znz
NHioxMpJg/GYr9o+6r7LVUeX7q+rRQEs8r987dfN/+61JHhHQ4QkEn1VH5eNXxQ1ym6/jwMz1kc+
b/5xLhNT9R83Ws2Jla3ZCW/Sp69NUQV/HqaetI4QgAPkny+iKuTJZYFYWfNhPZb2ehjAejus9l4c
3n7kJSqpwkwhSZK14jrb5NMwvtEKVcSWBC+9MBtgYG0LeZRPXlTEU3wcxzqGWRx7rAriYxkLptHZ
5D+O85i4hx7zdz7aYu3xeAxbUOEi8oeJHE1BeL2BqQYpz3ycMABU4Ae+VznaBozwMaCvTKJOxbxJ
YsNXUHQ8ND7524XlcNmwVKtTXuUWcu55t9oFYshPy7UCKMBaJCYDoDT2G9Qq/UsGLmcjqti/JPPe
ZOBvANuFkJRsVeM2z4FdW9e2UPk2txJoJ8iZLv28ia0cG16PISBPUNrtIDoUsiWTUYX5d+u27YWI
drqIyvIeiEqbNcwSYqONpg+JqKC1Vs1TLWUMud6m/S2H9eVgEpgtaHPr0IPlhr+j35Up+mws55bN
/KyEQZqJ/XLIJkfc/rsXLf9RQfudq5VCfwAX4DlNu/E4+Pmfm+Vc5XAsdb8vLOdg1H366zf3IeVk
/Q6RTHEHlDh5wEpMt43HkIV4LHkwDYqo/YDAO3NQsa8Rmh0JcbpDxYd+5xPUE6jJGLqmTOrmGDTG
oRCdXvICGepggh6BUA1yxEFbiWwAq73sFb/3msFKf5372uOu4yALTNiagCpeEV7SbZDEaKy2HCMS
RtAgA7QbIGih1E8o4ljNkDxwk5e7SfcwBRjbv1UNKnM9KMGPxAzrtk7kWxuPBO1wrPRMWyc+CYiU
UdyO8UZ1iDxkhdAYsIpNQwx6BYzDUZdkTNQFq7W6jPOm5qg+mUBXm+WChn5I8NzgipW0NPTr6gfv
zLmOizcHgUwC7Lae3RfFW1n2s0+KT9bB7dQbHk/8Qb8Pdenp+2baw6sgjxNtUXT0AHMfs7LIRdTm
CunogBZCy8lf17OGfGeVTABeogeLSiy26norgxPC+mG16M2R89i9SAPsLePF9NwXw8xhockBirQg
KkNCUccXNB+vwUTNr02JHNwE6Z9nBGqPqtbTNoZ95WoguxjPGbcFFyCM4H5A2qnlD+itO5N15gW5
0YWXNUpdmC2WDWa9+EjneWQ5lMtk8nWMH/Aunkp0kdIkO7U9kWdAEjzCcjO9CpSjEWeyjySdHoBk
py/SD4a1TWESQksleU4DFJuXW/sSjhRPqpc/lsK/HJR/a4VI3H+sLoGNgh1cdF7AGBas2Vj45+rC
iUw7tEnyP4HRFvs0QJejP+yz7WKnXZy1y+aP43/e+sfxf9r952vR8wye/NZ4a8+d7KcO/FxNR3OH
/hLZkxpWMcTbFWq48bqYf+ZlAxeOhzlM5qcS3Z6WUxJtQdxw2fXnVxgLadJy39fLfr/i6zyFrOmG
yyv+5/eoS32u4Qh/GH0NE36vhvvU0foUA2KMKGurd5H3B2Fc8SwDK917IPQ3QvvVew/fk8jfG3Bt
cx872L2KvHm2LInCXA6nePtgxFReQSXTm0y6sxj5nBXRZDcx5q0Jb7vXEl4vVKbgUpAzYKAFJysC
aA99/cbkrY/Bw0nbNqe+9McHCEJXPp9v/Nm3J6d4X6e0fJlgRVvOd0HGN2ObOdtY5skbae8QaPPX
eCytXY8OlOgbhdMCMFubVekTutPAu+VNc2NAkb65Thb9D6MPPtG/xzbIu13MeOjtiR50BEPx76Nv
ylzoPTZLPzKSuzOWYl0zO5/ePHti4O8dxAxV7N66ycdSrsY3uwgY+sC0DRpUje4tEdbLiAcW9mgF
VKqI85N27fwEPuGvveWc5ctrXkIY+sf55V7TMaDLy31flzNWX7Wr8Y3/m/9uOWc32bZKuntOPbU2
XTec7FbSU679bC3VJF5blt3x+eGmMb3WzLNflludxPvr1n5y/rhV8YJ/KMu9ZpUkLwwtEyGwk7kB
SiuAL1ueNVXl1e+GPR7J2S+JTovzHtr7IPMVXfLX3t+v/vM+y6QbMId4xd/vU35DDo7uvJVfgim0
xunPTVCRfebOFeO/n/+6N48r+7QcMqpOrZGwFuTj2IVft3y9djlHUeNwBnR5WV66XFzO//NlMrBv
Vu7AhqfyTTwV4yMWz2xFfKJf2QiMMkWl6zsanJynXCQizKBUp6kFzkSiytvSQN9ASOiVRcsnkpns
zkls5+n3Ebocuk9pWj85vcxgZ8LRfG05crBSfd35v3rdNL/D7//l6/0E3mE5+n3t6/3ma19Hvz8Z
OGe+z6u50xZJk7NfCXSvoI4CEueJ83Ju2fva5MsFUXgrqJ1/3ffvbk4MmhX9908y539/kJE7ua6H
RsEuI14wJz1/f5DRFc1yEu1aH2lmP7TQmu59ZLjwWEKGXJ5ohAQ/utL17xH6IN//fd7H+eb3+X6C
y1nVzjiHED/QfyD44/7lvCv4jyJ+T3VwC9oC7hU83OQU/x61v/bmc/bU1OsM3UJBoDTo77CMseXy
sllG27K33IjVEdYed/bDLCd//edQ+6AMTTBEWApBcV3kVVj2AVSkOSiWMI9vE9tNo+XQLv3iviXQ
jOeLat64MXqfpUaqY0r/L2Xntd020rTrK8JaSI1wKiYxiRJpyZJPsMYJOWdc/f+g6RFtzbdn1j6B
Ud0FWLZIoLvqDV/gugL4G8U+KZv61Ot9AcoxTr+hvrOIPGv4krJMXt0yLPHdE8hVONbWnqkFjWax
yLrFhfEfqwFh/fO3OG92dV2ouusYH3+LRTvmNs8g57vig6lS7gTItJXcRebaJml15ZMMKFH1AlGz
AvTNJRz/6lJ7D2PLP1rWjB5/DwtP5QeOeu8664Z29eT64xJNw3uI3frBgB90XxeqfhDzmTGPyTM5
dpvNCw8Fj/c8edaH/VnLphCROUj9tqkP66as6lM8+b8OciJv3YFN4d9jMgXyG6vTeaKQEORqvk6b
B+VtZLZMdOPRvfv3b4r1z2+KzebQdHTXhObBnv7Pb4ovulBRh8D4LrLGX9RhqB3a94NVh3xSZdwA
S+Tt56MLG6L8MqfIoTLjF5OEnbGaQoEuQRibDzHyMZER1EdzbM0HSJ+/xkMqXhCM0Tf7MCGvGlz0
Wio9XDWtqzTbfArt5EHNoQuFevpaDqG2FbmoT/XQ1idjPpvHc+AB99fcODLhxrXxHniW/kxP3n20
7XBf9YXxbMQQ9ue5UnV+m0MKTX82zf5TnifjKteVclv3RbSXZ9T9fp0l72e32duZ39uUufW62vz7
78b5x+df6JbpCOFYdBp06F5//m4aK1SjEVXbb/EIjU6zAZe1U8meRWXjYkFp38sQ0DNagFVEa3BC
dIZSItMfEuHL2vbimi6ThjlJZt7S5S1lKG/pFOKU6AacesgHD6FpFCAcPXiTxV6OTHBgHmI5bBco
qfo9gCkECEsd1CdXyHnqWOh8AVPZTFo4Plynf91FY18NGjEVq9xfUf8GmN8pbXXQorxMl/JUHmol
8fapv5IBQDdKprfkWxryDtUhUB0XmMYqLApuJ4eup16LZFkDfWnt1Ql0+ywb1wWrGPA3XX6UY/Ig
2GuB6J9znN4+FOpYba2ggd57y5Fngdv8uoMM3UK4u3//AGjGPz4BhmM7FvBBB7klwzXVPz8BgR14
STSq1fe4yabaXNmFO5NrlWPilMh3DN1WRtchW/OAbmbtuPQNx10k13jOlvNRHI673q62Y+ZApEsD
0W1GN//tNnJC5oaWbi6bnI6pV0BTjmbZUKFn57yoNDryB39sbP70jcdBz8ovvVf4C8DN6kUNJlS2
wXkeSxBzWz0EogbByjjGrJpWWh9VFyNF/nGkY/ZlvmMQ2zBhqoMJDv/sGEG1MZUC5GVfpt9MKLPl
0I+vYQc4d1LsfqcllvcoM9Bb76FVAy9u5PNqfj4NZqvOTCceWn05IvOJptm6fZ+5JeZ6C8fe7zLU
tYz6CVbFLPsZXMD5BBe9b3X0lJ1ZAYKx94xmKFFVH7xzORcQxBRkax1thSXoiupJjoWJna5p2kZL
W5Yc/PeYPgU1hzlRjiluFKE4ENVPcuJ2r1RWLjLdBM+twNAqg1XZONlD6w8UROYzG2bvQyEysUdS
b/VhXGbIyflKmXq7iMZ7/lDNV77fVmbIcZmmh8P1tnLow+V/3rZ28/9YtOF38PF9L1zVZPvF/p8P
qOF8+LT77hShUwkRKq6BFVG7MBCEdID0gtVZynfE7V3idC7A1C9yIMwKUuU7ZUT7AdbF9Ctfjskr
pxD6WfeND9J81/ktdb3Xn/e//qVhZP+0eYDFA2wpIH6IZtjnQDXLx+uaYV44sAW/jfhOGj8W0WFm
Sww8hdAYT8TFRRoSjZ4cEorniks2WdHeKvWSliuzAz2wy3wBApH19QIqrlzQT3cJsjkbubZR3JjO
mnByxAeonqPA0S71RENHdQ4Ru/o1Kyvvt1lZW5ez6pz84VotVrPnHHTSdiqGn94IDzFQg+x6UPzu
O5hmbSuH5GTrJN020qufqVZnj4CEpuXg6oisgV0FrxAZ/rKbV45RV8eLUR/FqRxVxPCB8kNE8Pwv
ta0sKi8wXqfJg+9TQvyBVQyVuULrpzSCixbDC/Mb5SSHhnDIWcgWwRJJNh5xbU9Dv2mzdaCEKP1o
uXsqTdc52fNZIfwZ9DQlQPD/nhhi1zyWyoQSGWm3cXmTtkHS+zZBrXC6M1SFxUbomdO+q0qqGzGr
uajIH2GUfGtGe3gduzxDi0aMIA+K8dVr85PVOv05DoL/+B58cAMxbU0zVNNUTaHBR2AL86EG1vae
U6nlNHwdKir9KsJnCgIG5iCOrNOecogKxYL++k+jC9w9YsLdhbIthBs7RZl5DuWhKz7NxPezDPSQ
zw0kWW8tQ0BaqMVH4klGLX4Zly70fsZJ2e71TikeqK2a1zrXOCqrvO8R+51LX9daVeK4wTroELK8
5RmyioXq56p0BWRqxOVYhKUuK+W4SFRw4qy08j9DF+GLJZyJNW0vcTSS/CKL+/JQxOmj31XFg4w8
fgUrSPTW6toNQMf/lp9ro7HoWI3uTHRzlvIstSDzliPiJ3OdRo6bKHbs3MZzPjUOiPQ/x41e5W0Y
hdWi11Tf+4+VHBJkHx5tmmahTwZtzEXezKS++eeL3Cn1uhlrK/9aj72zzECCbZu0fYiGMR7vhiwY
jiDBhqM8y9E9AHQLRNFQa7GTyXMIpTcaIeOcEzWxj24epveF6wa7RunTo4301spGJvrC0ggEdhim
f9mImsRtgQxZlTh3doeGlz2OIAFU8YDceHGkiJ9R4UKJ12R7vESq2gHvk4zZYwbvxLWnTZtCAwkQ
xgh/6HQ2lxkQy8U0L7RuBysI6wM0Iqpg7xNdBqZdo3+NqoWGOrrnN+e8s7aZV92jTmh8NqIgX46F
KbYiUYzPjeUcPN0tzm0y9shgeHsegfFLYZ9se4rh4XCQZ/LgTHD/QZ82SJIn2r0cq9yODhFt+M11
20zj6RPgUg/xKqpHchMt9+a3UI7Jffd77jVtvsBSCmCJgKjrwh/3t8PUFSOAy/Q+TeFxGYZfgD99
T7nGqGRdNMubtiKCQjUhw9JmaXk05kgONbx19moDNHYe4hnza7zL6duPkYr+5fuYTKGH80Vrx3rT
U+OtvkaGmq36ZrC2Rmax/SpG/y01MmNB7XJEFyjNPqNmdB3PPS/fIuEarajMBW+IflKLsjQXFZEM
NqjZPFvzOMJ6dCtdtC8yxc5oIgGrh6VUQjXbd0NvXTIjD5+bfC0LT2atyUDWj8zACeYZGSRzGsrc
tzQ/XJcRBLB/Xxsb6izCxy7Mz7PZNGl+TPJstHWETnRbFZY1f+V+M00ajB4t8GwyvgKxqbe2qToH
eVDQrl7D72vubmNm0IzdnU4h/JqTAWw/8M0T71fJ3A+hzBfqiBJZyj8J6OkFQeMR/VaXwuh8GAWy
aiYrkduQBRzybiz17L7Uc/OaFmCAtLZUpLLkGGxTbSlKF3V5+OHIYNUpPI7S/VTC7lxZBj4xMiwm
s7oHP49a0TwboU0AoLMAyjyHrSO0U6eaRxnFwZR/8sX1QjmSWt29B1Xz0XfDb5GaZnuw+bACzQGw
3LwSHef154cxdR6DgPx73m1Mgcxzd+21fbiuNZxxL3pAsZPiIw2Qxi91h4I67EpeKSNS6RYIl2Ui
YvVNnfytqrXW9z9TY5u3jzmnirLrliHaHxsHwW06L13w4MyHUqWcqyKmFYRJ8GCJMlWRvmFCxr0z
gNRXza2C3KkKOYsctxPBQ6Wg2WUEY7b67bpS0RHQBp9/KIMgORlT82WyXfUFxZ5ob6YUx2RYFb25
seMgW8kQLmq4Mpze21yTEw+NoKSr9jL0lfLVBpF5svxKewnieuEgb9d6wN5NYYjLKMrwWFjaq3yL
ySF6c3u2N+HJzl374Mfm2Rxz+pxyPa6lyM7jdjKsbwv126pczuoldaMPy3V4pfl20EJn504eT5+m
HVGRC81tgPQLLC+HlvtY74354KdFTcOQsymPc552sOPeh+SZTJMZMpQHtbHrvedpMIBiSAuR3zob
3bMN6K5h+GrlOVjlaZyOce97L+54CuwufFU94e0nL0O5Zg51NzURjlDTrQzzJtt3meadoyqCXGf9
FWsjUlaWN+zcIE+fmyDZV0k3fpHj4Tyum+r/HLepqaP/ikyMbIcOmHYhGE4oe6KyGyonbm3T21g7
IbI0QdOoVePoqUEOjjdWaXoT3g7ue+ipAsJjaYYbOYtVBwANeVqVenScwq1XlDAs3KhcwWvPkDg0
nOPALuzOx2nsjX0j3KPA8vYdlcnnosWWagjLNzNWzE2kJ826ntTirdTNY8ib/eKYgXu9fJrTPlye
wsSV4yyVzJUIo0NYOsDEZkiEPACtA2ue2sZOhqwEtFONcKeMxsxG5mBilei0yEzZ7XM4QJiADcsy
IaDZuByAPK66iAaWHBOWRgfDfnbb/I+0TLzC9AXIGRSK+2SO54niXr7Q3Awhad0IcT1qg4vqlt48
Wc7YB6+zTv/+htDEXB/7/Q2hU7CahVxVzRCWYFf55xvCThU0qLKuwIDInGWxamuvdmGGRkGocbye
W54Q+85GcFgP4L8KOXVNkFPXQyWKTdSHKJbXQbnp0iy5FqKLOXT4bK7klsvLrWKTK3WykhsyCw+0
62zUpfmTy1dV4hcknkGetXX7XNnowt3Gb1CI/u9JmS8xEbc0VPeeo6k+5zqqM1kcPsfRsLK7dHrV
tYTvVJgqVDiq8RUvEwxNqPE+xG5/TVMmuzumCNku5IKH1YW6BjuOSO3cuJBj8iDXSh86GrfkD8up
D+HtzrynUPp6v7O8qT50h8aInJMLUVv2JdOwf9IAhX82K1GucFxoDq4SuwfFH4MV+jnpa21UD+gN
jvgEzgXizG/8s8e79E6DKHyCwD1cel3d8dYeX41apPeANOkXzKFM04EyHQqty+5yFFspaw/p4+2z
7I/pc1cMKvSw+cNsWMVwb6TscWWKPDTzBx+tzue2z9XdbfyWK+95/dIoIr/eL8rHcFFPQYWNQxKf
qURry6FG5qlwRXSWBz0Nv0wwnfcy8nrNefTiVxnIawLb07dGA1H6NvbhPkMWq/+xxBIzavDDF8jQ
XVW4gIyMuQj9YdcSD3GdekFefGkCPd1RhQ6O2Legk1aPKQJVqGqJGt2CpRz8X9NyAkW4t7o2CwDD
bDQb99RafneWQQwXfakjurCRoTK02lH1hvN1kwse/keZ2/6hqxxxP2o4K3nDIPpl5Lb+0iiLfNlX
o3VfRu3nkK3PCo4SAJ5pck/C7DW8gibjM0DnaCfHrLk+EI0KvTiv3MhoGqE6gLUD29R3RX0ec/x7
gHS75hMQ85X8oVKdyoMaW8FK7pa9vA2eaGQvrNzvLzKjQh0S4nySb2VY2paz6+dCjww1IzHhWYf9
JjGn7FCYw7JhtfRgFSM18rKhqq4Far/yW5RoA6fNrKWcQpvoi1s45v2IH8fCRxAfsa6sQx1l0M6B
XXcYuiTa2Y/HbjnMZ9E8lnuOfkT2imW7HWsu78iQVjpyzHhq0DaZD/XcX5LjbPoeZTSF6oo+trt3
rNh+xLnnTT466hxHsq5Q0g18PX/fNpG1DTLvqUmG+igha42exdvArTyalTzS5UFJvac4tuujjG4Z
EvImr3q/h8wAM46MDd/4u9tzUT7sdK0Ojo33/cOwDO1OD46UqmRwe2TK56Oc89rvt4elPCvNY1c7
lfUwf78LJ4oPBr26HftGwDARgoKqlgOWcZKBeh++WoMqIqQazQ5uTJn/hUDNo5uY3k+r+Qrj2gIF
oRWrHATh97rRvmSWm70h6OIvMurduwKXraWuGPZx1CPkZ+zGPoaizreZFj9BTjOmZTCPyYnMuVgB
a8BOxfVtxnPj+tDp/uZWmhuyZJ273ZFPwRP6Hua395PEj64j0d8n81Sj2ScFQ7q9pSbOUQlqWHB9
RWmxFUrFVoRBVwPBuSyh52MQaodPYSTwR1UH5A5blGIWtYnct6LG7louDnj6VE/ReEoUZ1MCYjvc
nn82/xtr1nvp4vro6+pzEzjKytaAWcLTTrCtEq+aZ7ZfEV9EkEGj1o87b72z1cJYlRUtBBuKmczI
Ww1V16qKj2nb2g+WZxaLuLT1LW6qvHQdV+wLdq77aj7I8Hao0KPrjSTY3oZaC7EAAzX/6UWr6nZD
e2dF8S140OlGPg50suHbRxZbqsnedLapwOF1sPgLSgt2xTxtzonhEETsPHwanGW0caCX3Bmd4W6Q
+J12OE9kB8SqtXWrVXx4TNNETcizP5e2+DZMIvtRxAYsDWB8d5M/ohpbDV+hwqB12dbeEtVb8F9d
Xl1yBa1WXbeektopL3nUIkXWxjHC2UwaKAecPMVdy0k5BNsKAiUFya0MFTXp98JHEyTtY/THpz55
TiIjOU4lLlOFAI+LBIyKEjruLPsgoZWomkhkIHXOqRyUh3ievp6pusDbM6PVeMuRIY9ba+PgdbuL
vUBHVNKsQtRno9chR7/OK1P31M1npR4qCzUuxpWc6ON8uJ+VXe7YvdgL+Fo8VpxhfNV1GieD/Rkq
nwcRA/lM7NfuytSMppcpg1DeCj06y4OvPLd4BT4qFJ3PjciGvTbCCnufNyrTWfXFoC/lmK7Wfzn5
ANcb0YARfRpM/sbeR0JNpNbStfT8EGLM9aBpY7/gk5J++x8ZBXy2dV+Yrwbbs7NP/dNgk/EsI7ik
v0XzHCsNWs5zZq4pCED9Hc1zI17KP1DaAvOdt9FjC2bu+n0rE4r+A5XQ63JdAo+zutt7JoA9r0ih
gWvKi3DqRQX/+pOn1N1Z1TIcjnPlxczEcCiNRLvr56wIn+NNVAbFSs4mCM8ug7oAXVwAIZC31vMk
edQafJvfNwdd3+Wbyot+/QSRb6Sbxo8jHDkd4zBM+rlNMYzlNxMmK2xDBxp6Tn2WB9plD4joCsRu
6pOQwJWqph8chCiwuvPi7zqYjCLfdDqdNM+PeIVZyux3FGePhdFlQGGV/oT2mxy5Dd9SA02kj3Ii
STU0MQIWzoq76Qq4EfdhruorauRoaFtW8qMGXKbl3g87xTRUs5rmWSSQIHutnQ4Dxo17RFGGdsEi
UVlewTxJuHOtqXuGu1/tOsj7t3FzMKJjPqHG7KfGmZfPQk0M95OstOSQtlwMf88yijz7Ves871qX
0SmCwu4rcV+aizad3+CziMnCRoYh8rObKLTRKZ3vhl7XuLN1BbFYx6thyecRJU2XVqFXiYNq0lmp
bM2ayaLBV757T50W+89Q75z7Qk+NtRrm5RFteeOO3fSmhgz73U7QB+QR3F68yVc2bTCO96CQunMy
OdB855QoptoCCuRLgtTzcuoCwGt62v1HDdz8H4tJGxsPzcG2whKG9mE3ZoDr9DW3SL6EYXxnofL9
qBlKfY4bPd4VNcwzcErNWY4Vdq3x0EfcTYZyYkJC98NVg6LdjznKiRdh4cA9LZzBTTE7a28ntNbT
J0P18azrkLxHvrSpcWnm4KWiXOdC/WtSUA3MfHsoIPBBrlPng0yRoZk1XCdPbxf/do28zzBWb/+x
e5W9/fy3+qZu8x6C/QMOGmeTf/x/1ZVaB31q9G+wbNGZ97UIaivrCW0+yDPkYXmth2pzrpDC3Mqx
cF5U9OipwcBv3XpjKxi2y8E2DjEO1A37EHc2W6B8FrG0tNOHs05P9OvY8H72/5/Xw3JuhD9tZJ9S
AAi+C0wKa3JbLEPfRPhfNiZlGJtD9FsoZ2/Jt2ubvINY+mfyLfRr2IVBongLddDsg5Pn+QkBgvt0
buTLA/V6Y4EPprGhABtcEsTD0QMyFqauIv8Rj8odGOVm9mzU74uYTWTgmDH7AsNA8q6zvsceAq1j
9R0tVTjTyRDtCo1HslUgf+AMSfbqjzzylQCtaxniWvRJye3sCfWKkiay8YDbefoaJnl9HygtVAMZ
RhMmur03HvuoG1+M7EeUTtlrjw/I3jBxrZP3gmkQQv9X652cRap94QZZBWBUHdhO8BPIm6lp6K/l
T3ANTfdT7nTZU+tm5bnuBLbhgVgJEYVbnLW0ZTWgh5QmhfcYIlJ258Rl+JUvx1vo5MbFUHFpt+D+
r2sRVV8c+6vS2MHXDxd6rfb53z//ujV3+3///FOisnQb5JPQVd10JDbmt/r+ZPDURKEpfbEG1iIv
puaY6zqIED1AdqrtkGFWLMPbB135FPi+uZGRHKezZlcI1jIrY9g0VN6Bgd33vYkXjRWxxwtMaN+2
jjyX7U311ujEcC5Lq3jMcZ2G/jue5VCWD9iMKlmzlKGcMJHeRzsAwOB8kQ0551AH07OM5GHwtAJy
F1WVDsjvKtLhLdlTbW/y1sPoKwIqySJzFv1tkoMAjPB5CEElOOn4DJLO35aRjTdA14lmRsNMC920
naX8El+/8vKrHDb5xjSrvd+qcON5LW0id6pPJk2v66GIkZEzE5H8NhHMKfIKe75CJmMI/xXBmFm2
voAf181UW2ml2ryfVXJGxjR6HWfhOPa3oXABfLvwdJVBfWhU6/FDHUCGt7FwxIUCaxk5kvM6Ot5K
Bg3SL3TZUGINnCzYwQBRXnwk8kye/ScZtc0pMXPnOdW9FP314ETbSXnR22DY408VLirRKi+QlMKN
RakVVyXecRBwsjPP6uip5hcSxKq4KBGHMujRHUB8dS/H0sKFVpyOGy8qur0y06OVfOz2bqI7xd0t
lme3HGfOliHbvoeAIrPeacP9dROHS466C7ziWcIoJHBCnpm4ltwNuQvSfCzY7PmUkm95IocBVisR
Di+DZp60UIiFhar+yphDeVBnM1/8G59mRO9urATCdk0Xe8eq81Be+SMtKlENvrLjZtb/Pq6r4CQP
ULExbRgfZUA1kLIzleWXvNWnbTb1qXknZ+xwbj6ZaMjLEA3IBG/s6MgTJzpjIY14YJ88yqjA5JH+
RTg/jaKzPGCaXa4n+FUsL/4eM4uAtXzhLNK4C45ZNX6vPcQZY6twZITbsfEcKdNvET23a1Snuv4c
x/jfztfJTOj7+pLSa7r0cYLbYS2t7uRZ0w/T9UyOwcM07vApAaA/m/b9ZkFo2S2sbSOf7QiRQ4w3
aYTqhE3Pe+uU47gdsIc96I4HH08ZvYe2T9EGo9V5ztMiXJpZ0DxnorQR96NvMXThj4j95DeRaXyc
hwYGAGobZhey6ajhYtuxn0LqTtpDWirOVyuof3oYFL5isu7emYWWPuewxJaeAxnp3x+o/2DuOgaI
KjaPPFR5mDL9AV4VIweaoZhjPwcNAiny1dsXbblI+ijZyfL1oMBULVQ12clXr5yF2/9rVtWSX7O3
a+UsxlzoNebF0/+6Xt5OXhDgQ70QVaWP+6xESSBrkOb/wAjARivs2QwjKnAtYjmR2x9MPawX7Jf7
56LyKrQ4rf7ZZNPegnVUFP2EDVXxecJkFXdlRNBkSKVQXTm+MfKQZNbybaD0ZVMeEXLLPwuBSM9Y
opkrcFrwmwDRNqcuMVHVred2Eme5ERwxtkDIKKwvUS8EFjzYuftNZD8rnXEOoUohxx2YWJ7j0Vbn
2ZtQgOaHLHOPppHp+8DVxcpFyPMlra0XWeV+T01rzBdkKhIU8HbnVMcdPud9oSxhTNpH04GWvNQS
uFNR3u4bN2BNh8iNc9RpwR6NBn8FPZ3OFl/Kr6qB6E4wWG9GgdiLm3oT9mA1lEjL6p4HGxIGGpbt
JYmycVki5vCkKg0axGVgnrJM6dbgQoMHryrUzdCazQHpV6yilcHdYfSZ7gwlH7b4Sal7pyyx0bUg
A7phHm7aobAfikgoK8sZp0cdVCgtwL5F6S/HfCx0mk91pbOX17P+hQeXcdfiAvIa2uiu1EWvfLGn
6ZV/SfWNBcDRnkr7h+jTtYma+M6naYObNv+cDinh05iP5VNWlF+HyNDeZpOwZe1rGPjWECG1pL+T
4+nQ4KUBtm09+Lb6FvjiPkic4FPfnga+3NvJHaP7Aqo0TKk6xEKji7+ZGA4FZdz+GEsUplqrLZ5D
L8ENTijGvikz/+j4Il0laul/jnvrpXen9ocSR+u2FebawmUCP+EwXqBj057TWdTWaNVub4Pd5oHo
Y2ZSBcWlTlFNTgIj/SrKaa0VVYM0Spgs7Lhw9jT+7etBhhZbctYgGE7LCc1G1e9OnqppxKlMup66
8+VGgyRJHP52G5nshA3Oemqe4IXu1suhV5EdU0N911qZvkYZB+uIFHOcWjGzH0bw1k/B9A09EwSG
q0x90sspu0c+1rk3cUR4VAJMxXzsAb7WfrWQ12RoGre6mj8XKerCLR+9PQJe/VHRMhvAejBQjq5U
XotRuuNpeAnl6mM+GPMqRY5X7XQB+flr6DZOV/IiI1TF0WVPwvp6j//nmLyJ/BuGLnlNDWACVuiI
JWQh/xNOYPVDg/KYrkTBJzlkiWZX00wGf8OQ4yK+JUDcb+RkJJwUOBnNABm6OjqsePGZthrViAV1
K+h1D0YyNScLy5FLE4R7P4kpY2l4QZSaMFbdXNWCOh3ddbpbn0rUhS566/+W1o4gLVP3sxEjylJQ
pkvdHsy6PmuCDALsmjzIMI1Hfn9CZEjfWQYSzbn/GOGxIzzqlXJI6cUXQ3WbX2OTxRcdGEC5krOs
Mor9v79PqDP8uUB3IIw4oDxprfLl1DT1AwCnNLJ0yqNMf6b/STNmzbMWL6nJ2VjU3Z7K+UWOGOgG
2uavaJ67RfOczGzm1/rwR+Y/r5OZ9XzP97/h/bowVqpNX2XTndd5tFO8WeDRcg9q3YGZdKzxQY7I
wwhYaqNEKIp/mKgxJdxeC8WOg9ukW2W7IBYA2ec2HV/w/EFU3r2M5MGsQ7HhQYFGqwjQj+8ap110
rjNuggyPE3BLcABb92SPIXpERvQUZpF7kkPyTAlp17T+hAHS+wTVrWqd4Vf/ELn1ykwn/RF/JoAj
aVlg8aiUwE4ycQm0SN2zfkCkPdW/otKcfAo158fU6MFzpXX9esw8bad5sXhA/jcAMezXmDL1WA8N
CB8YjTjbeFxd4iLD99LKP1tZHx1ES21QhgN4RZ5aAsOrISs+jxi1LBRtZ+Gi/qAkWbqkJqXDNskt
vuY9ipt+tZq0GshorShblhLNqkshwW7GafpL6Hl/N8Zds6Iy7Ty3hX42aLZ+SztaKKgqVxegQdY9
Usy8XP+ZQXUzXzZ4vmAFUmjrqWhoauhpemQPXKzSQk1feJd9hyfg/dD1t7Zp68cEZrF5jy8ffnRm
IajeJOKxT3JtF1EpWYG5F69qoayDQaTfNAVlc5nBT6/uZtLZyrZoX2FlVi+CNGYJPkN+Kam3qMmx
V9YLQC5gTkPF6fdXiJwXtP4hHIfDoPol+j10URqlhg9aRwLljl7/6WvmA2Xm+GsFL/iuAwr72Slw
cWJRGn8au1BbYhqhPiah26wzoONHtGnH+6EByjKGXbD3BpHf507uHCk3JusIy90nfmOIMhg0lEc/
teo1a/DpaJQjTCA9N7a+qoyv8cA7oBhcauZedRxg29zJcdOrp6URDKTND66hxKb0PU2NEWZt5ieY
MmK4kTfiV1qM5msauz95tcefTf4LEVGo3nzkDlYJRiooM5XVQ6LF3sKHoPdVQ3nEV61voarmi6mJ
XZBRrr6rmyrkh9XLz3GePqRWbH1Lk+RHpvTVJ7ssi/9a+ooPzAIeVa5mmLpGOU0VJnS3P5EgzRBr
Ntpy4zNoHfdcmS+O0fLgRS5jJzoXxkASl28YZBd3loIFVdeXxtOga0hrMB5P8aobeyRMUUUziiHe
yo2IDEOcJ34L5ayVN/syLJ7cyUkOnhai74V67TmpUDMdqHa8Gen0FEpcrutsC2GXP2sLQekxcT4r
UDwXaa+lW5o/P5umVveoNdG8aYvxC0qU5xrFoEs1jweA8Ze+aYxfukMZefkJQbpfO/88ntR1P+X+
Qu73ZV2ABtdwDHXc2azENpuNyDGIL4URbWzEvyagkDm9StwffxXT7V5bgpbuDqhp+SyQ1KE/yNjz
8/7gDwLfN2+IPk7IFAubOlbbcyIqdcMqdYbnxrSQ/QRdKLGHsNyTwzykQBp4Cgo7QWLC6RHr0tWj
YzdoSarzZmg21EAjY/jehDBXdV/8tJ3yHHmO8oqgAC5ZUaU9TpDVef5r1OLeLw89MGPycv7nrpcj
rGX+rMLuPBmjf2pNDzHjcMhONbSCu9y3steqChtMbq10o1Q13iO29dZ6Zv8YllN4caHNyuHRzZx7
xBOQ+JkvykZ2f6ZeeQczUJvPYX5vGl766uaFtadLXC1kOCjjBbbZKZoFgbLKe7Ajgelf3yT7XkOz
VI77mX8CVFd+MhqcYt1Ju1OTYm02DUtwVvIHwOO/H25jqt30KzPHpFSm3CZkCFK0X8HQs5dZX4/L
QU+TJ7fMUEul0cuLMuw2IYYFB78c823MsnCXglzYG3xB742obdEISVH29ju4FNGUrsY0Gs5J4iJV
52T1c9zkHj4aWvuqBphfp9Fo/KV7cw+4yH9UBSZtsYcTxSQ2jgCLemeMGJzEPjZ5mIHtbc9uvrV+
eDFQI4t+doAptrJjNtT0Bbw2flLn/lnuhDuP59uTnKOjc50zZlL8+5zsyf3zOjeuAvQasZ/xZy0h
10RB0Mvd4F4iMOHGGrOqKFTEmSPdoBa5NvukAOrKJ7K9ICWJO6vv/4Sotg28PHyjFqLxoBjih8RN
jJ2KtM06jXT74lR0sUOkWX5E1oJvv/290kr1/2g7r+XIcazdPhEj6M1teiulTJVKfcMoS+8NSD79
WUSqKzWa6Z6e+ONcFIMANkAqK5MENj6zmPRcQfN1KrYtkwHUI5FLCirmm5Wejq9FFSDYmOJyrCbG
1iGTtyDxGfwCcoqys/FLKdtX7DK1F6dLylWFBOw9+pAY6Rl6uTf8ztwkSoqwXZzO/uCNdjRqLTqr
bZWuAX0lL4ZIP6MD0P0E5bLpEjP8OibodpT2GF4gRvCkqfJwF9S98eCESciyWLe+OeIPpszQDdLc
EOdI0hTsoRQovlpLMfMVZAOIoLczUxsH9A0Q/lVHy770on2tS2/40rvjuHFyZGDNGYjVahhKdor3
PKaiOsFripZqa0ZfuiIGrsbXYyeL3lSfuyYQj5jxtA8C3wt9jkIqNN1hxYYozVwkeUfmUwm/55bo
7thP4KMoISPdQFJThLQqmjLk8n+DrcYOhWAkp+5llZM70a5Owy17BcYxTQYIF4Hjbc2y4cmgIprZ
aN3s6ohJslr34o82KB9ivh3BolTWSZLgUp7HGCQZffCtnZDOVYIIS6/p7joxUJLvPKg/+61pvJSt
Nu26LA/Xsuh5fbdUFH5p11b+LJEH9t3fz9Ptf3v32YZBglgHwa956r8xvDUxQZG2K+VZePja5L5h
LMdq6u9VkSWHBinPDeTg4tkvmJaYeub8KMEFYkWGxdHv2BEW735M7pgWEB6V+XNZoaRcFoZ9C89U
FKnk0Cn8xsM1dh4a4wW0anzsuK5E7Xyazb3T9NiS8f1ZtxoePUXyR9tgtxG1cX4xk1rfFaw7dkGh
xZcAjjTm1kXwB8Lux4BJuezUCychCwpOYwI3oc9PgtLKoudZ21qfd+dDBK+eEyw2JDNBtv0ujcn0
sW3uB8rF+S+yMkDmPi6UYJwYaBiotsE/EOj/OvsgfeObwAmdZ4Ot3VXSjUn5klr+AohZsgUo1hxd
VcBElqd1x3ZkOx+uLUg9e0tZKdKGnchpdJdBZoEktaezxLlIOIw8+4CJ+VAUwhpRj2htcwdZCm2g
bvYGYz/tycHWaYO2d3fUlMo5tQle1g3SGp+QKgkwfOcDz8oTYgzWD9kpUyI6OXG3UQ3W/LJTkwT8
LEPX+OSkJVP99F7Xy/BHJ8TaRWISk6WgWNojYBjYfV8dTDq/eFrbLOGyWI/qiNtckUT2uY1NZQf/
UN2jMRqeLeACG3MSysELzc+hT5YsBWRzIkXnHcGHxhslm8RzDieOd6UYf/rAm1uTLwh4PPAeffxJ
JJ61jrz6rROJcJS+504sW6vfnUaJFKiR6qpR8Lx2iucrzcum65V8XRHPqm+zRQIAaNubs20zwM7o
89QGX+GEaSdh4KcylbHHZJcsI1aj5boZhmBnzjnIylCLhVWN3jUHibzUYgYmfSpTC9MX8JuKotlf
yv5XM+Pc264dNjX5lJ1rxc5cXRlxcQnM5AtS5z7yaDDTm0Z/QcbQv5NV8iCLXpZuSLzHpw/1ZqPr
yy4TNYbTj0lnjKiTIoDIDgjU+fnsdpB1SdCXuyQ/8YRye9Zt6lOezIDj1LdO2kxBdfD7XuiY5Z30
3tY/ydaxUzFt956Cemj2epYY+FN7Gzbp7Cd1cMKHOhRP6UwCK8zG22lZYqOMqhtrpUMPqCjrfCfI
v6/kr1Zzx3znjW53LcrWzC73vjZurbL9Zc1LswGg/oY0jk0VRSXWzhX4z0e/+GGMjnJqUNg+ywlu
qG0iR63O1zmv7totljCoh69ITjOdSVB3E2qMeloTgq5mqsYqM1jBVg9PZRxmT9YUv6+fWPUNuZU9
zfFWl3mvpn5KRxD+WQvHNunCtSnvKMrKPVN/dyWMXsXBxeI/IAunRda27rlNwuKT0gZruc4c867c
Z+SHlyLRu6dxCMtt6RrxRm4U+klmLLLE9E4JH9lLHl9KVRs/gz57voJgwHoZq8lQ1A1zY+eQ+Z1y
dvuW5WXcVl+sNrkEc66zj8uDneXWq0iGGKC4F91XfuTvkfVutlHgmY9pnuoLF6zKDyxDzaT5lcN1
eM2LR5LBBSTCP08U5WPN+6Yc9ALWhO9i8qp1XlXIfXLLAezLvEfkkG6dv055w5aRHmnBRrZi5g30
cvyG1S7yxdl3n//OJVSC9i6NnOTUWUWE9lrjvHb4ODRpq33PZs9UDwfDh5RJEkBA292kkfA+ZW3/
LCPqLGLBGqWf2jKttp2bR3st7arHbk6+yQgH3YESl9xzyTNt1c56I/V8ECpkGjXMtBXC/CPrejum
0rGNZYqq/qdsiO4MPa0u8uVTUKJDeZFf47ntVmqN4F3pdz/f54v4929/T3X+/f0/w23Y+dHYqPt3
LSTDUholUIfxefIOtaKJbh9lYJI8z+xXfRHbR0mMkGdB57MAMuE4reLGV8CS9f6my5H9gZwCD5/c
xLEyB5fdc/U5cRIMAnlUbUezjTe2n5MVnqHFEmQczxo3LULOeQVhLULU6GjzZP3smN7n3E30e1lS
gwE3h/g5icjaaHbuH3huYwCZO9YrjOsfDkC5h9JrlLtk6odFBsPsbvSUihzE8BC2fQP5r/thoVT7
WpNZA7vQjy+x0UXLCGeAZAzEXRHDQsdduLirPcfHz1c0eywcFxlryPXYVf3ToKvTKY26P7RJ75/G
KteXMRY9G9tjV6HkXffDs/E/4LPbJVqs7Cq//TbW6MChpYyPOkZhK6F59VeNX3uul86LOZr+Fjpw
vrWrsnsI7fKcAuV9TTNjJfeVVIx/lpjLhhcnrh5wWI73wxDZRz+HiyIPvD5BKBYVcmszT2jmVfW/
hM77lh2aqPK+hIWP0Kah1kfXGdt7tsR4lWJ9h5MCLrg1nqb3NU+npfArd+MKEAULWNuoNnWJ8+j6
6r0BDO6rBmBmgVvIbIxSlix4xk2hui+hlfffXBevmwoL5nU8dVih1Kq25AkgXjwbQ8/aDPvvAXT4
OqjwyumM5z43vV9WrzywKN617M6vRgfGwpjgINlq7UJkobtNzNY7FkMz7GxXOfhTka+1ERZ72vQL
FXT1y5R32MOAi9sUfscKPG/v9RL8XgPo8FuXiIvLZutPtpzI2TjeMvBDdwMbpMXVqQHKDduPgD9p
gfk49dAW0tMQhPGDPFSVqh2VBAjfXJUoSr2MMtdal1ahYYA9wj8Q5ZfBLS+IvZfPAG+ftdpL7xFR
Uj8Viva5CDTnTo/L5jxa9QUiAJD+LI5Zwv2M1S4/qVHw6MHr3gfO7HVfR4V5UkhAe+sptLNXYZM1
Lju13siiMtr3bsny0NZ7cdfZeKUHSp6/mgqenLXahUfd687ANF3wz6iISRpN6HFWodmUlGGwzUbx
Vi8bE5KYpGvmEFlGbewPxSnyVe+Pn9gZye+rNP7E7KS5G4eYX9IktIMQTf9ZdXlSAw3PtiRJfvDe
FQ+Z2xvnYXB2eMSF0RJBLRJ6JhD0uVFFjv8Bb1XnUE7JN/YYiRAoJOy9CF2yazlCEXcxwppc+EPe
r3GLrT4zjenWQO95rc1F27C9perhs52jz7yJvHJcirZREDuyjfx4PXXMjmUSMy53KebaJOAF5WJq
FYq7UoQebqt40Iyxde9m7ZbV59r0jB+F0Jjhxe03YVr9ZWqzcqkXbr2po9epBugbs9IZu7j5Jcwn
4TriU5OE3gl/T7jDmACvhgTPRvTeqwsSfv5OFZgblvycL5nSlZd8PnNM7ZLx0D/KKtnYF022FcII
lrIIuCm7U7T6W8KWcNE41nOdqD3S/hioy6ITBROZt+RrrOT2M9rC4jHrimU6l8oCxmYU9N16UAfl
NM0H0GRvZ2li9Ns+tL/eqm5ht1gPRjFbG1z9d0/Hbo6geH9VfukeBnxB927ne1BCh2wXmVpwFlHU
bMPaSO7YShw3RmlU95OL85WXIe0hRHDxeDPviqzIjugRt4eQnz9WAYV7MlBK3eijOt0PVVusfcAf
j92UID1tCvW5TB/q2gJ14E7ZA7rW8a4363ofB157P0ZdRN4rrV91Pz+rFb/0JAVboOXNH3HdYUnk
GNnFYNt1B5BK3fVllyyrQoduRxZ1r9mMJixlfmWIauk6hobNorXW1dr+6ZbZk8YcYtmQFbwIQ1kj
LlL+MiGVhTwLX4OeOxRhUlysPOp29djeufyUtonu4jZogZVRHZfcgh3qL6rVfNPtLP6V22dQmggs
8GO+2Ow9vzpYqGD/ozWPyL3g5ZK2xckd6qMXsyfoB0qDhywAVQw7km9VMSzDok5/qvgLLTwsmT/Z
rplvoBcWx2kyrLMOjmQVekL7YorxTA7EZaPS03hkbxrVrr5GIT60wlWrA2lK5zFvxE+4FTwo2bVn
RdzYD1nTxUcjClDyy/rxLvPm5YtlfYu1MoCW0eKxFrbd1g6YIiHQ9TD7y373gMnhppeNj2NmChDm
Na7Ved+9kJ5gg4SIaJ44u1WRPeiiKcABNDvVCVKc9jx7r01xceL/MtmOamvfe2blrSIxqxUNsbcb
9Wg85SVw/CHy/GfLNJuLUw+HBGaqMHA/rdjuDYY2PUcI8G3ZQW7XEtwV8Fnihx5Vewn96hA2Byni
tmgaAf1qOoyQ0DR9VtU+f1T9gpRpax2tuscgz+zFvuu0YD25Wv4KEeMnuy7DpfKgdhRG+COan7lW
4mHppJTLSCcPO3qqve+jHoOkPskfA1145Cu75ruNlzoqxdpPhS2LSo2cT5WKWY+mJa/uWJerIje8
SzYfINjjchbzRfVtRVcWJIK01VQ75Tr0a+8iAz3PNrdujEPErQ5hL/gtFg+WeRQZllqDfXGvY18H
S21tG4Bq6MX0MipY/rpFmZ+VgAQgnEHmz72RnrzY+8NJDO8cGayvw+ZpMoxoqU86grUeLPfaPzie
q51LCCrLCX1toCeI4nspXlB5n4735XzAzmzM8g2L42hXslLAE7nTX5A7/WrUw/CL/bkJpDITFVbb
tZJmeO14xVqQ++ZxmQbTQUl5UJuK9TDwHNmpo4ItSWVrn+w4cHZ+ouSINOb8XrX0C0CYdDW5ONQa
ajmeJh/0SGZYzia2jQE9oKTYuJgHn4qq63qUlLonq3Cynay7HbTG/TOkcXXyag7wL2YjKBI2zYvb
iGaRO2b0uUfUfdVnlnFJvJAlKlgI8Nzb2JigCEBIAN+DEKTQK7GYovYsaoMlIBmqp4x9pgWk7GEv
67QM+9R+aiEVK+4lNiLnJ3tRuCAsWz9wHwODWXKkq19VRRkPIE+ng6nANFngkYn31JyaqBTBRDD5
ojRR+ipU3N0wNB5m4LJLAjw8gErvEfUz7GUyuPXaBkNvhREbkkEWndRyyPfRlPN7KFVlVTmTztae
5z+OjngMMDmHGx2EiAMpJFiSbutrdfFAPg1KsoKXlaK10MZtZk1QautPdjHG54G8BqmQtv6UlIV7
5yXmM98f+3kaYfNAB/+TIe7MajE3KljFKm5V9WwAS4K4bIirxr9ry++yYIehui4ckawcp54uCdJY
C0NrB5gJxnS51qH2sdVTF+zFHCIbWC2gkaKgAUNNKeJkqVo5E+BZLnDwnOrUdenbWWqUyRrZSAuZ
L9FgsjnHXE95EvG9StV+g2Q+sngWkpOKCrU70zz/LA98Dbx9B9PKQFvkbNU2L4AsfmgrJeHnz2OR
GazzoE14Ovl8MnsLd6EHWde6xUFPmmlXxK6OwBTMri612YUf0D5UczRVqhEncd+4qONoLQ0/DB5C
7no7OmO6U1haVnowwUYb5xTCPQjWVW+pJq9pkJteqcPFic3XHlLfOex/jEbBRms3lhvPJXFbRolz
aPyGudh8piXI51wrZVkeWueOXd5x03dRuyZtyhZFCRNSKOmrn4TJH5gJzIooSvuZ5722bGM/eAKL
Eq3NuPbvbZUvRZR8ZXHFBnxXA97vLF4tc1EehKeDqrU8sgPw2mjSB8c+5GKliFS/GM1jZDYQG1Ub
6RWfDxhJBJSTVa9O976ti9kYUomW5UQ+wEysdBVNivEgD1UIJZDZVrfRAvWtrm47TM0GvdoPaW1e
44Sm3bGhZ5+SwvI2JSbnq87RzAO2Pfg+o2H9rIV28ygasVARwX02nX7tJaryME/U/a7RXgwQqycS
BDhnzkWrzLJlPIp4k+lljHdljwNGifw/Vptpyl5s8d314wLnACEO/NYwc27N4QGztGI5eum0tTzf
PSa18jmMi+RRwJA0u7p5Dsaxfi5AI5VGq92VgVI/e4awlj0a1TxhKeLC4m+1ntSM3/p3VgGoCuqW
f5fH9g9tmuKXIMPKPVJDdoS8IHmxYcusTdFEO9kKIwLpxtAsQa/Qis0EKreJ8oS1mvrI+wMYC9WD
08NbDAt7YbPQPDrKBGCwt4ydZTTpChURG8ZU0iDYBHoMHrj9KSOVgH+Fq67I69M6qtq2LHi9K4lj
kWIJkW8EJrqWfXWvD7alVnbra98O0Blve/J8czAzvGZTTCDjZWvSk/szMYS9FoFp8cIaB3Ujg3OR
sr85mIh3ztdVgyRf1x2JsWvfYfBXDhvaWxls9K2+qnHSuramNuZU7OlWu2vfSLDx1rMlJP+EZApx
xm3bZIsZz85yvP6+R/p+k0VTeXKTI+iT6Flplr2mimdFc/rnrB4wPieJW5j5sKt6yJuKMYj7rkWC
Luo9uENKZF/rWu1rNaGndq3qESu4M9lsxsQPnduYFTNA8/DgClfcyzHyOkrRPMmjrYtrXubkgile
5KyAT6dH/K+1R1hv33OSU1/LMsQOojCs+8y34l00uIe2nbJLZyWfOjUJXuAj6wd8LVC89obgpU4w
GCTXjgPk3Ap4oMF1OPUOsrUw66esKfpLgA/y5+5rU2XBTg8LdVUKq0YxxK5XDbzVbROzyYmnBTJI
Xok7yDrGUuztNJ1PTS2r9OW7gHenZqbhljWSPgisRx8S5mebP48NWWC8gxd8Nvi2PfhpcZAlxRLm
fRyMj7IUTzkKmLn4Lks1fzT0bczEo6EKP0812kHuwB6dHDVuJ2Pjg0xZxbZi3I+++nYwlb2jiOD+
Vs2EvzykfvBJBt3qU7PT1uHITvGHhiKIsU33YQvcgmUI+QjWOuiY4cv2djm/Z8Fo1Zr2CT78JhLt
+OpOtr+aWkDNo5arZ1Un3QV2euWi9QL/vQ6X0eyCIg/4Kr2dpYbl8vPOeYc7+J/IVu33GQaG3nro
IZR8aJDBslV0SvCuFbIP9iu2aMhKkHu9jtpgQ5Y2E8C9DlIxCZZxyg/Ihb0dYqYKh3Q+yLNbwy3u
1vAh7h+E3Iaf7BZkmxz/1k8WbzG3K/2DkA9D3fr+5V3+5dVud3AL+TB8E8zAvA/NH650G+Z2Mx+G
uYX8b5/HXw7z91eS3eRdav04OwVHj7c/Qdbfin95ib8MuTV8+CD+96Fuf8aHoW4f2P90tQ938D/1
/fvP5S+H+vs7Rd6hZnZoFEsEQpjaRfPPUB7+pvyuia0oeuWp+9brWu7MpLiOci1fO7zr9h+vICvl
UO97/fUd3a56i1HZd57Wt5b3I/1fr89ihqW3MGNm57crXke9Xud23fe1/9frXq/4/i+RV2/hQFiV
6De3q97u6kPdrfjxRv+yi2x4d+u3IWRLOv+Xf6iTDf+g7h+E/O9DganvViMOPwszHpu7bgiddQ0i
fimLYT9LBph5A3KHVjBa1lKtXH+luE2hb9MGU7+m9phRzs0ycBgDMHGAV06Q1OuDXuDZtJLNQb82
zdQ7g/mFQSer+slLj5XHLLDUS32rj4azMtlUWsL7W7LNAPRytmu7mrlJXzfp3AZnD0lPeWoNU6Is
b35uuvPW8VZ1s4LzfSNG5bhJv/pRo+xNJJ+XeZYlW/akyEepWfEIKnNnVnl7h9hS/qiQfTlZXnuR
bTKq4pe78ex6WEELzx9lmJ5gJRaSbDnIEN1XmSLlTE0ZVQakZQGGy4y1xW2gf3h13e0vjqX7JFH/
w5W9EeUl3f8W5AYZuNwV5wkk1riw0f44yzJmk+FySL235luD+TvENhVCioGQQrx1k33lQcZ5v0ex
qiTcFCbkXW022TXqmF0AeSoPZAkRKb2V3wUlLjbHajtu3/UBefpn+LtaxBVTDN4NVSDTh4Q7Lm/2
Xa9Fzp08S/Gu6Pu8O3+oZ0IUrZif8h360GFow1OfBKg1/DmGjJCHkuUtKlB2v73VybMwdfodNMif
H+rlIGXjHutysg+yUVY5qdhk6ij2FXh7MJPsE2LkZPEROUuMvr1rvWyU9fLsdgBeZx9lcZICePLU
ZTMFR/q3vrJbY0b+KjLqFs+zbNgAAeiXUTxhhY6+XnNZVBpJEkyNFL61QKhJ29nDJvaK9iICtb3U
WukcnN59llW3euS3nq2sdVlrECoPGXDkjW1i3DvOPWXd9RpypFulvI7rBOP1OrIBC+YvWVE3W0nT
lWfoQD288XU/UHcR4fPKxbXtei45u5K9iywsaId25aHLGbKHe1Bbw0jRNa+y5qBUis25r6j1v5y3
mlGrSxnut3U/HFtNtxdB02erZjYmVmdKdKJ0nkt2g9PbwSjxtbbI5n8M+ci8lu1B7ELHfhdqzF7R
c3dJxEa+YBHhaoFxGjlr04Ao3aSufQxnUAQOkeofWYE60GykcIsIbU1DNFhkS33/AfSTZIDPN7LS
md1C4b9aJEBWxW9sEJpGx9wO2DmaM4D8Uh4jdlERrkQWTx4QZM/wlWv7q2heKfWk57iW3bBrHFAL
sUb1pEE6rmweZoWCTdTW8QqzeNx5QArmwEGyeCV8r34oxVg/yDptrusgdWM5RI52I8uy+cM4gxrf
Nzgm73u7EadetfqTJ9ghXshyjAr90dXviq4Y8tW1geQTeIDB6b6FmNuwca/36C8H5eo2QpfHb2N9
qAvn8Xz97kO1rUbKVtGHh+63Gei798qbi2jtT0tyCNq7N8z1tcMW4PEaI8vvel5fMsKP1GUA6GkJ
ww99XIUd0yyNXgS8sG0+m83JQ/r7bJSmcreybO5Fcu3xoV4WWUH3W5D/XxrRudOCxCesKQ8Sc2ZG
yvl2yP3mrWgG7aIDJnKSjbL+2reHjbMMpnpa37qRVfdXfVlpy6varQnhEBqUQAzQNKIIELBWrRWn
eTVGHL0Pbe6IUx7nLEyjptrHU1rtEyN11UdhkTtQBzdfyph6DkwkVWH0QEZ37LqRh7yTVW6oF0sm
owJ5kEZTs6Wn2+gVD8604zWn3UNm1e/lWYYPqD5F3flWr2Pddsp0C+0iQj0VUO1CG0pr63DbUPyo
vB1I6/GXgPpeRQoi1tfmyPSQqvx9NRndzJccCoUtGa52u4GwzptT35jXq72rz9MKdAy+eGLS91Ma
VVvy1OqT12UIVSq+/UPHvCbsMvHNbXOxrCH1X/zfsZHhTB9ihfMF0/M+rdBTDjS2ALoGcbTUa0gn
5cHOQK9JXJsrOyIjCdLhra6AWFUMFQYrc49rZzmOCOekXhW6i2ZuqdEx01ZyRHsIdzLkY5d5bKi1
Earv9JCthVWtUt1xBvsezHq+dhuEhvmvs3/YITwRLam+hnaMrofVpPdVneD9i5nhxoLn8ixjpVzL
v8aq/WSxTQP0QdFrZeFovJIkZ6DB9QAyTEJxhhGrBrpqslWyDWSr4wJ0kK2yb9GxD6l6hunVS59x
lib75It6djkgX08GvgI/dSvK1mp2opKtWYGHUm0CaGo0VH69bmH6aXOPUAkMnvns1nCrC+dWEBza
1o5hK8g4eRCoMV8b4G78mNjhm4RgE/XWQV7iw0jyEiNqJyhCM7AMvl07nW8K9FVzroA1GY5Zru0R
OF5kD/ErPCjMj9TXgA+AzcIIqWHRaa+VpQGyKsensRDw85QkZSc80F6dXHXY/FT9c5BOKgaIfGHn
7nLUvM3r/UC+95+N6g862hiKgpsVk8e9JVxrq/k9zGzwWQv0w/pTpEfBS1hO+6Ai29+68fRcVMVy
mIXR4M8Vd3qHa1AwR0FaZO5s4zEjW71Er/hTGFK2yiFh5YmTbI1M9d2Q+ZizUcwYblv8YEshZYfB
K0DQO92jiuD4vnNDe4PXkf1ZmaI7+R6+RaQAP/dl5FibsLEQXTZRpxKLerKqrZwnT3FkHE0nX36Y
K0OqZAY+qapxtOK31rc62RI19buWceD1s7hO1dnw2RlF85TM9o1GmqKiYzaHVhWKuPtdZFM0OMvD
lDt7yNHl2Vbws2OgYtdobvQoDx4AjzIBiydLaFvo58psj0ZvYgCTjdmwzTrR85Clw8Tv/9HJ0nY5
2y9tC6ToMIlp1UPZds5Zhoy6L+5sd9reOuj2lOx4gsKqlx2gMlvLFvn0a8z1ulNyXxZFeB3EQN7x
PhzZ+JR34QDDx7bdtxYyVh5ATacrsE1iY87DT4pbLgdcEZ6UdKXGGKcUXSOexqDWl5HA+FbWDSBu
T6Cifniz3qusqgoTqaBMPTtzlQCdvklqm1nkXCxZ9D0a1hfZJsPNGB6pl0HZaVXfPIyZ/4p2iDh6
QSCOoz+AQpen8sDjXVHwtfgd8DGq+t0iY2TRL9qgWsgyUmfRWrem/jrmLSYr4tFf3nrLca16fLuP
6xCyXGbOsyrqYPshxG5U3qiB9ym0apxUOs88uL0SgR2cVE7l4VaW7TJSNjtIZb1FyrJ9i7w2yVA2
JMalFqAzIoPkGPLsdkm8CRRj+R+vJiNZo4aoDoJMVPVmuHcQGFzFg5asZbH3Qup6Y7jv3clZCDQo
Nh8afJH+CNlv2X+sL4ZDWGbasc7r1MZOhUEG90kfS3EX6EELOClzNh4rywdE7euFX09iL4vykHTu
o2r28UmWqjjWHjprWOUYCN0Xc8kzg+ABYuatS4UKx7nrrJ0/NlO09LoWlQEv+6pB/46WaLxM/ER0
xP5k9/nCgxmKTRNl4JSqegm8RzzUjho+QQQAV+k/yYMR2y0IIss/pHOd2wBUnSYFc5e5yG59d58H
+qEyvbcOeg+EwcJHTlZBRcvWztQjGzvHg73NT33h/LrFQw0E3mVjbjYHVH01LoM+HHeyOLVlBxjN
jpayqLip8ZiXn7MkfbsaqkgV6Uvb2Rtpm4C6KQySNu7s0oeWaMxfFgcrJNbx55vrosICRHwrm3sD
ohxa/QT4c4CMkkV5MCI7BkdTBKsPDbci3i3mJrRsMIKfDc3FJ2c0AqxSXDabBnTsLYCPq1Y004Zd
eKTr3Sh8UCN3EY9l9m+tsq+JJY+MTQ03eJL9Ifd/7C8jQsRprxG3K/y+vmy8jQEoGC1fQOgeUv8b
K0TDK6kxjFzYkHfOrtKuYWYECAlY4nvdxsEhnjHWCxnd2ZGzHENjuMhDi2rqufQbZO3b8ZLbkDyy
2M+28p6QmMaSwapP15LLNlqjWMMikR/H71Z5d9l/aE1Jib3r2819xfzR5Wpi7dirDmA4pVBvkrI+
ABdEWwoA7OMQLtNo3vCfawo19g72kP+STdeg2u/WaeVG61ufQBTpYuyDt3FkA2LG/x/HuV17+O/3
0/WTujQsFMqq1DJORaNv+1i39q1vMN9K+944jRXDMPVKjVNqG/FhgAKMK6BxklVCtl5jZHgFKWet
tR5ckrmLjJRjy6Iy4B6xqgIEn9qkGteyUjZfryjDB0hIa8hX9SJyo+TtKV2O4HwWpWmMOzwx1rjf
ReaSpIZ5iKrMArrNM78NeOVhMUHZk8932U4uZ3TXZdW2u7d5jT9Ee7J8yh0/kODe7VJ3MxStgdbx
n3Xq3ID/HcycWr/W5yjvYJY8h+Bg/qXXrXIv+8sq2UHj67Pim4IsytxfNog+c0+2PiqbOBvgc4jy
BFaiOk2aVZ7+U1E2yJARVWu7nqDW/vdYOVIaBV8dG0W02n4qFUNZyjMT0Mr1LJ/rylTB/O9369/H
YQeqgAommemm6w/aWLKoA+NV8gjA7DyPk1XyUId98M6GOwVakPoGsm1ZcNacAPIZ+8ummYFxHkwD
AHP8ZMzVftYlh5G19FIWrQrqPRpJCgDmqXjRNZLwZIEQHJ2DmdFfx5iY01xiJ3wKICu9cEj42ZrM
Y3C4sDP83rZF6Tw2vo136q0IOWTfBwiabJXGu7YGiJU9xLZpnZAIHy4TMinWaHRHRNDGi29yaCIF
Fewq0ldOX/LwGmI7OU3uWwfZSx5cI712lSXZf7CSeO0ApVmVbpWS6+zGbaFFxkMJ0WrdleTJTMvC
Um+u8xWzXZaF3VxDZMPIAAuU2fJDqY8/u8DSDqSGjQdETQ9qHKpnrWvdaFm8jHDFHtq5aexa5azZ
w641HC/CSDsbD4mi/7pGmpC1QKebxVJe83YzaYDWdwwspgTDfpT1aeu1ywqLj+11qNvNyGZ5g7GT
Xm/kNlzxonmJs89jPUAwgYWdMa8n3Ujpd0D94W0pLOkXt0ptnMDdyvWiDAfzTSSi9deY2xC3hlvd
bRjcfuLFxO8Ur/vhMym0FwiVynNbjNa26Mxy12Z1+oyS3zcd4OP3fw0YIgwv6oC0jJQCGlV4MgZC
XlLiTw1tY2VX2fuiORdlsGyVwbeibP3Qt7CBp7dgrJeis4xzloAHGnz3C/hWzT8EGnLpkHhQ+apL
ZSRNE5tncrvGWUY3Q7tKakMci/ZXWljmIUTi6QiTlP+qSsGnEmZoUSMiRi0+5sORlJBsHecQeSYP
dQNJ6trysWxHrXGw++9Ymtnwouc4OZwsk0TqoEJXh3gMkGsPkj6DBs3BmLRQ2Q0VCfvp/7H2Xs2N
60y06C9iFQnmV0lUDpbjjF9YkzbBHMAE/vqz0PS2PJ7Z372n6rywiEYDlGWKBLpXr4X3yLK368L7
J8us/AA0cIXQZ5znBwFE1DJ1Q2NJg4SX+UHcdTHWVoWrWSdI9aJqfZCoAFQK6aoJ1ih58XnYQYTc
f+u19b65TpAGOKEA7wW7zvJLlyfTwijj8KXrAEcy+lK+hHVsL/xWFC+hC9nBsox8qCgIbaHZqNnt
TFQ0IW3g7w1oMc912laShHPTIKoH0NB8aN56qa7u/+/YLIvipTtgS96q6k+zAzzGbGIDawXfPTmK
7QTpM6DYJXKGhyGqA7KNgFxOq7lbDcn70ggaNYOFgq7AN1gTeI1WbUGf4gUpyna/sjR5FigxuOp9
zS5DXmcLshd5b61yHTByX4F6Uf6MpZnxJZzqdo8vQECpJE+/orpNLETkh2dgAaf7SmuvZI9YXq+z
0LIRGMNFYtGuOwtwohY8my/xq8mT8ecwRZArwGPt2lfttIX6Sb3VrTy6x3YQGHqncH7Gr6wF/wl5
gt5MXp0EtDBvK2vwTaLyCZqOK1BYZKiByhA1Ivl5MqLUIAukdLMT0Hjupag1balFNt5m72dRgVAp
2eL3s1vvfJaM5akrQI4VR86VY/W6w71onumAInbrbCchVBuhHLj41EFNmYTXqsq9HfnePMDzjkiY
Dcxpn0X3IPcrHowmS4JQB+y/FCgcS7SqWtq9m/1ox2Q5WXJ8jaAuFkxN+tFDqBTJ//QgnqgsiZd5
zKEmGmko+ChAtbkBu02OX5Gm80uoNhyC++7K1sEJNkuGc9qcuGobQv1hhPoGLbYPPjhDu5WvOqjX
zzz8aLLmJLWqQVGI2tN8GKbmRg54PIjm1CqpXdYj4GvWfnUvAUzcDZ7G1uNUac+IYM0eJop+FrkE
8ZCToCSqQH7YUHzrEIH+htSzcQCzbnsPHkV5Bvf51izwsZd6Kcu1LdmwIl86mHr2DRR2xoFadRdP
qKnst+BzF3fYXC77qUFaMoSYGwnltgJxuNJEdGQSrXxyWbGiEmjQo2I7DDmVFVU5e8w1Fp7j6CcU
KC4zbvTaQxxKGYB1v3RQKQNaXDpwR9f3mq0OwJrneIrgFNhai6GkoPue49mITIHqIXdV0/5fp0UE
EcgG5bCoe63leI3V8xpkXzZyOJmNbT0KF4pfU9gW65uk5wTcLdT9amgFSndL9s+qn+RSJOZ4yCS3
FhNYOFbkSB23qegsSsUmeZ/qk1vqXTTfyEW8AeUKS1Ztbq/a1inu7CrDRtNKk03D2mwlWIydpp6h
cL7ToTNqNd+HKvfXrNcnSBFAn5q0q8nW+v20HLVRXKnjP226GosKP5Sm3nxoSNaIYdnJ0VhR4vFG
ED2nLT+kOjnUi9bhMDxR1nLunrmj/zyf05uWCUm6mXO6Kztn3ZfdkxevQH65sNmYnQbZ9zxINZR6
usUfzVRVGRcDInRZ326o9e7aqlpkepi922lGapGdPN79yW4pgaR3f7okufqvTg0CpkqxVtOhrEIn
EH0zLW42OlP8mSdW+qCxJR/bAy8h6vXfxrXegKIg8hzSGlJaQ+oGZZ1+9LnN2IJ4bYNs1E8oHzj7
urbP8/dBTbBeoSwaX8DtL0KWbXYjk1e4eJ6/D52b1PPJhojvtzBq6oXBBj0QLZ5sxC5QCfMnAPX9
JQK0GBhWY0EcBCKq86NlgSeUvGiQG/VgX1BU5n8OakV6ekuVGLEBpW+rQLlblUpoSEGGeZFWznii
dgR5nHUvkUokm6Z8Pjqi6jrA08qdR1M3YsIGMouIvwF7bYJ4KPllIfO20wpp3tFhant35Q4iCm62
BuV1SCHq0SIvdAvbYki1D0o4jA6IVoNvtUHMuxhDMDgq4TDupCbEqF/J4YO564016GzzJdlucyAm
B9yTcN15DupwCsM/sQhLTXWp7v16QAFl62myhs8dWHP8QOq1390mr338DCqrw83nsy0YlEAJo2jV
QGrYXE1Wos7atS6igMArxCGbq3IgEznQIXE/mshVDQRY2Z4H/j7Xbfrf55Jl+8WPE2PvMb5wHftN
YjIxSijeG2H3pmvTliBFYpNv7To9a+/7Pvfv+pyrGBW0ZIYI+qqhDu+5jcAVcvGF8ebtohznrsRW
5rP37Xo0Qlfzk01ao383Yn5qdZXxEuf8ZUxj9zoOWO7Vqcl31KTSHX9yD6hCEyeq4ckTP7omxoEa
5MTBTI9aRusxVnU/ZId3uEl7oKYaG8Vgyw7SeStD4JdDI8gHFchvl7pNpS7lIogL2W18GKMt+TVs
UOen5tBReXUccJncV5ktPSzWkc4BsgBO/47n/bmZMnkgEx0qsDptIIrNQOYIN0QewSWfwE+3AR5I
Nbfe16OVuFAShuz2lrYSKb3i6JQO4HAMV61hGAvappCNtiV0drPdRnyy0QQWsn4L3Su7gKMAFJAh
8IV9IA1Dsai7a/QMSgyKTgzlrm+EYaVsAttmoMjsIS641lA/uW5UgnRKq3yNMoN0Xats6q1XRuzH
aABBg5RevESdkht8gslTk3orpBzn3htMnuD0yNLyeeynjnkq1ZtOuJOhbYjoFqqIoGn0PFVg6goN
MPp7vWE/hx17hSBTcaHOrmULkOSxxzpv/HvJ+IbMPIcQnzmgDndksfM8lrrYFXqVrqjXjoQWRH6C
PJq6QAjt4/kC85Sj++kCSCZ+uEDsCW8NKlOgXlHm0h5tni7RRNiFmrkNQJ802DJL+z0IPL1jF8p4
Jew4/l6jkGNi4D+FEJy1HljpgNSiTJ9GrbmSAwCULsguIvNyGwl5QP69NrAJ9kPrSzbl9hriLrit
bLDWZ2MOfhiFWekV2OV2IFsB4RXQ2xabm92Pm2FdAyiJOBfEwT4NpaZGYEo1FnW60It6n1jeJzFu
JruLmmrRKX0KOjhlh0AVnTYJIFitOty6ySaniK+mAYEg6vg8xTxP1SBRjCj0ymSNc7wdhq4X+74C
dOndHgGNdDRHEO2t/j1FyWE/iQ8+ZRuPm7T1v/fRWJ7BlcxOjbamBqihIfPsYDk+2+t8Q3ay0Fmr
xgypYCesbW7mCIKS4LRDkvW3ST/Md7P/NmkEQay+ELHnLhkqp9SegjYgdug5m3FMX+ctCiVO1OHT
/gOFwl8g+gU8reoEvoyt42REtPh3X1fNVvP4dd4BUe+8n+nrYQVAk3dIzLxGSKdoHkSGAj5dm1CM
ktcueIRr91E6qEyP9PEfSNh5Twaen4jhGeFxSprmwEwAIaFfZD7gOx8WXGv1n1p7IZ0vNcau2duY
0NDCo4hiSHOnpQyMQS5lXmJXjIj2a4vn86IHiculET3oPPQIuy+eT6/CBfcD+CLlMhPgcnQHWa6Q
UUkugB6PO8eT2oa5orx6hl9j54M6LNMH3bIiD5PxcDf2gn35NMhoGw1sq1Z5bRvwHniSuTtr8GUO
1QksIFEf1Ljr1C7M57QZz5n0sh+pmaKSEqu3e/BrNqgxhQfXdPO5Gfozxc/+5vE+x396oIjNWxao
Al55XfoEXor8joAOXaAju/VsS9GgAIw/EqCi5LqzH8GxNcMc8soE1BNqGGtzBHtVB77dTWUW/bIs
LahtKyREUsTzpDS+XdGkEmhJmpQwFCjsdOdJO0N2QQLREkCLsUzR3eEu0uviCG0D7EAgTjY3SaSe
eGMNmBA7AcOKWu6QXZmaRC+ONMX7PGSCoOfSTTQDXzPo+x2AHlF4BZKP6Dg5LL0IJaTXcV786DgQ
U63vv8pJD1cZNlqzh93q/YIDpOMDabd2RIICqvd4KugAxKWsMgMdkJGTFD+9GW3wYEPmUsPWhUYj
aVMvGDgf1As5clblOCG8JvP8klfgEiVd865ORgCq/uxoHA17CdURIaI2j0h7H3ex6oiSyjoyEzzE
pxGhqrwUunh4i+8MppuvRySoSe9uFfZS/9amL1AKzX8g0qcvY19OZwP4piMK2EER9uZQ9HHQZBrw
fFribWTbrW29dQ+ODG13hXBJui5ApAiUETTmqTvWmHuI8feAfgh6lRlK73YZQxE7/WWAWQcm0P8v
3Qimj5sd3DiBlaX85S/+jrKz2C+BbBTgIitB75GlDX6lKiZJbd2LmgXSxjYE7RC78CtjXFhO3kIy
tjZfBDIvTYsgJIIDZ9501YJYNsGzAkorDXyH1LQc638Pqg0L4LxCnhCkKkF/qw4aeCoBL4R+Rjv9
a1MdCWTKoAgzAPakO4EEu3FlePUxEVJeuToUox2IqgS7u2rRAYB/KxZYdCqLn3f6pUOumFqgdAQf
B5B9kESODjdTMjb5Yej1r2Sig9P55c7TWTuPFHHDd0Vj/4JET3cA9ydkjLox7SEOWnZLEKHbyDEN
FeLtykg95Elnszu1rSj/VWS6DrxMOh6xZTKCeuqHBWEtjQHVN1iXo4fa5ENndABLGngL0uPNDPre
pFtUXfc2oBGQ2K4n/ZIyF1JGWuu7eCZrDN9c14SBrCNvlaSmfBQ9RxzV9q9MB5aLjxXYQx1DO1Dn
NOg6CiohtE69HuifthCtDpfU6+FVc3Kk+w2VxfLRBhf0A+QAyqZpumXZaJd6ALcYeZY2qrNrWeg7
moc1+OkIe5AB9TLRDXsD9a5gw8QnAo4juUtYtadpyQNISBD2afU9teICRJTYctZHmg0xqw4k9rUE
jZYDvVELeni20WMbNnH2FKKYFQmPGDRRUCLdDriRdyZodE+oysajuYmqxxrkGAt9gDJbiS8tRMAn
glyQWOlRMm67qADgQsVUsZ02lnHMa7DioZmzkpsLoBnSE15K4GupLBTbaJa7StrEWGZh/psjdyEC
ENb5Wi9qqACrFJymUnChSs1liAH5/dieyUSdjgCBje5bw5o8qMPpQORE48l2m8SwO2B08+5Mdl1o
AyRpoJmFen3j2HR1sa14eA0nzQL1F1FaRTkDkZUBjtQpTH7keJeDXEX1cOHjFFow6dqBdvCCjOBu
hjudzq6griyCrkNaCvLUK99/4WUrL7cQgNQslAWEsbalwAF1xMIaIYQtmhUesOYddWRMIOddGi8g
yMj2blkWePD5bGPlnX+uWuga5HYMQYVwmpZ64yYv7eCVC3fKw2+1V5+HAQH5xTi9Vtjw4VstW1SQ
9PWv1Mqf7SEtXjsN/1rUL8sn7AfyFS8yce36EgEByzZOHh+nrYzcbl/r/gBVXvbHlcvR+nhlW11Z
49W5kiXiLGX2iqT9xyv3XfqcVLm+TAqrv0xxsQaJGdi4J0vbWKXUvpkD7nO/SxnIsBsvAMW/f0TN
f79HHt3YmEOi36UgNFu6oq6+2KJ7UaBtjP8H1EbIdE7pN83Q9Jeod9MVw4/+LspCbYP67WQfp4k4
jW0yBbY/lY8uD0EYzS3jO4Q03j6GgY+hhVH0vTMRBPz0MeTk//ExYssrf/sYDRY2JxPr5GU34vdc
D5CvQBIifwQVbHk1WzxWVMvydRyA5StcWZzJhNWWWPnC7DbUpOF8AlaJmq05zsNR1+2KpRqKwgDU
mIMU2Z2seNWb3H4ISyO/YqsFYEJrP0BPwH7oIxWEgQjSgWxNFCnUr+K6AsnxAxBG+dUJ34ZDEgz5
xNhGNMHq9GPXWm8Hoc5SwN8drQe6VLWcuJ8QW8lMBE5VD8h5oNpj6DsdLJUr0nWwDEQXkAKZjmCD
haae/oPMUBeFVIzyIp0a8iomKY9VrV+xbgmXcVWBD1MOVnPsFYMKHVjb91gfgww6Bv3j7tYBaQR4
6+/ecmyCsg23kOvslibiZztK3mUpuK/AMOGBDBU4a+oF57W/o8RfzibI8Xqgl3XCMJiBA9PA+SIM
B29TxkZjrkjv3VBGaCp4GxJ2J7F4OqNeBha3Rat66xbYmW5ooboOkrDLxM1HRiy1qiUd/ZEobKlP
tW59ylN/9/x9HASGZ8/KbEwUkgEWFg62DNIWHEq0BJxXg2Qc4wo6IWqxSKlyOszeVmuiyhep+dvB
l5oMZIXV78CdbWJpJkAKsXwFsGtVZX76IuOmQqkf7MRNm8Y+mCzqbLZ7UjGMeaF8Vfabv8GsX1i+
DXiGIfYyKsZ2OrQpQ7XI0MUIt8F2642UX+62E8AOtFssspyfIwMvrrYdUGkh3fGL74fRajRztqfs
jlveTZMUL5+8BjdRucV9hh38VcM/rTMdJC682LVWXsGR4FTCrIMpxmst8S+ltEbPsGej9Npoau41
s3TzASw7gYb3DTRT7O6oZdivkVINywws5xhHEZHSsYHsSwFoOhcH6m0zey9BW3EfRdyiOcjcQ1r0
yHPMQVOaiIMBj5Tmi5yXKRSsOv5QyboG/Q6ASrUZ84cSxP0ga/GW0wj22WVt9tA0DEN3XVvOW2+K
bTUNJdPfxisP6nRRYBfY0KRB7UDjtpX6U8RMYO6WVn3EnyJmznLd5s2ReieVGadeZMfhzMFvfuul
XxM1ucs+jv2bM/3W8FRLj8OhiN1xWTi+9qhF8o8zObI32/B+9slPS6DlPopm3IgiNQ989EC6o25a
4CDuZTXKB7tvzUPVyQyqhrg5G9B9m9i9fLDTzRz+6z8k4AKd+nJw9KByXASIQGJymARnB8laZwVJ
eHNBtlvH35qIJbB6QeNu3WYxOauWQyH7U4eh5s/wxl21ngmJL83gFzrkZfaI+lUXiMd/TXQGXjd/
CU75LChJL5OMVSJAm+J4oED73TvmALtnzveb2ZRRfLtC7pZvV3BtYLcUa5y/ZBHPAhpxc3a0/CEa
8p2mgWUT1UvJos7HZN1C5RNach7btZNen3WV6dV47h/0DhADlenFm1bcC8ScILNQQ7dVeVBHLqyd
gRqyeRDKi7uVgLiZNKbwDDnSdqFlfvW1rZCOtFnOD3nYVy/QI5vtjYRKEQSJrKBOm/prhbWqYZTl
vVmEYCvKJZDGyt6r4aiAim7Da0iuPkRO9wyRi3IF7b30YdARbqEzsg3KJpWNzv7f+GklwguFDq7p
ceTG0jcn0O2rJ5q9mXrZfrEYlwepA7NM1jTLjeU44IlScRP6FUE3gQTbhwiPBoK8dSMSY0NCF5Nr
nm2j1O/TfEzvYsF+kpm8vNjTN4VlyS/KS/fdjZkDD1Nq1gPWmsXBsPEQQD7efiBbyflqRJHj1bRN
+yGBUPPKBep6Qx40wJIIdyoB2AeyqQG9A/bWOQ7gsSgGiC8NwNrNXwCXbnZh37CAq9CXC7vd2h/t
JbZFr8r/b/ZhyqA+W4cLPvLunBaDt05ZXwZlwfMn0BiaW+hS+ksetvnTwBsULbuRu9B8NJMpRFCi
Aj0mORsm+Hz6fDhTZ1ol030KErIIS6cBOlurPCrZI+uG+Dq47bDtU8fTEYZz2n2Fl2W2GIwo3Fnm
xrCF6H9Sh1aC7uqQs7Hdz+6Q7YPeDESogJ6qwcIyVePZisvupV05ozW86JpoITg1ZgtqRlWnGCY1
PaAmVEkriCuglIWa+QgFs8geHpCZ9q9e55zIjG8XDEURQO5V2mBKDypoOYRgttTrGvI1tGS7TjPs
726vW0RHMrmIESGBFsCH1zC9bW8v33AMVFHvBwfq46TAgs4JMi/zu5oGMsSgY5AhHS2wu2MPaQzr
XmXZ8m5s7+MpXLcdjy5k6nQPese8+Ul9ZLoNutl+H9SOU30wuuEn+f/fDoo7oMXA9oCP1gkPcVJ3
vPhJBKhHJQaz/i6b6KAlWG0+FGFbPhZp+I+hVl2128QLD4vJE+gEzbnp/N6k3pszIlbidGsOKSrO
jCyqV762Cy1VWTya3nSHVkR1xv1fW6ZbFIshc+p7QELY0s45u3rMkGvISjdHEMH1+0FALMd3PXFB
fNlcaQBMPE01hDRkWTffvZrvhAG87aIEnBv8BBAKzc3vUN7hXxzmsmWKdNs8Za8p2ke3eJtymABY
6gb7bUqUlB8j3LtxK4YvWsl6UDPiTKIGbwGdg+FLIXBNOhuU7a9+pTmBJtYHYelybHO+JrXvEGGV
k+OC4qIGcXJAzaZrIBQORU5SCiPNsCpn7undTtJiDgIYeBmnCdaCJ6+AbPACJ1aI988CUh3zyceu
/+GjA/Cz76fYXEed2a345Ia72PflFxdy1t1QVs/CKJNTBoboxQhdjy/kFseptgNHMHQ2LXdRsd7f
JikLNxzFiisUJltBPFT4X1fZ1K3MMoPuB7Vla3WgFbGsYISoEHRBnSkwdXcDLNPP0JbRjnjrAbpq
L3T2br+ZyD7ZxuxPFPdkshVgZIQdb9VoR3YyUef/p/3T/LjHP3ye3+enz+kTouN97oHZax9VbWtD
cyzckP8eehDZStZduiIF73s9eEhdFMn3xnTDNAC2HfGfpgPJiBow+5hTAqGXxIUqTIKn9J9T3Szv
083DE1D6OmMOhXClhmCVtrqLRLX0DS9bk420Ezown56HTF+YPQMvNl6lphUZO6RG9Rk3NniZtbCF
151csMw/xbX59gJOqje3GUam3Py27E5gDXGe0n/dpnb8Y7bf3Wh4GUb4Fzu4+80JG2MoMF3ayoYm
vVm711jE1hVozwH1w7jRS/2YtWC2IE9hme3WcUwPXIkMmxLl30wxqA55A65b8pGa7SwaATQdQ45l
9lFXAPuy/eEK+mp2z4ZwOoI24o68adrRx3PLnJNDuhj3owvUihVq+TaDDuazXiElEbphdKImqP42
Td7GDxoU6R5yaa6kqnFNM5Oh6kmUC2pOk2FuQcasz73ZyAGEGYtiS700JYfgxomaakqZgZOPpixA
r5N1UXuyoxC0KJqPYAVfMoqbqINocsDEIQd3pFhKF1UTNPHiaE1NI+XDgenQLOprXjxGyBs9WNkc
SiGHpgbl8224ELW+9N0uMFoTKoVR4l/HGqVqTKmFVkMP2gm3BdC468H+8KfH4LWHZsSr/pMHkFMI
i6uUx1/mcLF/X42xCX14rFlyFgCJg5CKY1o4Top2v0+0NRHpz7a5H6T6INmvG7DA2oVmbOzaQlaC
gdUUebD66FITKZO5SQgbwtTwwZ5NN0zN+yBC65DXu4la5Po+kKEc4cgjlFInrLx0WXqA/KD7AGiw
++Ay9owyruYEklgXkuW1FyC+PQbU2bqaf5IIWbWqk0xFkZ1LN2NgpcXoNLaTACX1zZqGe7owsBNt
vs+j1SBIaWwA74/vyKR7PRZVIH7e0CcYe687cOgBL6iX5mDIwRU6669kGioNFUSDm27pI0Bdu97b
zNEBAPn3E4H0B6pf2j1ZWj2H6tP0PUzifkcBOAGC3M1Ud9UcwBtisz3jRXulTrrJkI2F6HvCr3SD
8bRF2cfvw0VeVSvuMNA3F6m3i/EeAHbX27V+nT/aLCkec6yTzDEdL1Ft4h63mbW0GRdb6gRCetqa
IEpY0oD34Xhe5SBxlW7gOWVyNs0HAk0wvIRWgPROYN8B331aI6ncDGP8HTS435wO+j4gGvF3OYca
o5tlxisGUj8NlJXmrewEoJlipekJ29kKgm9otdwiLW4o6IW4Ii9sL8KqydYeWAsGyCB96dLYBNtp
hgxGppSklJSLsgNZyz7Yf/dHzvDE/IZ3O5Quj4CwpkAqqMjfpxhg5cbV0oyR0Lh1fAgWNhQJdAew
ahYxnuF9X4JLYwivUPEKr46BLAuWx/6mh4ztFRwBiPk7KP0aPP9IHixMjLux+zZJ206Wmc8dRR/+
K3QHJ1naih24UVOSL81BU9p1A80+dYW6ZwjedlDvDnsUvamdHZ5LDmT8onZHzYbpKw5W2KcYOw8s
W/50o1dFb0NB28/bv7rVajYCMr+7qX3MPBvZ6aJaZ4nbRWm2rgejcp8OAE5AmGzTTml6gC5YdsgN
zdpIoBAufCgBYy8N76ELEbqumV1+ZTH/GvOh+lUn0LtL3ZEvzBEQ6IaXvzq//io1XnzN6yKBNE7q
PkiGH3Ol8ewCgYq3q9TG+PEqjhUnAfJgDeiPX2tTf2ONgdL0cABmizhiPpihDTnTyvzNRoMUBYcX
GZDY8L0gQ+ztASIx5d5GygbCPLb1QLZIfGkHq78fDLwOfBuyw80ELqybP6SvAGkUOlapjdFc58NL
304QLS2tO1uOzt5Ui1UH2I21kcoEaexJXJBsH4F2/d04i8eT0VSeSWDtR+F5P8tUP+pgObmduI4x
W/x/T37zKRNfPsdt/UprZFot00JZ9hCbF6G+I/vgexduesA+ZNPXLoLswC28S2FgZbcYxM4tJ1pT
5YEcnqsIShWQijBWMfKMkJxLprMZCn1JDrb/nLa1teQFitUbEWVLMenReopt66wBcTsfDJ/xoy+s
oM9DhLeog1wGyC0tC/zI1mTrUf+30u04gjBdJy79ALqQ1k7HdVkIfH91qSEAKeQei0b5Bey5LiQq
bW3fqSZj69of3ZcK5DUH24N6H1fa0UY+uctOgMJ/crUCTFjVr0qa2qs68dLq7cQAP24qIAhiG8gu
FkZmPNde2654J6zLYEBbIG3ifI+EARgdwskPKgZVhMQIi2VWgXwnUvJ0hTrrPKC9AeRBWzeQ9EtG
3Qj+24cc6ZAkYDvhyvs2GZ3x/FtRtD62W+aRtpx9yac7pk1HkiFLEybvVB/tMKmvYbhb1Ob0ve9/
jQMfCljuR+u1gSzDAsRH/IGbobeWHjA2A2gMTyzx46CrhfFcat23vByhZh6DBw+ruh+gezYXoxqk
sX8HAXw7nlDQk4BZU9Ofp3GcB0FWdR7UlAhoAW6ihX16iGtbW2bTkCwRc0oPUTiCpJ162jCRb6fU
NaU6Aih2Pu3NEQm0QpVVlhoKwWMDwuvQAouPfggGDS0Xzb1mJdWyrAR/lflwcW3Uei364VsvvPYX
Sqb+4Z7tPbuZCR5mb7Quqaun0H0SfI9vtjql0mSBsDz3gSXiJQ6jzaTyR3QYSukDW8NRN07tzES6
OLXHvUEZqA8+793c43JPrVaH4nwr/WlDkKByhE553yCiNyOEFHwIlCx/twkHDBQkSk3O5De+jyXU
Ec1Hfv85n91gje6l7RH8GyhP0V1tdYuw9Jb+CJZ0YG5UkKawAAosbQdUZQodrQ40KIS2U3CzTYl/
NrTXGtvufez5FXbJujbiO4xWc3MccucihzxB5W7sI1wA4qRYHagDTHbhwrQLvvngjdXyqpFZf7o5
264i9k6rhw9uEHKPg9HOG3CBv4Agxj+JsrLNRYt4wM43w5eKsfAsBfYtK8Dv144JBrLZBTVX0yKJ
Qw1PF5mvgCeCqMHt+TSyrAKZdUAPppbsluysc5G1+WpQztQTZsjALXQBgGAiZudPDz+aPWemAbJF
lKUrtkNH0SNGrEBdJp3qRHx46yLjYCQWUH3AZqghpIH3wY/3RslX5GjHBsqDzMo1d8waZts8gymr
bcPbyOKLvMohN2EY1l2cTvXWjttsV5i2vEwQgoRGXFJ/HSH36GqR9ssb6q1TMve1dfNxSYNyJ6m3
Q2aAecTv5MXElPOgXHdO9ESwinaLGJEzDwqBa7vzExkwKPQtclWp4KhKBTpUY71E0Mo/mdZgAFej
tvbg2uCgv0LpAQgZ3/ywawJziahq4M0R8lm8D9bLeNhAHw3yxkjnXIAZHi95OtQn5kChXrDcgfgO
KFD0uJH70tev1HKUic7AW5JtO0eVJ6ihNAl1FFqUrvUK8Ds3bIq3Wfwsa1esQyQ1NrwwDgoLG80x
ZSAkvF0KuSV8GiBotjTbKJNtmCTiLECqEHjeEAf0iyrVz0qPiwcoubEjtZrQb09F3YH3D3108Gt9
CBwgLoKk9N9sqFy9hqXmzb9FVNUWp2oyL+RPP0WQx4sg4kMd3CYaQnFnQrb4RPMgOAz6DekmCDKB
UqVS/FdGGv8jhsS9s3uId4sQrPVkF47tLo3GYIcmKsYnlvBNKz3jazYYULIuGrkhtxQp9MzAxr6Z
erb/r2knplULZwANF02bh0OxNwkW2GiduUXVYBjk9tSuiYWMmgli6x+aXDWJskxv6jC49YYDghJ6
8U+E18JTD02hvUjxV1LT4oiWl46HQgTVm9iKI5JXwCWqpp4AeygUTT81kTKIT2nVpnMzkoN+iirt
1zwTMh7nJCq+USsStn3uW/3ZnabpqS1Ee9GgI0Z93DD5XZP5Z+obgVy8a6QJzgBcEYwa9RULrG0I
gpWnWJs0YIrkmvrynhn3DggDaVxnd82DbOMl9VVTFD86+T8V7rzNkADr3oVF/zDkRQparqw/OIrc
CbBhc5swq4KWDviiZhdU09SmbV+plRQZAwYwNtbU7A1guIvUP1OLBhVYoC8QIOgP1KQpXa+7umny
KBXtSdY36b2morZFxa0NFhg95G54tRtRu38mFyRl+BkaFLvbgDYX+gaFAEBQqEno0OWxmCeJ8rrf
mYAuL8Aw4SOVXTmLpPaBZq4sS1swzeYQ2RL+yuqm8K7KyvAO1ZLZNoa80UInn5qhzK6oujP10oGc
5b7wI+dudkobPFwa3APzvKkPpiTdTqPtbdDtWoW6jJGAwtZPC3uFgitgSPxIZwcbX877WiAfYqC1
qf3h7T/GMgs6F0HwqtU3SZf1WwfVQg8Rt3/yZMp/FLqPzIFbPuWgS/ubQ9q4T74sq9kBL95+W0ls
utQMGTZL9y54ZBaxA037woiqk5tp5gsT6ynM45eqHuvzGEfAaStzVwx8kwI4vkYyyny5DXprYrWe
IJI1TeVhfjOOzMdvJOYlyvsgj/Th0IUAvPFeQuUXHY16t9IZZN7dMzY8sTn6K7L4jGGdk5blJswK
qOHZlg9Z10wEtmDJk8ixFIzbqP1ZIlalMcv6RyCNVbky+Wq3CGpkwGdjp91he4jl996oGhTbqeEh
xG7m4ZOnN09IefRBkmG13ygshPN/WPuyHbl1ZctfOTjPLbQmamj07Yec58qaXX4RXC5bMzVSlPT1
vRiqXSp7+9yNBhowBDEYpLLSKYmMWLGWwkc0tY3XpSsu1HJ1sCmMbdosjcEAvkP1Ck++94YhyuUr
VgAxpYZ+jPe9nm90HwymMSisEQtAIXynalQyC7QquEHukbf3wBWFvUDnmvpXIR+oPwC328q0/PFI
AzM1sKXilrF/qLJ4OLiqrKJqPX5h6oyaoRPgPg26kzFCaxssHOBnrAp5IjfyGLWw2LYCZLF7gI/E
0mN5hYznoE21AUGWFIvY0OXV6LzyAuyLBjQrUqeOLAv8PkslTvrXCCtM/VsQAoLDPLO/u43XHOnl
JOrYv0AGbdtGeNMvazPsNmDSq1fzUk8NcGTWHskkQdO30T0LIGmER5vE6b8GWbkH8Y72w2DGCcKl
40sDZoGli3r/G/BmaTsm9G6H8lKgNtUgl6FuMdGr/dhHxc0Y2HyRDjw6Z6oqNY0Bj5aQBJpaH3bW
MN6scpkfuAUuxZlkBrBQ6PpowgW7qs4P1JHh57UuMhs5fjOAkqvQh3MFhrRn8bOUhngOzT4ERy5Y
0fzKt54b8H9tEkP2G3ICa+v7GNOp7Gfjux1mO1nx+FZUVnRv5haA8ZkO+qo6ie+zpqhPeOK8UOcY
ReUZFNVn3jvZyRrSbAVlXAgsqqYv8AZc0CkdAi3BI0z1DH2KHhfCnUqox1mTsWOvgMRlt/bgVpcM
+NFF2/n6l6jutVVRmXxPzRQZC6hjysfUUFsw4GwXEZhhvgRJ1QNboXt7N/KSI6pOnSWWQwuRNs3T
mIfRWdcGHwS6gAFASLZdaYUXHgrVVG6NctPDKjojXglNtLBGMgworBWobKIDNT/cDDUbwGLgRiNQ
wVi/orIDDFtl8c13EFNXEfNEryWQVsK79D4vTqiIc1YfHkhJoAQgkXLpKI+gBaU8eUCTqPgWVu9z
kIcGxTlwEYEjGQ8k/a5FMm09VqgB6YvKuEMpvXGXNf6mRpTyhjzyOLGAOPD7BaJT4Nl1E2dc4Gkz
7MnZtlCY3Qw1MFcYSiNqNSfCkfXaLuSYL0tH2/QdezGhqbVPQce0aBUzDBuD8khNiNRYj0w0782w
H+JNjFLlVV81zq7kEAyjvbqDv3rXFDJe0UaeeqlJu/XZ2W5lcERQJ1lQVqu1W1AFJ7zbxLWnAaSc
i0NjW95RB2pryo6lASi5emRYaQDZKXVWD328HYABmmaaB/w+JyJFUCVcpRGWPWYGoFuUd+nVT/FG
60f3tgo4TMAQHHvT+zqbusSBJIKdy2XYZiJZulHerBKtTTdTuwxHxVkeW/upbQR4+VYFv9AURe6k
16EX2B+qwcDbTfNnKLEFSV1/yOJjHsr0hNXO+2H0EoB9fm9HRdkd8/pIdhrRBr4FGlWdqGasi6vA
5mMXQDDYRS2lFWjmgmxMdeC/v1hygKLWMw0InSGMjjQqkHZRnN+PbGAPfQOYzBDfiEZjD2SxtHEP
+ghxbZSps/RqkZTCPZIHR0ZiVTdQQqu12sGKCqWSTQUOKRoaQUr2gGIsf0FNlMQal3+4kmtV4hoD
4lIjC++LjKFSeqzyY6sOcW+hLYYoB2ZozI90Rt2FLXqQE1s9eBs/xoTkTv3kWY4l+Hx+P6V+re6q
NaS04q2dhemKdMP3uaoOK/E7WZm1Ls8CAPwzy7J0lemmdeyd4kcTpOJkSPF+CBNbnMjmeODXY3Z2
pM5ReQiwNSCO9uFCPT0q6EDpDF61XLud01Rj50ZHfahemo/KchtpBjJRmooOWguKSuVFLXKlgWPU
TgOnjNZfc83T/zoX2T+uOM9l/nVFmtnk3DqiFhuPTzyMqhSVt4Tg9T6a2O6Yj0mLx8rci+XE5yb1
IiEeZWZ9tpkmz73ZBHu82g6tmQCxQ7bp1ANAZZ8YxoFsdOBOiXpmdUCZAUhKn6MWOwjwdjXu8KgB
fu8l2nPZVsUrt7xnDz+EV1BBTyfAk04nv3TpQe8+QSrjoLq5GvkPU/x/94EEGKq8wN+9ZoKxU9U7
9oKIHvIoizY1dGondgjLhbJLWers0uJPfjK9h3g0rec/DQo8s57YIf4+qE9K6zm07PgkOYovRa71
Vzq0sZtBK3M5W0YE4q5OrBbkaaREX3XFZslLY2vE2KM60hg+Dc3EUguqIpim7Axwdei9CkqoK6iY
3rUKImObBiCCJZuNDOWibl0OalBerjvU1O8Dt8meBm3c8soEqFXZdSv1Z7sMi3e7C8a2fQV83RMr
sIf8sM/+v9qLCvVrlL2aEl8qewXKS2gyD1OyrAJt7Un49cOcP8s6s9p2zOuXc/5MIoWJKGzsbeak
mLDDlyy0+yOZJnu0LAJUlFHObdSC9BRZ5cN8aYEHzraqomE5T1MH3eepqWMwsmlqmkgHlfNVOOZy
NFAh2DgjAoMZICmXrHScpVY3OeoA+uAy9eAJNexR1/KYKxv51WYABUUgSLY0wzSWJviYRYLdBwVN
atKPA5an00yzaZ6zitMt3jfukTqBA7tLWCZOHcr4V33uYsWtFjLTygMvvnKwkZpVJg8807siG0DV
pZq0XGE8RK5NBumRbI4HggOAwm+oc3JT8zpIhW9mGzd/ztNqg/d5WhrkawhmJbJJsY/CMoim7cBo
TZ10aD+mDRpsFYYSq6q+1di+bLGyo/WMFwIHQU1az1DT8TqJQiSkJuYm9aKWDfdLevJC7Ho6VBBv
g3785rfYEoWu3p1AKI41HrVdZaQzOsQBh0RsWm9paACWdbw21BBqzzMEBQj+ra6++80+zfzpIkPm
xwvX43KDEEe3793w3rQ7/asLIVY/YPH3XCTdsu4T7wLB3/YEGg+UEw6F/82ozuTAoEq8LFxwyld9
WZ45dERW1OFsLWhMvULZuVo5lYzPfhTml2gE9gCprfi7Yz50pTF+s1CUvoKOLVfL5mCLFDFiDw2E
O/HOHb7mut0s4tQKr5w79oU6sAVAbYXq0FBiN3WUGviXAxN1FH11cI0I1IpMQaD6Rt6RTbYMKLuh
G+4qRAY3VqjJmyCLzBuj1m8btahNkEqilmy1aKOBMR+KwBB5DF3XPCCqsqeilrnQhZpQd2YHkJ9P
neRPdjoMSC0dWOzsfreracEOrR0Ko9198ld2ukA6atERBTlT52/DUb2L/LEup48319uQGyCR/DiW
2Xae1gSm/px4cllpTX92HCR0emDyb7oAr2sUmsV3TeoD9ltAsaGvfb40bKN8dpsaZXyyzr56HlAA
UvLvfgryJO6In8LmqzTNXeiH3iEZlGCXkjXL0reCn0idAcadpa99/IYaverRFmJYR3g0niqdF0cD
2dXN6NlYVIJ8YBHmXvvdMsOlNmb5T3BwPwk22M++1iO4j8j7xdF0fV/YKN13sSe7TbjXLWWrG18H
u9tLx8h+6u54EINffQVoEwJdYD90RbOIZDfe6yZPtoFdpYfKbdIb24vCleF38iuQ9NuhTLMf+hB9
EVkyPHWyH7D7NPjJN4R9wp1drN3OLZ5dgXCgcrXacR+7XnSs6pgtyzARoMBmzTH2jPG+bYx78HSw
r9BohppTYLcn6IeVd6BpeyU7/hhEZbpKnjlo627rJgKQOvZWmo/iOhBghhct5/G5MiJs9i2re63Z
2kli/h3gGshkKQezcYYtaiijdWKm/IriF34tAhR4IeBQIl7P8qsB7TVvUeb4xGN2QybUcGnITEvf
iha9VuxCrU02UoE+8F+t3ZpeFi8QNpYHS733po4A1QJjUFypFTlBcc7N6DwPygq89YcoBonnx0Qc
CeMVbqZkoxFEBAvq94nJx42MZpF79XciexsVH2eZiuHY5gvOFOXbRPw2HcmHDp/aZR+OxwZYV2F4
B0jYLJgDFo8isy4TZmGENAaCA8mGMA4hN5szCjSeqJNMTmScTat792+AcEeaLGRHrfbYkugo7KL+
UsS2cWciaHb6g72r+Gd7YrZfWNa8+1cAAC2JvQK/my9+kJh3fYhqqimSxYOueed3RRLk5DrgBiVM
ApWq5eBfaOsW3BOBfcUXUzx2kGTatSjh3rSDZXwZ8eANhRu94hUG+pQm1U6DYOMNVKo9EGWgIFmN
RE63eOzVyKZAYCh0ymkkObAARWA00gKi4kYkEB13/xpJ19RdQBRpJIs8/UsD8BE5YKWH2otwnYe1
fQeEeLLBf4Z/kmkMvmGIV++sxiqRF4gsqIULHXrUFuhVLTP9DumizVC6Y4iaxGgNji7je2KjshCI
2eSJjbpc+aY0bwoZattu7NqDU7XDCXl2iI+7RXVX4TGP8ryOv2AZ8RCkAPcuortR1GAMK91SqYrY
L42m8+WfPtsorL99trDUP322WNMgsqtqv6h0K+qbfNlYUXuYirNUE6j59kBlX42p3aGOpNmXMk3l
ApFVUMhRuM6r3WptxWAMmIwO0rZrr4+0BdLYHLvW1t30EDNbRn2Ab52MTRHjHR2y06hUvHp14EJ3
N00IsXO37LdW7/KDBkjIWTqiP9MZHURSgKEscJzV3FFVwWvc6MEir91+YyWhtffcMrrzBlXSNoDq
F8iTE0o8y2fyGGzLRH7TekT1j1xCjz089HiUWHNa/1OMfzolpxFOlAJwk5htZB9h2w82ugHBXeZ6
qEEJsnWlYMWN1bQLowUysAMs6MFhgEjb6fiF3AIdNKesLBGB67DXiOO2vbTKrQtRy6eG/8mtx52/
5YAiQsbKFY91nm9Ryo28Hu68jcmicZurpszKZQLdkOeUV/ohNR3Ijmuj/qKz/seQ+N4Vieb+Bmza
qFhX/pbhO8tGuMhcqWlzwbfkPyTu+7QF4sa7MUdlO6i1wbC78YAZWyK7GO9pa0vNUk+S/bTxVb2o
2Ig/NRHLjPdJpSMTXaG61CPgahizbmEYHVv73NdPjNCueEl0zgblGdf3K0Kd5hi2iNNko9meUGQC
eokcRNUnCHQG5iYsUVReuL3cUD8dNDf+ljilue25KVDDgkPMw+5cNFWBUv6MgUHGc/oFGeOiefex
HCGWZdMg+6u8qUO4YQ/+SygtpCWSt9BaF2chA4AJoS+1bAtINMoUaH6k7nGKlVe7AeNbu/AQmuwX
ZKxVD515QMrsi8q9me2lYYL6Y+oV1sooATTssTJgeI0fG7rRcAtF5za1cc/RaeTdl1aWQOEMcXM6
IEeVSYR0/2q34Bfi4PUny6eR1B7T2IBm+ZLmmsdASAiheHUwc9da233mZBfQg7UbHVzgl9IIrLMu
Hg0F96IDmelsjKS1dJKBr2OsVFzsQQLvNIb5klxSsg0+r6HfE9nreYY61h+xO4lA0+cJvtCgSnbw
1YHOwpS1HEwKDozYz/lrsrZjbQO+q7yYa0PpvBl25EMmmxV/jaYp5zb5ULMocmYv5x7HcIuV4UBQ
spZIGEkevx8SRCNr1MujnfVeBcKh8Mdky6iH3FntFpsu135SBPJTkDKNY6j8RCBPb4FmP2Hv+Dma
+VtwkwZ7LHzUYu0JKGjrbGrgB5RWNEApfkjO1ZBxcC8J7RZFaOayaiMTMZ4sXIAxkr/1YboGSJED
+xFDuIYF0Q+RVK9F6LRf6gF5e82J9DsseDxwTzY6/h+LdI+XVgcWnBrV/G66dvByxf3AOL6LRA6n
6VSzhHYwaqypeFqhkkj10MGRQGYNoMXrsRtsYxNFe6DDeAHw8hZinfW9N5b+CcWC9ZLsmgD5YlFH
1U0aWOPVZz3WL2pABK4AZIwKdrRRX/zgFZDTlTp/DIuxXvRg5DvRYZBaftLVYbZRU0jRLFlmbooR
gHDJm3PjhMWjDxTsXeMFS92sI+BaVrXDs0fWt8UjIq+AN5bijhzDIrsAJeXdUKtO6reeV8M0CfTq
QKuaRbgP1ZyF2tDiQST31MxGNq6ABbK31Gy9EulBBLg31BzioMFurPZWlroouELjPbIb1pJ6kYnX
DlUBegvq9ZwuPrctVqjUq/dmfYOQwS11YukaL0o26Ltc06wRbMtpjYKM+tBicYBQUp4GZ/y2gjOd
abL8Ar5suTONgo0Lswo6BOAHMMEbOTaGOZSZ1RkdQqgCHIIYh7n5J795GI0gFxo2N//fp5ov+dtU
v32C+Rq/+VGH20ix74z7IILIsgaVkGJBp/MBxB9sVVhlv4BQQnacO9wYlPRVkf81hNpzt6dmnJt0
9vsFshYZScMFy+F/P01UfXwwugp9ksk4X5WMTl3ZxcKxjdtRxNi7qQ8xD6Hm5EKnNKQsk2cob1Z7
zYqLawtpSIZU0Ikrxk46lAMDCkQLyuVgWu82SWdJutEganQe1B0AbLRoNrVIUSvxMZZGFAnQcr1r
nmf7qKN2e8zwJKKrzh0D6HWkI9ML9yKszEXUOeu0jP3ldMWPiRGlQuE2OLwlXTsTHLvkykhW01Q0
OBIvmSujm2mqTBjlOoq1anLxNf9igYRoC4YJcXCELg7TmZt172d/sJFL79luhhsb4+jAP85mm6Om
mWeljtlWgSV0mdi440Hv5t+VnQtuqghM6tQMWOrfCRMS2jI1byLlUUFebRe1rFtSZ2V7/l2BeEte
Sf08DZICSoEo4kHkCxBRLhp+41nWBTQp1Vs5sovm6OWbLdxL5OKEw+IFSXNy4wzcTL4e7N26fyRA
OsHQQ4VFRyRgss8m8iB7Xo03qDJf6AM2BBlLriDQs2+TOHEveCCtqUUHbQSbc2a1b90Qpsj0tUDk
lX7VLD0nAIuBm4fHOrPVfr5yXtqPszQx3m101mW28xJFQ7bQi9x9mXrDrW7496kQ6S1jLL0F77Vz
atrxSCaIQ6S3LYD4NwGeZVDN68MluXXdbQQypit50aGtm11qFfJMrT5O0tuaF8+Fy8GkoWYmU9+A
s8LRzHA/27rCqpdeoqdbcqGOTOQouihQxEM2mjOqICcatna6mq8ausLapj0YqOf5Qisz967RA69l
ePjASTF6R9tpb2kY/UnARVRQKi0/zW5UoOFNpo8w/wkpdpQS7F+X2cSD+tr7bnSaP5lwg3hhgCYR
Nan4wsi3cepgoWmO++mvqswAMFITdFXkQgd/BAdIYzTG9FfRpG7nQ3Qvz8Vyvqzecm+nVcCtz39p
V3faQffkl/mLQ4AUvP8i28+frufMvynCF5pr+j/0+1JFXYebqTmW9gEMG1IV08i9a0IkQSvy/lvS
tA9mlqcPCSQbD66uA6Gr7NCzs7SivYxYhwP86TWbFlRGey8v7UcBojty0h3TWLaOXp9ji2krjRX5
QkCA777rjSfZDvwsVcsp/XEDrAiYkyvfuK+dvr56IL1qvdS4J1NngNorzMP4SLa+C8tdHhf6chrA
zPC+NzaBEAaYOAHRw7q6S/Y0OThx0wOiIsaCmjTAx49Fc4z+lkzdiFBi1nf1liZHtUl+Siz+gzrp
42qxcUQKN7yZrt5aEmiz2FnTZJ6byotulxfyp4OfJN+K1DVO1OqxPNwGrtmBTgR/0Kj14S2QKivq
JFMBicyFXQf9gZrpWFo7N0awjlzoI0hUxunjPRk0FxovfjXqO/oAoPXQD6HosZXEnkrGz3psdbej
7YprOcq3QPr+F0i7D2soAg67sEczEtoKpFvAaCa+fyrrHAp8qKD+Ap5CG5S4eXssuxjQNfN2MndQ
4BNVBb4QxGiW7ztuUKjtJpzejM1Pkfo4drxcfALqWUkDMXHDutPwscsweKb8dajzV9GI4qFEkm0n
Gkj8IErrPygHSm1jDfhqN181BDlfEwYAZCrtn6mV3bTZYL6IpB2gB2ryW8eKu61Xmf0hqJwUcYpU
B2ug3T+kA5RxOQQ6v6vh0Ci1f8YY7uYIBuMnGmwCK8NPI9NRkqDqyGNPA7OFkaL4LIv6J2hUgMsZ
9tlNqurzzHeRRkRAbXJzUHtPbqiOeJ9tUG7zbHHyPSCiA0geD6D5RnmHtsiHt9yNgC71zWfIDlcA
JRr5runb9Knq7JNbGtEr6nmyZQl49EW4pn4ujAGpNWuIXz9GygxiFDSycELAti1LX2lJggRRyLMn
OuOhk05n8g+2P/mFuqHjuVlmn/JsmmMNRzCD7T5l9aYcGxvuNTY6e0qvTb0usmRrplUoM/nI0ZEz
zZJVzY7sfZIt+IjE7qXsynLrgH7g2czLic/KyTxjnVpevQcKCeK8WTHxWWEtDXvSgkDb9LUn5e8h
ToYqNcAU2FCAR9kspblW2Pll5Pjgwa6i9D+05TIRiyAWwdFPITsCqExaXPKRIeFiyBV1IE9YXGJo
CFqrZOxXwFAFx9ktGFi0GcLMXfY2qjklgBpHkXfdQyRNvgZLWb+ZmiOI2Gynxkcy3e5BSGMEgWt2
ok46SBeEYSjquqUWzdanxvtstiHfZwstLdx0greIeHlmuiDOLMgPnaRn1BdqNXrW7BI/r5fUpAOC
vCDmDJuLXfkAbCqPBgRiS1tJiZDtD3NMHmrAr3P86SpWBe3XsgP3ZDTY5b2WGkfiZgigTrpLUWu1
7tVNAY2+WMWi5U0F0e57W45HHeKvazwc3WPUhNGy9Ub71KSF9aSDLn2irRO8OICFslyFQM19Ibcg
q+yToYdbzyw6FNU7r3THNA2EKyrELG5bXW+Pbdh5Kz1M41eRn4vK8r92KWhXx3aMD3qe8Xs1kPrr
tICGjgm4kBWnzj7NMI/TmM5biIBPFLXyFdlSuexsP7qmnmFAzHUEy6hVjBBRTt99GRRZBOQY+cpA
8rQDQy+4P2x91dOZha2q5MJDuABnU686s6JvrO2h4u6hTEgdQIopwm0DQO+WtTaSsgJPohbLCPD7
u+PWx3PmtnKRWld8adN/RtQOq8ZB0JX+L7OoS26hLKc0uK7M19nXDFy7EFOUX82x15ciTSS09EK5
a51O2+nIdN5IlIQvkZcbX6q+PxGHts/B3hkX8qteZZCDRP2FJpP8gaP0HqXbOAvrErKheCQ/aIl4
t829dMZ1vVlLXoMZyMaDEiUa+YE+cuBk2cmp6m/TJ1Z/ilOC7Is88kjsoFiQPPp5eSoKzX9IQPh0
wBNF3YVy+KrsmY63hRlF9sFxQZXyq31EImNRGE21w+OvP2PB359H5kjoQ9vFNjXLeFHpPUQIqMeN
4nHRVizaFnKArpkGHQTPV0Et1ZxtbpoNO2Db6ttOHRoQ6yN7ARs1qWO2FY3bbKrA7JaEciO8G/bA
t67tBHvCt812zU3GrQ7s8CIjmtZZ2cq36lvk1po1F3h6hJph3vCUaetYnYXO8H5Gtj/1AlgK+hxg
JbcJfj0HD6mDTTO65WNd8zcLUca3uGo2CMTJr0YepCvgp4aL8DxE9oyi2fDMdZYmH7VF4OXGySNG
BAoUU5shIod1TnggEx1cFUWmM6QpoOVajhCiBXh1k7gC1cqq4I5AXGQDAQD0byznjEBOcfHV45cL
88UcW32X2AyP5FLr072ta3hLVCk00LsmtCGmYyRvAe4Kz3TYt9KPkpXBWH7xU907RmPRrHvBBWq9
US8ONc83u8l/DkXXPnhR3G6DoMj3Yc6glKYmI4/RguJ63LBvCO0nq8Ad+crVvWEHCkHCqNPB57xa
By4z19SUKN67c94dbIttnTwHXHxo70ceoLQ/jfM9chooMITCwy2UQd5tlXvWgmTPI2f9J82KwMKr
VnWOKhXv8khfAbIotXtE1/AtyDgsV1T7nyJ1tUOu18QrDCpPIFKsbyMEYyYbNakD6PZ2Zy01FwQI
nd2ZjygD7w62WSpuag/hwxrSEHPTAYEivlfrnFghENKe4y9TxTAOqdYnp6nDe5e12akb0mBJjN7O
X3ZRWNmpsJQ8EyLwa3D5ZhAlLBe4bY1X8G0IYP7N7OoKZwDXC/4jMhZ397pXg3BIPWqH6N23i8Bo
bJkiuosMkFeLAIks7A3Hr7YOZZ5eDM+Qi3m3ExADHJmTnfxHngTrUBtRY9C26c6WcbRBkgN5PW/E
cxG5crDboCgkzbKdkebtF/KI2tjeJhDnW2CxlS8n6vlW0/vtH9tEPI98GapkmOfvTAfUcJHTQP2M
vlJRf25SLyL+ck/ffxXLv/X+NnZ27tRUlaeJ7RiOBzkg6Qop9OrYIwKw4bVh3XNAwiBzzMe3Irgp
exn8sMbqp8U871FkBnaWYR+cgAKvpzEiL7U1H1CpRPebPtj1NtGiArEntQYSasEj1SHzR2up69/m
mum5rroEmcQ+ryDuY6PyWjp5A4HiQbxXYs9+0GTA2rzLH2290fE7lTW4aXJrkzGAi+O0Ks8ogudr
wJ6qp9o1vlNpo+Z8x2MrfZvH6PEYrbSAvQgH/5lUtQaEcbWZm37TVxvII0ebzA3DExtQesX6Z0K/
F0UHabooGC6e7cmTKbCRiavA+Nakk4PV3+u9sUC2oAJCBLdEgRUmwsJ2eSIZmlw1mWpSr9WhtpN6
sVc0H6n3T2NTJ0LmIucgUNX4BcsErCshQGtWvXeshI6lprLL2gFhwNC+VMIrrJ8idb076NGuwHAb
5rdRqAoYRHwCUzezv3PUEK9Aq2HfaCVU/wbNTR/DrKjXUJIazyj5yg5OmTrbsSysq5WUbNkxJ3rp
TH6XZ4X9E4X9wDf64i2q/hruRgLwjS41QeSPdwX4EXyEYvz8xNouAHqgf6Lbn+ymzZ2tW9aT+pA/
mPkVtd1HziGMNAsS5WXUbpmIQIY7QpBo7jBKG4If2hUMNmCiKoHaR3BlUbFYHqnZDsV7k0oP8Xb4
3Dv82qTeREd52H8cW4zA6FQ8X4Ha9sQal+99tcACGhGKbF6VR2dq00G5BMXI90nqxicDi0/iM0iE
/BGwIro6srfv9DG9EBmCxaW1BWw02ZDXkI8/UKUXXrG2nbzIbA4WvPoMXmrl+jEX+CsmL96UzkZ4
jbVGhBIA4b7Wn2ML3HC4r4NbHjXg48bD/4waGeSggi5C0EVa5xFQcYgjNtZdWzTtsjB4/yXxrW+d
76Y/zKrFcJWHYlmFrZKevjk+hFb7kOkQZAtxT4cNuFHkgDRJZ8TnwNC+ZVpgTwvKLjXyU5FE32iZ
RhsED1WuC8/q0gMt1nwbv0EUw5drYvMiXi/RB9lZq/GqUMxfZG97gdIOZbelt5xdyQ6ZzgwvBr9a
gLB33KJoJn92IS/ODS96zQOUQbvgYrskWSQvHgqoATVoo9cE0gBMB/eG6cbB9teRqRGPV55bzxwr
mzMomPgZq15+xg4k2bFee/KsOD5aSbwJzby6z7KkuzqpC0CLhDJoj5jLsg50fUe9WsfaUxh6X6de
fXDeGhR/HLE4wq7FsTVIXiJCRr50AHHdhkmu3VArrnxn9e9//c//87+/9/8r/FFcASMNC/4vLvJr
EfO2+a9/O/q//1VO5v3bf/3b9j3LY8wGhwXzwT7iOB76v3+7QxIc3sb/iFrwjUGNyLy3m6K5b80V
BAjyt4QHIWrTwgqhW9/eWb5iVUAl/V2bDijDFcJ9Q+oc6XP+vdNW0z42lFF6RMXKNqUVlmSs2wFq
xrKLM0b51iNeOcil2otoqOLtpDKYxu0vbdQRXyIAYeZlRpKyZIVsTA6BEDAT0SFMg882cq7ybKXj
N36APDHQs+rAeN6fLXXok7beFHjogZHpr96sFl9App/vWKdjxc5ypwYeyesmFxpLzjQB1BT0xX//
1dvm3796x7Ed/LIYQw7asX/96kGPV2iycZ37VsbDDkngEKgpY1zntla91CmSJmo5IUfUQVeeXV/J
w0HNE0q1dcDE/uxV80A75JH3aR6pK5oNqxcQK9YOjDXRSxbX5iqxUnl2IYl5rErwZAzITT2NIH3G
1+u8KVfwTwPjrVz1AEojYTac6DYz6uFGRIl1sG0Tz1yUNLj/8Lv0rd+/HFtH1Bffjg1oiMMc9uuX
I7208gCd5/fTIt0pGeryC/sJGYriFoqy3S1K9R/pcRg3XNvQI4+aygtwLX47lNAqNiP/G2LAYu2w
nIM1DQ+miDcQa2Cs/WKK+uyqNSJeinc80YtnppWQDColXIfCPjbuNdKK+gqg/QYJe3ZfKDb9Cty2
oDtIgyPZQBmWbtsS/I/USwPquN8wxcuPqBlUa+vYRt2elS8RnEr2o8vB2h9wlDz2ATgzLJnWyyZA
FWHU3kO7nt3/5msb18Yx9x6UO35b2pPCnCmYf1CdJD83diGqkySCHlj+6ifDjn/U0s8fWnVApLCs
WQICMDTy2OkWHUoPD7lf8gdTGPVGM8ZiTb00WspsGl2AvPdmijfapamvTbtNP5HLd62rnspGu6GO
ytSjf/hF2P4vvwim656BfwyK2S7KkF1L3U6fnlR4spgDqGTCe4ZXFOTj9P4iDdArU51hXD0ZfmN+
o0WYrXX9KWRBf9EiH0s0rYYUZJKeSVV2Uokl8dhJHpZOa78sy0Wr1N5igAChvVMlEJdJqyMNog5q
/kfbNFmop8G2aTygbAbLy3auHI2jbnvGkc7sPrWqBY8HoK2QKNJ3tpfs5+6/+UwGuxbbf3j2/PrY
V18mCKAcW3c83wQRne/8+mWmUa0bWa4Hd27fDEjF/l/GzmvJbWNbw0+EqkYGbkkwDsnJGo1uUJJt
IeeMpz8fmmNzLLu8jy5Q6AiIQwLda/0hc1cq/IUHLVJcQN+ZuulTN38vhLmRa13Zo65DWHqDMaBw
i/AsacTSgXvcl/uGPMPynK2Xp+unAySjc9/h5UYHWY3HB0EnNSScFsz5uk5U5F01kT2qbhKtZLBF
NohM+WggOxMRJUDWXTG6fB2XJVo2vps+WuBc/vtTce1/fMV0wxamrWpI7gpD/+VTYUVlBHmbWk8C
u9yzvhhmIG2SAGFbXG6lJmpgxbE3lo+RNafeJ+nlAkMDKZcs69DPgxjrICUvpZV9ewIHN1qt19Sx
ghZ31qwlFLAwkefACjm4MxfEYBzs7K603269Ggt0mi2wbhyW0FDpx4hiREqwl8VuqRscGErhpP+j
TvYrl1DTtfPST9ZNjcNS21De60Xee2UHs/HMYxhfES2IUeqyqoNsiSo8tvwaGy7Z+qm3azQNBrmG
ewo7bfkKTN/4OpXbWGvmfW4CVFnqRTFaPCMIKqKawo4fwX4HML7prPrGHZ+1hUBSQkQmdctOaSkt
bcOEg1LaEpbDIiwMcuSdB9U/YO5dXro2QmZ+bv07J7O/pnnXPsmqgleXl5LD2MqibFBTKFRC/f7f
3xHN/MdPx8Vvw1UxF3BNg1340v7pOTS5gtfdpFdPYaguUef8LW7q6Ec+ADr0R0s8kPmJgOcBAEZf
L/xRoohBft9/L0krbfFNRSXDtqKXv490616wgZlObqZEcFzRYrGGuCYmhVytLDrRvAnLbn7uQxtV
kSDfRosjXlkoxRmZWKCmS5EdRrt37EXlZilmNeKjlWOOe1mEaPQxpSxihbyJgJptHJ1vuWQERb7W
bKLZaj9Rr2GLszKq6ytxiEDVfEgNqG5X6rWZISSBE5h6pV7jNlfc+7r5iXpdBmOz6Yasu15CXmeC
mAPuW0vsd02zu0dLc4P7pIf/OkLiedc7DadwIbITCAX7RQ2qgx+W6juqIu2WZ6q/k93iGP3zklzX
0DrgnXp2ELLeMtrvt2n1YCYCvAyX05ZdERCKL09NZ8zgRrFunKo+fEFz3QCfQ7SutpvD1JARgFZg
r1G/iH5n+ZSvsrnyX5N+1jxfGdP7HGzovit67SBnMlsygLeZBpEFT245Qk7GJ6v3x7WGaRzBabjJ
znKQ9WbdTpvG1Lu1as0fdbJB9hsZpQuhX+dwoh0mVs29ExBByY0u+4YA/FE6Q7Zxe2eOs/sOiNFa
x/YUwp/APtVua3U/RgTsVU3XuQMn++ZEzbHx81fIDMm94HH4OLExwvMCg2uz6F/IcwXY2QXFS5HN
DTYBZb+TRatKu0PTAxyXRUyY9YemEdu404tHIuyqV4jUftKqIr0Xlb1Tp9F+klVj5Leer/nzVl/q
NKNqcO64dveHNL9oZX6QwVpMg1A3TK2DDBiFMkO21LWjDTa6FxDCWSw5SLe9K7n6GNUmQb2iOeh+
Xf3steS7Hs8OnNfGX7NNNx4qVW92Rtoo4IFm5BpgcW7LqCue/m2eNDmMWVntCFj0m6rHEi+Pyqdy
YaMAg8QleSGi5EqBaWOT5vykqJMHE+MA2deaeUo5UUVOfpy+OkXhzVMxvcYJBA2nslRyLezYWd0a
EDQKXqSLuKGZlh7EovE41G1NBm7oh+TcxEW1blThPqJPGu50p4xwnCmmU6IRnQeSaD9bGokCqwid
H3CqNmkWGD+Dzr3rWzIycjhwAPfRCMJoB6Bp3v73k1D/9W3JqsEQuuDFYKmqyjPl7w9CwlBVq41K
j2G8Soh18EkvScoAclMPbtipe6TCiIjIuh7vqLDtX+bWqjC8QSXfskv1Me5z1gNDlf1W8K0EXGa8
3XqA4Q9IVPvR3l4kVqTOSofIKvuf3t1IUZVuMbCVZ1g4Yoy7Dpomu64jdNDH686YkksXttqDbBBk
QB7++2NQf12XLh+DKVg3LP8sS+6wP70P7HEE5+2I7vKBabfdhUnKT17gfIyIF2EAXZvRy7z96NNA
94xRr359GMgRZQrIX/76wxI9OzJl8fq/b9lQf1nn2KqjOg5/OYeHh/GPnSdMUxWjwSi+XBf0s2/X
KKEH0TdiwukSlEdtJ9lVri92f1bLd3ytAqX6Z3WAbuO1Wuhd9A2rjVvvJm5tz4yqHI2mjQxzZrYb
vWomWi5FupnCBuFgUh5enqjhkxJUH2cYIRje0EHzyAPV8Kbl7NYvxyLvf2zH5f7hFgkxeaezDTbY
WOiWawjKf/86D9M8RvVsJvvJh+plrnVMWfoZq22bhSYBJPtpmAcMdRfCydAlD4De6i+3Hr5izOSH
tHE1BD6ujRpUhmgcsXIKEZhOeefAAi3CZ1Nk1XFYWmVRHgISwZM1BqfQEHhV/TU+H8wEnrCq/hDD
3X9/B7QluvD3/y4/XsdGJcTQbBtO1t//u1AtsolMVrC/crj0cn2NyBDbd89akJO4REOlXg7JHDTo
gFPfTzmcNgSqV4mFimPQ9QjzCZuwdaDpuwkt55D9AtTdT+Vbu+SEOfX/+DbzR9KXaMCn/4wpNP4n
rqtrRHgMx/k1iiVw9S3sKGx2aZcYxw678DVIIRBsgxl8jTIXCTyA545dw5Q0xmgl60EA2Vu0GElA
R3n41RVFitmRaV1Ucg6vGXlR2S0vzPwuCAm7yGJhIkvdxINA1DFitTy25ZGM2Q/AVvHPrLywaOSN
lAc6GSnfeV+khtdEBrsnw0/bbSaq6tSmvX0kiTzs2tqYH+BmBx6Pcu1tmadv/ejnPH/MoykoPVok
E8vyogYhLxAUJPsLQPuzEyTFUePXrS7hoQ4FqqA7z8prje7GRfaS1bI4ddW8h/38XdbLKtkoD1Nf
+Z7Ksn99vYKsbJYpG3XsV12eBztZ9+lijt3uuilu7j7VZX2enVpReeZQ4Tcph8hLmZC/dlpaZ5/r
ZB/FrIvFA60nYPHPu8aKmj2hI9wdK63qEAhUEFOYY7g4qvAznTT3YPtp5ikuNcL1ieojk9cp/Z0s
F04RrNtAjVjdTpvUbyxc1eZkWiOgzBvFarNnuwvt82z495YRUlqqutRXV00rTLxCzIz8TWDcKUb2
89ZjMMVPRLBtHu1GwnqRkSTi7ENrY7Ms53CXiRBOR7SgM8+yh5FWyZ7YOAHopVHW6YmxIXQVPlyv
lLnTNpum2bvOEbHijef43q53UZOgFLeM0xon36iuam+uMxR+9ajjb3mb1FbnyIPoWe7krMZc+pco
DY6OKcxiDR0QR4rSn/apuF6nDXzjhHXLm+wu5xlJ669ahDSPsuiHjrGwdsB1LrcgD1WAnkZqaSc5
KnACZV+X/E3kXck6XYOOQK77IvtHRoQ4h6+GnvxsptH/phdNdHLQhuMZ02+10DCeEHo0nvQZKSz8
JNxNa5lhvh6VZIVjS/You4Ax0KGw4UYaaVqx0WKj3bk9asJN+j0d0nQ7zkZ0MBSt/JLOPgsQO/0O
ArLxrLbQ7nAdHZ+Uvv+hVn7yHVwUS4m8VS9O4Cb3rE6tlWzIrfFnX9nKY+QXyWlu2tSTFyAyfucs
cMainy5I9SFjP/KnkBdJ/ZeidHXUV8d0l5aDu2sMpfyK9fZ6ErW/1dIGaqlLGkdp74a4IvfQEQxc
83SJD2piCzjWfGREHsWqHCNRrX0eYr4a5I+yVbWi3rPY+e9kMVRc8EwYr16nqvkOV8RoLo7biWcM
MaKtrxHIk8Uqr8U9lMb9tW87ws/GKqDY+o3+m5zNLm1lh8muuWYXrj5rymg8ZfqdbLvW5DAhMhBv
11t1lDY/smfBamW5cz1lf4WICLShhpcm8diPe15iojHJup28j64Qxkk38o97HiznHjhxfr3n5euw
Rdug2MirpiYI9tm2yaQvF1gO8r6JNw/X+/qve5aDxkb5xz0HSY1gP3m3+zYft4OSmLuudg8luTk4
aF0JsEPpWVrI0yntamCr5ETKyDb3rmxxlAK2Yp5i63bt2ULqiE0nwLVtwYUscwwgqrd+5LwleoiR
tKwTyIuGJ3l6rS17TayA2vm5knhhxAtAT57jpoLPUaPyxhIkfYZ3mT5XGY6Ug/soOwAa0DcCKtVG
FkuRaE8Mlh3lEBzAHG8Ih3wr6xqHZHEXrbFCnQ5Fn64/hjFvE7bgcroK3W2tT59FYLb3k2rtbj2y
aur4b3bFXs7Vza175hPJ+3VVlneynxxaByN2bGJsDrIuH8Vwmoz4fa7m7uDoVeoR2Y13RjuaR5Hk
2TkYa1bqo+fn5cFJCuytRJ6t0rCc/gjnbZrbzc8pnX9jB619cQqSC3Ht52DCEb6bG4ONpdYGj6OP
jkzea9k3TXXIFTMIwCw7nVb7Hps6QvztnD3JK49TYR7jeLQOSAPuSsdCXkib7bs2Dv/QB60iTaog
bmk55jnirbE1ykCFTYdl9pRU7lr4YB6UZlMZCHOkoCy+O4G4IKG9pD+J2jgjH3IMUCCMtOJ3pQt+
q3B2/WqNIlkbw+Q/N+hTetgwCGgf88e1YfGXx1+uG3WB8wgfAtpcGA5fQAlDcFZBFPztelh0w+cr
mnLrTiUK5qifb2s0QDw/xUIn71UW3FOvfoeYt/J7rXl3G6j2Iapxe0Es44trWMcqW2atXXXtzBgd
6WOv3udRQi5HjiQW6YfV9Oy7anm0MZPeyAFZvpu12PkGtSTFIGdoDsD0nZfZtR5k+2zFxHTVariE
JeF52I34nS9XytwAoS/DfuFn1x5GESbbSqv9b369vQ7UnX6jdXNxVAURLkz+vl5vBNTsSsn54BI2
BGeN/M26WCYEuHQsoi7/MjvhtNeggm+ztuvek3JayQ6KDj8P777sDvGl6sl1MJ+Sl2pMyNsNq4aH
AAzEyUIB05MNitlsXZ6ab52jGzsHqdJdmIzKW2Hwl1+uicRd5c2hk5LCBfGDR3J1/bgKjNVX4F2C
J0vBocZfTITliDoG8UMg6b2drWA3zmW9x4Vk+jIX+KwsH3SSoauAAGZ2tmbFBYIXa6uZV9IryarX
asLBIwJPsC+CBNuwa+Kb7LeJdgLxLIvU5SIEIxvUwH5WRsw5l7dprcTmU7kcnJS1XaXHyka+PiO3
p8H5LbTG5vpCLbNo3hXo/qzlINmrB707sZw8y5I1di6uGwOv4aLQdixz1SMMqpUNKuY1NRTlMQnK
O9Xvg7fRLvhwIHteY5F1rQJzEtm4ka1WFqSeQuruIIOPIEl/pqUjLrK0zKiBonjNlxmRp0NYnfil
WXHdP8niaYjfJKSQE9hT59SZPavTvhq1/WB399rSANcNEtmnZmUs9zz0rcNcxnjYgctyTr6p/Xk6
hRYuO/P4e6B+G4wAse+uzwiCuXqyDu2wXTu8I3eVLoxkjR3jTusd/dLAN3maaxGe9Uzcf3TOFRJ+
Y5d517JGvBCGZtXidLNM1uT4kIr4MY3c9InUOAH/0P2js1LatM7JNlrb8DWTF2qM4reubNUNSHSx
Ae+so8RlxW9poFibTHELjG0oVgOS7H6YlCdZHHVtDwaNVVThm8/5XG6KKU/egrAmk7GYerGQTt5w
S3B2tfA/WuN0TDwUm6aDbO2F/d0owvpeDlWCzawLGAtpVT4QfHmV18lyozrKm8qW+aGM//tNydaM
6KO8KQWFTxYLSbXzp1mcJMrzivdcijkJ8JXPTuYqFiC7XGUEPiFDA8UnwL50sqWYwG2iayc5Z7R0
MrNs9qo22LClXwNLip/BgcyvOmj3pIUdLEtiKFiiocYuS46qH/RZJNdSWk4nPSiGB9nmt+49el3O
vSxpgXiukJa8lkBVvnWjrV5kWx5kP9TQjK6q4QKHeXIjxnC+XkLU6Yrfhn+S2uAIrNar3J0AhCw3
53cFmgVq6tzJ1pz3/ErNDPI0shX/d35TKUjbLhCvlu2m60ycW6tODqTGipfZsuNdogjVk8UgFe3Z
qf2vtrAivsX4lAYTamOyUbRcqtAb95g3SvEyJn2xzWNC9LJ18PXs1Ew80a5jW3RSnPRFds1ypMoJ
1LNwXy4adkO/wfEhJfvORC4KDEfQ/2k9NJdUx1ogTTLVI7/eXMwKn19AOZzGIRiLCceG7bWyCl2a
qkZ9iLPeOBB6mLCEW+YQAEEyPftaD+FhnMGoI46YP6vukF2qKLwIRVUKwKIzGzZVx05oaTWjpr3z
JxBnflYVz7IOo6tvZqYBxFqqInfANH7ZCE1ygkmFtaAVDU9fxo8q0Ck/xNxRFuUIrdyGSS+eZI0a
stabzDTZyrZwSoYHwiDX7rLHMGJ43ZVEkmTRIeyJcH//NNvjN6Ry2pOsbhVgjXxB+6MsBk1lwDSC
LiCL8jDU2ovepulZXsmdoVdEvL2gLHGj8iBMD+8Njy9K+jAYo9joous3PGmqbd4WticH9oWqPA1/
XP+3TeXO3gTZHFges8yxrt0nabzTwil/lt3NnMSsJmbt4/adwGAPZL65CX5Ta/ii8PGDNc5OKHvb
uv6Q2AsyW3GOtyp5loz2FiTfeJalaxWGG6QNx3EHofZjODr/OtDxqV+jdHAIy9HepAY8hwkU7EMf
O9n14DfOYrjgH92uQGYma5C7G8f8o5/udsO2szH2c8My8oYkUM/ks9szSMDMS8Y0/M0/yDDzrV0Y
/X+2y/G8mjM2f2mxJctlexUporuuhZsv3dFvRSmicytCHUJ+ZukMTZHOLL9fb61ybAMs06tdMR4c
Mlj3ja7+lClhywmRaKtraydTwqzazhNGBE8tq1DZy4/t12lArzjIBnd79VDS1Ne+i9pH13Crx1RP
v0gkTBkHztYuS3fb8eokJbuaLGiVkIyL3U1nK1Xq7BSybUmSKCxBAf3ZRWpsJWNYeUjhjJtpKJJp
Zbv5A7qH8UECpK51EiZljW3jXc3d8PwGIFKOKKBbwuFDQ0g5nA0guznEGXT/9FfZisUYBsf4OqTJ
EGzHgDhdqQyoaapaIc5h4m5UsmMP+nKYUL94CLLyx6TVyVGWZL3TaR9DZZ08CEsZvYlN272po3Uc
IU59N9lN/2ImXbNpq7DZDkvRUFT7YMVBtJathRG791VtHGWjrCr73nN1oT7KEn45yPNOWXGHB/vn
2YS6jYLaesQpu31SknOn5cOjutifDxkpdNdvxUq2yTorULCxigYCQkt/Wecm57butFMfZ5fbQGsa
xUoWfxmo5yZpcQbBBxsIU8wfV5ID4iz394XmOOklZ52A6IJKCCuw94qSa3e5P1j/OGOFv1VtH/RX
S/SISBpRioWFADxgqHrzJEvdqJh3GGN8lyV5API/rWOcznd6NiDU3TvBU088dRksp/GjVll+3ZHX
Nwmq28uMbWiap2FQwicrBCSV5nhAzl80+V+KkbX2jNBykEDl45OHuK7vUl1XzrI0DfBox0H9Iku1
PfSnunDmXUrm7BQFIY6SyyH568yM3G7XJtW77JGq1UcPWZzSdG0aZYwtodEiQQsJaMayduWiln0Z
qtS9F0tDtjQUBmBWBGGh6ReDew/Z+GMEbNefc6lB1zHTQ79AFHR1Nh4N1C9nrXnKFpiCzaN935SE
UWQHWTcsYkAKWNjroKZQjEfb3eb22TLHtZVoEWDp3LjIw+CO2LDhobvtMVRiQ09D6CxA52lpMeAv
jjohNdlPtgIufOlxZdtLZa3ctbBEsZw7Kazlqmjsr2SDLC+tih/8BuYT/n2Il1DuDtrz7SxQptAr
lzoloNVI3M+tt35jYZ4wu/kRDkP1TnCWdAh//gt5V+2pIhsp62s86AmbNeVejFH1HrJNysbS+tJ3
LHiQ4GTLvdTfhue41NzVQLMfWg3Fmhkfpzc2EgigL2f1UifPZJ1slf2Gvg5/bXXc4WNsUfv12h1C
bafMOiS5NkQkCSX+IwCUjay61cuzwmqDc+cYzc41k/nFSP2zgknH78sJkMlBnmAKf62xa5x8r1bk
Pn+JLu7Co1KrD6nPHiKSfzl52rgzZj3ONBAg4W9qLQfZoM9aeHT/HOHwP71cqUA2xi1gPPTZ04qx
3Q1Opb7wp1R2QxrkniymDUhjk7DNShabMWGbxkohqCOtW+uKth2GOAY7xFAXhOOq4pd3p7S6+iIn
ruOKwOpSDC0mdnNi7T4RXnSCJ+cBgbFNGWrjxV3IQcmIRagwA6+H9UQq228N/Q3FMCQNk6xcq25q
vClWTrRWySt4bpX+VpfN+2Tq6UNA/PPlXwYp6iS8vNCsc46ttqLECWslLwhAXfKL8SJ5Mswebyxr
b+mWuc0ULd9NYLyJj/PylUW9MdhZLS9fWWzxU13PWVg9TlNqHLXUVdbIQE1fBaJJ674zsxMhl/4N
TFpu4Jkge4WloUA3c8evroNoL4JP2UnvFdlLDv63XroCFyRXrZBoSNK/GcpZzlC23cdlZfGXy9Kr
SYdiWymD6pE/zC63Q6yjB1eK860mU3mPr8BkrevaLE+yAXeR/AL5vTsJhH2/5hm/Zd4zr7iEWfts
qsxtQubza183XrpglmIbE4OgbJ1TjBLs/dhjeX4FMzHSr+PkNa3aj5Gqn11Hyg7pXyMrLdOvIyXa
CYvJx6lo9xFeFd+bfDciWPWzxolyVZW99Wqi0rEp+iE615WS3NXKqG1d0yqeibSQ27J747du7lZy
VFJM7104R28twXgPVFl4CQ1Sq6pJ/A4SbPIUN364DrK0+hENDioPZM4SnzeqUjZf58it0Gxpwnvk
IvuDUxfvLPozrxoNYlEYL6H3NDnfWHCCqe2in4vRSQLr7T3PVHvtF2b0oLa+tnecxNoXukqSCPw9
Nr3D+G5YBTY2vFtVxX/veCF0qule/EotXnooBOsSj5C96hbFiyBVBd3TndelEZYvwzSI+xa3RH53
xYvsYY7OPpin9EFWWbXbrGPHCQ+y/xz05q7K1NSTrQTx2wvyaI/yUrLKCUcPq53uUZbaUHfhG+Fj
IueOolrZWngqIw3LzViBXgCCLb/JvmOR1ZcsMmF8R4qOmU6UvRC6uvRpXnzTIzDSBpI+x9pxwNbO
kDoatfg2+RNqnp3BlwIvj6+l+CG7KyrYpNFhYS+L6DLYRTu8F3pX7XHWa7ayGh9TrzXiDC5Fph0K
Law2ctJeMY8FP8YXK2+h5OnGAQxZ8pQUBr49BuDuxu7xpyp6n1dhxbuaaPJT2YIyCqceklc+JGsr
qLs9Kl4KCdKl/P8cfJ1qudq/TqAGuIDGbYH6yqLY0MLsR8/iNVYRI+vU0lzJ+lwdZ68MBv3arc7H
T91aJ/3czWKxdBCsk89TJC3BSSL+HiWtu2psFb+EdjbeBM67OXrQX4Rww3vLqsLVvDxEWR/0Oxdu
xkYWrcokD0+g4CSLvv7aB1b7JdRr4zJmQUIak8l6y4RM3CFxGPcri5z/b7DZPaHlBCcANt3Fqut+
M3Tc5LBOFE+ItfTbMWmVO9+tujvI3c5Wj0rlMZ4QfAvheH8z++6iyfFzggzUENW/lzkWFaPdDii0
4j1c+m5+scupOyBjPe1jv2nvs0lBVRgrki8kiP7I4j78GYi9qencR6Vqr07qjLjR8NtTFpJZHFfq
DmZAd2zDGbfWPjc3EdqfL2J5ULB7H38oVoOWNTEx/CL7faILfz8pdeC1jaa/5lHr7MuKIIQsTkDK
9omSxNciJqf6XnOb5FocAn6lGdZnnihi4zUVI9lyPc95v1JszXikaBXXzjbp6n2FkeK11aqDdm8T
EbqODQubdV4aYjW4jC0tsifNpGL/uNwV9J4M2zilv7ZmJkTSzhGoUC6trltG+0BVpmtr6vrKLuhV
cW2d09jfkWKHjLHMXNskQrAE16+tporTs6khOC6nCiOh70SLjqos8m5Td3PXIFuwjM3HYd5ppo9p
ynJdtdfGHfZtULWm5tA4Zbv3p/wV76FxXMGybM7ywJ/34yzW7+1mHk+/9pDdQiivKxJ56U4WmxKT
4Tw0MU1a7CMzQ3PO7tyCMyr9e16+uo04ihVtqwDxU1kp+8lDUMQ/7AhkqSzJRktBf7LLhm28jL91
jVNiUWlMLuxWJ89aTbxoOZamt7kbnFnvnNA8NpHPG09282M4txVaOZ6cWM14+Kwi2OMZLOu728X8
AvuRSikeEjbkn64PhaNB5CiPN7Lv7WK2lhxMpylPt/ouULIj2tVf5JVvc0e55qwJjKnXOexn31ah
ii52K/KgRDithC4u2dPCKvuzOk1Ds13JsoZVxl+nJqk09FuQHNCVzBMALE7XU9m1LVNlFbb48cmW
/5iuTaOd5gekFpZLTss8VtCxK5JlY1IcJEZcbaPGDmszdHDdQXUPVcC3XBYtM7HZN4XFWZhu8KXG
w03Wq6OjH6pasIwFfPVVbaCCWQ1wZ1DOxmtGNEDWJ5k7HuZwhBwoJ8eWhxwJuEJiICxoVVIB8lC2
sXuql4Mstq1ZbYUPUVzWDVVFkpocf7kSmjCITMX2ObZb+5ykjde5+nzHS9ggNrY0WL7dbwh88V5J
ctbZsqNsUSNsG5fe4TL2Vi/PXF/9GCaL17F1YB6NAs3VH1Xa7KZJU05AGlLHyM7yMBkRglXLQZ7J
uoiEkQcOul7/0oDUOATEZazsHCv9bhJlcfylXvaQQ0mT+9ua5fL1iv92MTlWrd0fBBCXyByh33Tw
p61Y7BGn5QCu6+NQSgPFFFrJwQrEppbFW59BD8RauMqw0xo7XpmqGWEoXQcHu8zS3RAG6ZfITx4l
pWRu/JivRfu5hwsY/b97+ErVetPcIg/roiDqdi3BqzbIT5qwN4aO1+6tyk5jxBFu5duIWku6vV5U
Z+gx2UnWXzvbk7C9PsPRzuy69gGteZgtBo4dI7ETl3Rfbe+xpSpW1WS2D9fKMm92APoWIVfqiuXQ
1Gm0YY8tPDnNtUG18Y9JUNOexWLjtHg7jcok1mnqd+tbXeyEtn0tF9K76dakqsipruRIWfmpXZab
Bi2MX6b7147jcgeyRR7kjJbqfNTdivzqeLHLPk5e4QizTSCgeS4Zl3FVBlN5HnFjJLNTVOKugpsi
9JCibOn8Ruu8oK3hVvJX3spKq7YWU5BJj72kRvtUH5qnKhI8S7TIPjhuQrhkqJNHzfkq22QNiNN4
bxN5XN/qLBMfjyiHTacmZv0UghV4Kp5kd3lIdZdlu3Ds6zVknRGKGNGQsNlrhTPs1UyAgcmy9Eww
Lj03xD72ISoQlV+oA99dh6NskX3AcrbgsXt0nJfesgHupLoteh3JsCzVjoWZ9M2Ln2H4a1ZY4blO
8JyZ0fiuZmDWazNryUNXmNKlAQCJvJmOUwWpnoVj8ICQJgaNCgzMhK3zasiM6XeI9mtIKEOwSrsB
rJHuglkyEBRIo+5F8Uni9XqNdIeN9LZIk/igLOsuuEvFRh+n8aVsAJNHFsr6qpMcrjNhdEpwxUfw
sePnl2b5xZ8zRFTb8k43NfK49pSWZIf+LMszeWiiptgbjY7YUxCcrb8OhNbgvo881rLI0XbCad5l
463+l77zWIULtu1f57gNDROnP+LJt5Fz3+rl2a1uLp3oFCGbvdzBL1e61cmbSWaklx1cCP/q6uRG
tKusHKGtwGzOCMNiVG8H+nZ0smZTxzP4/ezRtSFyKkXrvJS59lBiv3QvSKS+NJ06r2a7Te/6IXNf
Zr9rPOIuNp8BrUYzWFud5f9GW4ru4qU7K0Bw5ExxX6v4xoTfZaOJVNCTz8+FNfepTswSG7aAnzre
6xz9Rc6WDBRYBlmWp8ikD0cQrQvvY3RfMx+f73QcLrIElfM5y8Vwfy2FBoEtZ3y4lix7n82FeJQl
NyFCYqEbkOv2G/hzaMNDO9/LgwYQdpP7ugCiQF1eGR8NNYhKLFccZ9MKs7Ng+C8tiKqsAp5Q+9sM
FToB93EQ7vI0woz+r5khx7ubXAd96WLCCd0pMzZoj1kPLaCbB6Ow4/1k2DDL+hJoyXLQiYqcM6zn
NZ/dCKtS6jo92On1PLI8pST7xpGhrWorgq6Ovc9Dh2lSrIwnEU2DlxHZ+oEKT6VaP2qU9jyRZNpJ
V0r7MvWk1WRDBdsc307x3g8mHM65/QNClrObmrY4Zpg1IAJ4O42BZx9J6zbzOg604tiqFt5do+If
sHQg5gyh0jLr8iXsgYHzhq8PBPfKl4wFzq7GCtuTrRnkwnM9ZF8IRqftuhvmldNFzVO5JFVRmZlX
po2LYx+4mALAkMJWpMvFsVH9+XpI8uFz8YcyWxlCv0pwR1QIXspy5s9F+KkoG36pS5d+pZNjQSuH
qHO74dli7mvgQGMYkvGYsnBjh6KGFRvFj6pZw4SpmupH01sv7ij0l6QbjX1iG/42LXv/TYFGMAKl
+VHNSI7m/dReYpHp55Fs57qqx/x+jELR7IIAJloOygs9jME/qE2CV2Sj+Q/acmDXVF2GhcgWE+7f
gIFlkd4MuMbQKLvxiv6D8HV8lHPIQ2hFgMCDLbRUcGmhMeNtjpShoU/f9LJEaZNEOq5QXbyLehDh
fm+Glxgdh0tRhWi+Nr5FJILirSFcipnRAn3SMWG6NSiWWZ0VgJt2lf8fZeex2zqTdusrIsAcpqSo
aEu2ZXt7fxNiRxZzjld/Hpa7243GPzkTQlWkZFkSK6x3BZxzy875MOIIr2XROhcbYfG3afhpb90R
GVCnYQMHqRI0Pgzm+KihdcUBa1JIR7WVB8TDZjjFBYWf7YTsk2ctjW0uZu1cAx22CfAg9JVidW5e
D0Pcdczkp7rkL13TKK811K5jt5r6Pm9K5aO0lEBesJCwvRuazHyQz4xKqDoyeoWYkZdCU6nv/isK
ordyZrvMuKW2pd9AJKd9XCgkiPynTz5qU9EEG5yxX7xlREPIzmhcZpcfJs+VB6vN9atXvcqGUTFA
+AWkv9NcOb+ddhmykHV3Hpoo+HZfz2q258dGPfrdEjkHeUK+lQjuAxE+MSbzWyq2gxRfGTrxvpD5
fhtrLfYp6AM4t+tycJrOCeVlbkSJwDY95t3t7P/3s6wxad4GwpcUQx+fMCcan1AjYPVhkJNMJenh
q39ISgrF6+qyHeQyeSLLVfUBiPUknyT7+X8xfeinDeJyjBvVbhD2ybW/qZb6IU11Uu+A74DzR4k7
7Ps1t353OsXejR78OiMW/akjMeoIM8u4WXX3r2fziX7AHv5rxMMfXi5+/PT5kw6AzmZNIyxSnJKI
QM8va0B5oh/nW5ln6k7PNcjAnfu4aLiqSUeqdNQPsZq4j7Il+7cueZW3iujwWfjVywrCn2mLe73o
0bNSvEASRvKyHVYimXZpMyd72YQuusUoN8uhSVeMLd3hodP65WatBUaWVN0DJFXrSZ5MnHnZk8Jc
hvIsebfzpSjJ4ZFn2wJHrwUelzwpu1BaQLU1l5tsWREYQ9Q9RGxvSn235U3nW5zGCKF0l0NID2Tz
K6/6M+hGtuftmq5R+kBmWquOO6ON1pa762LbqSsEmbLkXe8Kqh42E/PbsrVkl6rr79jE5o/y+o6f
7IGYeGad7QoXGtHzKEwAfF7MQ0yByQZMMZ0YHT25Eo/FEnBm9Knz50W1WT2aySN1KXXHG5qesbXT
Wdj6jJvPczvWkCv1LFiKhbw9ZSQlYPiIe8t7ys42g82zg7Y7XxaqrXnhHEzQ9b3rePberPKPOq0V
SPq2EgjKk0fKsSeMgJNnL2Jw19Ao/uMCdJs9Ds2abhp4XJjzVT5SLOhGTY2Bo27ztabKVBDfXm+m
x14A/sQsDRQLcsaUPKkRacddZO7cSgfFzTYm+dGZnxdvWxF5WPvG/H0sMJbqbOjtGrzpCSpv7DPO
3P+zD43tV4XF3kutGvEpdovv3hj/EGnsHaJE845ZpIBtsR1mlkz4Fa1vVrLkB3tjM7jdfErbmv8V
/xw3IabYtPwFO6mnGiXiXmB7kEWwzxvtdTC0fzxNd30VRtjOHCLQTsXxW4MCkbpA/JniIRgn7h5Q
gpLMqZ7YLjxD1CfPU7E/p07o66tAAEQhIoT07CA8reduR6UjnKaBeVnN08sMbdEXVf84AMfHIPa/
M6vEYrYx+jCutGZf90rhTyYEUz0fA3wlITol3zV7WH/0zXAgv/DUrdbNqFv14nVwW5mcxtBL2tLX
kuVvNPxoS9yX2fv+wQqbz6L7jsvgIfXKb2MBmUSvB6S41YsOW82fWsLldeVbXGaB1TZMK01P/Jgw
f+TlB75fe4NPpvQIzZud7o/KMmFnme+oAZozlGN2J4S9+GY6AhkoyhToa5lDsLL+0RN9hfDNmtJL
KhFwwXfEpGFdMsEuBWFTTZ1dExtm9RpTt7MyMgrmajjAFv2hTGX5OkR/Gyx0D4jQ3hTQUdYJ67We
AZCKZDOcmnMmj9XZqZp+hY/Jf7I2uDIBL0CRnP7kadxetcUgDC1/HcZRezOc8wiDMlAi8aqhC9lV
OBvsZsYAEE/zRLz41VzncyVUkriy4jr1ZD5pSGTCNePLoNA7HhL4pOckPnlNHzo64YlR1RKRY07P
g5a0LD775pDYmA6O4/AE9WNntssEC9k8a5Wr+GqSFDDthruzVhQsl2rdDVHZnkU6ndoBbi5WS5Rm
oa8rg3qcJjRmlVlCfIXXhW091f7EIUKlpkzUD6TFjaQyJJF9dR1ozqTmiKGxD/2Q4J2ZqIENA1Jg
vXBcV3QMJhFAvhaV2pltuRtMg8LSPWpPYNi+2fQLLA71nHoCfXjTJHrYLE13HjKM02/yYYPuLff/
69yqq3SUlT0eOnU4VTVAF+xIniVfRZOnP18gJiMojXS/mNfpgNijRO1stj5R7zM+Gmt3Fl6i761B
val63Zwhkq/cYYlLXAr74123QDIZ9OUPc5WNTGb1njuxucmzMvCZ/eKzrWOuUMZBVDtkUOXu7xfy
nL6nLhu4xWkSv9R/6rZzF9Hg69T0TjFa1dBJx191x9cjvPWpNm0MfGu8m6nAV+Vmkj16tzbPEvyD
CV61xWuZrE2YDxCR2+FP4eBZAlHXwTa1rsNVSdzb2EanYnWVe4TBb7QkF80Y3kqrr/Y4l3zvy1wJ
najjy8PYEfef8VG1xUgJn0K11lX3Lhn/iVuzx8kwsQ+ZTUGlnoZ9NLZlwPvNLkUxH7yED6So8WzR
C2t8bCo+LC0Xr8VEXV9v2LpE4pClxX4FUD7aonsoigprn6x6m2o1EFs2DDmVxESRmUZFM9v3VfTQ
1rhKZNyMqjY+1ZH2kegOUE3XXlT2G8GwjmOIctE6K7oiwOwz85QLTC7avvkrtKryyaQ21PYvLj2p
P5sp0eRdTmBq/NyXhnbEobeNB2uHA3LldHc1F++NqSa+Z8xsfd3imjh2vG+NCX/hGG5q6xUnXWOR
kLnZR996qz9k7hI43UPd575rL7YvvJLA96J29xXlnusAZbGNu/5aWgNoLnYkmKmhw+qFiidlN7yB
6ae+GK0Po4pRZAE53YTqHacczxO3O1fK8sdz8L+yvO/WVBD/aUynksqTnwjKxUzOc7BY0Pkq3XMD
YOj5yM4rp7qGm01eNJd06hmD3dncE56h+8OW9Gnk2juC7hnuavtgLq63S+uR7IwMcaqY0os8jMJK
L1RHL3nR2kiH7QIa73h3MwQWIEt+YSv+0Ld/U8N6t6blV6v31MAS8wEy9qVGhegs4Iim7TY7fBC+
dYSNhk6Zv2Irbl1npnu/b/P2WMdd8VQs8PCUZHgWw+qbQ5GHBYu6nY4wC1OslIQvbYJLW9jBoJGs
3OjCwBDIzY5t4cYPxNJEuP0YyWX1CusUsVI7iyTTzulkoNBMyvVSpdl0LDFBfoAabhw0IZbHMSli
FrPIWqHHNPtxIhiRWpMW1mnmPBV9nIRx+9gMyHpMYVNMJQAS7wyWxGVDzmGC+W+wsSCDPlOpm5tQ
4i0hrFfb8IgLXEXz1nXHUbHJGyhT962naB+0jjXgtp/gMTxAAzIWIpmwyFe/rQ07J60Zqw+loSbq
Zf18qi3T2iF57fye4fJjtlD6JOhaPpAV95CT4T7AUyX1bxDGBxMYyYpItT5mexjI8BUq2ZoW+Rng
Ih8xhig+w/r0AZ7Ohi1rxg/Ni0a/gCX14VlYIVmr237EFUMEPobNBxKyGVNtLN5ixTgTOKhf8Z/0
ACScaCebqVj1a6mgIpqTj7XP6gBdkgmnO+73jTkzyZrmObHZE0exOV57TFyvHf/rZXbbPYQz9spM
QLvaK5Ba5o71yFobRMl7UtZWee0zPrLJDEabd4nFUIaV9zzhkYwpzBAbGwqKmw/UKGi/MQl69mxq
gQ1lfK+qSkdwSvfDHXNKzHiDoPGv7tR0lv2In8gOppAdkIZl+KNm5LfGmhx/EZkRZkDAvmGNB73K
PDLJ02m/1tcxa5bj0KXRdeV/UVL7Ac7iW55E4gkgdfDxpGLKahX1hhU6jn7l+mSbCxN21S4BQALs
Opy7KUyxk1XHdAgQM/R7YwtBHco0QBGf3expqE7eStIq1o5ksNTrP9VQkTNSrYeGVL5wqb13yMG7
oZ1ShC/c/9EK43dpXMG/YsMNIXC4X2FrO3YYZUnsRzlAa9figyN4uE9TJEMiwuNLm/InW8mu+jZ0
xznAlV0M7W7AO1TBh42JWyB8ABDAizWygsErHF8tKgqRTA99GtkvU+0BqlvFvhuM2p8qQI3Ki91d
RgCc31FZDruktneL245njDrsx1RoKT+6Fd5CB1ymmQyoJUvom1OlD6XRQNI1Hhas6cLRWtIL2o7m
wMLf4p3d8E1rjhqOGULpokvPrYo5VP3LdNaBIDZhHUesaJIkBUJeHC3s+6g6VLHIAzN962yteYqX
WfdB1P5h9KbCPInlXFr+uIy1n3SxcrPrbrjO9qz4JeX6x05MIsCzmX9c9c4J0RtlBcyT9e0TaDfk
hgHiT9XiQFlaBGg7moYzPZ6XPqa0rqplV+SNe34S87XvqDYSo+id48glMbVwHzFyP4yxkvujq95M
AJ3QsJfF13rl3HvVmxC281D2yp925ouaLc14NOumDLsl+90Z8HdaTMVJznmqhjZ9yMdp9pV0cfyZ
lIGeeR9XCKYV1S7OBHlH4RKRHiRGlNJDFBG6hnWHcJQ/5mxOFzOCvjXXSZAMsxV0gt/JUOvFWREj
ElADYHSZq5O7jCSDuFXzgOfYVW3ZUhlQRQwiEXUiNyDLsiIThX1pZ49El5nFk9aO3QGRbZjMCpK1
RqzHwso7qJX1a99Vz4oK4Q2D7e7gdN13TeR6YLSayR2Wc/N55m0dZlRya3xyY1KLNkx0GJMsxA6a
FXysLTuV3UftJeKMRkmlerX+03UGXDmWBTtuCjQU5KwH6zyTPjR43/OoNP3eGcE6sGmac7yhO/tG
qXS+zpAM8Szq9rkbvzuY1YSzp5NmKvJwnWObzfDIBzSOYm/HkRoKJ38nEGjeNUBmIZarapgnsAkr
JcZoRa8fyhk/rC5iiips0/AdLOH2Sjo6QV+kfSCi5AAGl58zrHdtVbcvrPEfCLvssTFPnwxNUw41
N5IfLU85BI6pSMVzx342tig0Gy51E4GupG86dqxqq7PSZ2dXG/F8KGpb26UQbHzhYieb3mIxWyxv
ujEoYEjuLCd7TjxxsS23DXsscqlbF+p+RI53XB3VQ/GLyQljOFKaMSv2A8bv62BX2HmlZDHgp76P
FjXsHLf1kSvn+8izGEkiEYe4PH3X8N0Jm6Gb7loBLFSgvml0nagvzyOz1MD4q4nSeUf4452vygVj
cX8Af+Z7oZB0sRg7J4cjEwPKwdZ3WhJNWgzt9KiA5jOL9wR8Bp1roMANhNTet8HIkmLfWDiYNzhB
wA6v+pcmR8JlUAj0qPm3Mwz6fDYXX2UlbQ5EgzH+/MRmYbqINH9WomYNRlWLHkVnfLdN6vDrWJ/T
IROncmG4NhXoXBXVjNq5OOwykZ5eyN7daaTQBU2j4YhURUjnInhKWXfu9RKS15zj6Rg3foTB6kFV
2LOMjdV+HqwVFoRZFUQj2dZz5GXrHo0mYRgZgtRhVdipz0UKEcBrTkReDud5EuNZPvo6xLY5nIsU
6hSaGmZqB7gdfvthKXP3wJdbn41crc82eNe+X6vrgtnvGUuk9ZwWbNo8dEmBfDW3pxgw5POhocCI
Dc0F9ML1gfqvQvPac9aU761bAKCU5tQe16Rgi+yhanbzBVviYTlPxoCXudORhWtrReFbFu4semme
RmULxKsP87KWZ2aRkk3QHIXWUL3bCayAfowrXh+opSNntzCrQEmqhL2UG53lgeUr69Aku1rA7vtI
UdvzOrT4ZU3WoWU4PLdqBncxYVnqN231mmb9r64vh8/PSj6SH1OyWnifL9Hq4vwyiEO0pVHKfYZ8
5G7NLZqP73vX1uXMm+Zgz9F0tuM3RE01A12oYfXP7oKqrOek70YZl1rQqU126vuVgvu606bsWVO8
lDR7/jGKbxY2lDhBsILvuigKGKS2N9Dcxqq7ZgrDBRa6QZItUeEnahQd1rw5Tl2DsUJJKmKanKYe
XaLCYg0a7Gyc5TvAzIO6sLO+Ubaryasw3DWQDzstqdn+Roaf9JAosQpB/v1alR5bq8kEryGQ6gzR
QT8LNOZB7aBja366a/4T3MXlk43wkBt1y2V3TJsMLGJQE3GS31Wtz9W53Q6yKQ8mZh78zLev8v86
HRFE/19XT47X7ZdJAC6WB62eAsKWv7M5GYLOxBUutBUTg5EyO45N4VHU4YK4Jv+7clPM0he/9Vr4
mcJpoNxxGGH87ZffgkwJKoCzpvQPUT4kp1wpsHO/DcQE7odkfC6j+iFjHDjjkk1CWl38wE4uBijv
kGkNZMyu+q3DGx44XHFDJ2sVH2I05YQ4XV+ipigZu9dir03xs0NVLCru5K6/taprHMYNJlAtqzjP
MTaRbatfFo1omwNCBOc+tNzD3ujClyyqV0/KIIkfKGOElON0Uio749Zxl6tYMGSzHKVj1QTO6GHe
0Iz5OVIFvty9wrIKMdaFj+aEF4xi+StVZ1+ZIWm5hu5nXmzecTwq6zo7e9X6my+bfBpIqydzKsnW
1NN+l1Ai06feu05iNQ6AyjWqsSBlC7Gz2q66qQWixpFtVCDyOvWHPK5uVkrFGSMrTPvLA0L7dUcV
xuMqDJ+NGWdbMm50d80+YP23l6hMzYBI5HLXKWvzkGGcYWiV8l4zzO6duXVPOblEz2RnUpO21v7X
nImDs/Zkz/fm3XFEdeAWKI8ROPp7VUY4JqTKjyEy6wB72hHGqMivisq+p/PGsM4T8SOukzeQpIAE
bvP7GItnDFGdP4UAT2Ne0EvFvuURy5cyThu/VYltMzv7J8i8CxbAGOWo/XAELHmhNIjGZWgQWoGW
7Kq4y046jvM7pzDXIy6m62GldLCDpWnsVqXvQpaPu6qe0oPabHiHByJVgrT2YrCvEP2JKxTjS4me
xEir5Huk1DZKcIoJ+j2r1WoTryShatjrSzep3/tO+yinvsGdHMEk1X7qMGS1pG7q4QM0lTs8l7Nn
kWYF4tZsYZAK+6XIL01RTxdrQ+8WqL6T0TZHb2yVN6KvQ+EZQKoo9nbRkIdznMZvMAV/CoKmHs1W
V14N1VKIz1Cn0B0KmI1Wlezzdna/t+DXrefCre+i5QLwGe9yEzulkQryEUf+nYuT+4/Om4zAyRzt
xg7AOLV10h06tGf3xOxRvVMJ/9NiH2x56e+WQGLW05rx7FV5vWWPmEfPGMWz0URAG4oof+X1H2wF
EmqkSe2vre3dYRtH+zhxEAw3Kxlba7begBh+L3p/WhfR36eud58HjC2SEj4zQdPtASdwhiNZ/855
s2dZ886opeX+V/vztLxSdsq2PMjLv5791fd/voQ8ba+RHOcxK1NOMcgn6o8t1PjzYTURdyzb8pGc
b8ZE5SLZ/q+HX+e/Lpd98vA/ffJ1ZN+i9eXOUOvZZ2+X4/1WljWT6vZQdVjCAKf+u9cYTRYE2/lc
gbIbksf2r/bnUz+PYqEMqFjKPs5Ec5aHeptmJ7PCfEy2zW75dxv3alaRY/pQLXr8Ymkqt4NbGAEk
ovhF9tWFzeiemtNB9smDijZdTabo4bOrsLOnmGHs60k9yY0nEzf/zz55ouzWlvrO5nW8vfhnX6p0
vqaN6umrjx1ngJm9cavMXAsTt44PVo3VeKU01lWtTfUaFV7C1Df3P1pXey8gIt91VZnPaySK0CaA
6LlaVrZP8eJj8VZ9T2BcHFICII8URlAto04kZG+n6d64G9scLCUqH+1q7B7MND+4zLEXkjxZIq1Z
fkI5dsjY8l9KLFsPmLu8lW3uXJEfqqHCtothJbYfp35OWeGrj9ncnzFDKS6k9woidSByw6JaQ8PT
bEJPCvzjqvWHcLCd5IP27gD6j2Xfqt/xWyt3YrLLUF21J8rNA1vMAZvGKpuDDnfDg9lWVHpUDJk0
HaEcS+9dNo7qW+NMEEb7bFNTgCTl5EMRQRUbH2n92+iGjp0yhMYhtt7Xyax3Bdq5lzzBpKCeq59g
+ctFdrWxPly9vDjJljwgFI73HdLvnbxe9vWD/uZZY/sgW2NSrVSY5se+Xzx4ar3YVUU2vZQiKpHB
JlOoxNP0IvuSisUu5KirbHmkcl6SpviDDc2/LlhnrKpBJeGgbK8hD4X+N5ks8SxfxqvX5KQSXeh/
XTAOxD2YSpufZF/DffvQK9HV66jhL9UOv8T4SVsLlRDPbNk7brzBEwzbsi+2kueipIIqu6xqhHWb
V7/kuC67kmldArXW9INspktXvSyg4p+vUBKBrUNUkpxXSXKFDvqU1qlzTDvGVyxb/k26/bykW1mf
a9G3r/7/vQ6Iv4QOaeh7+XpfF45acp+pxrGzKaYAB6fqEctA82TMm39Ok8y+7JOHsVKrx347xKkC
nVNf1s3zCWnOf058Xaxlq3OsdfXpq0s+WvKoevzqc9Pij+q1rH7axPPdtksfK52SsSCs9/PRV5+t
9JAIWu8sr1CoMH1eVsZNflR0yDC9jut4WpuEoahF/xYDBIURa4a9bGqiKkhDGNBdO1b3JqJoI/ls
WOF2cTKJ4pgKAal6a05iqEkMhmeCVRN7L2G/GV4Ov60yQZi3pklR/ah3MPf7abDf5rKdjkJhxSbP
5nOXHfu2XnaxiVZ+7G3nHLUsSuwMdE5VNIFJWm6/OmPJFswT77JlFVp23+oEspW4kf1qmBYuSX3x
LLuqIWY1UdTrg2zCmDIDMhy/N/g87PS58V6tZFSwBEuU0PI891VjaXRUSxZ1sllh9YL/GoscebHB
cPGEguEiT0YwOl6/6fysx2BaDO6run5StxfNepa7veeVD/JCYolZ0y0DyUgEF/qyb2LmCUWHC5XH
/t5L6hERDVPeLCc2OTe5uhMBd25lnH5ELhIYtr4enbzbC2fM4X7GyaHELeQ1np7rui32nkIwdD5t
vpeTfQcksCj+akNYwcp6U7IRdCpXvw1xxuy+lMWbpc0L63xGOUJjctbihnNZE+TO+Ijmb6MyU2zx
onfsoIngmDF/9gbzIFtNPbWvjnFidExCmyxLB1bQ2dF1D/lWhhV1GYm3bgbJyhtKUsho9KNWxk4g
qAlsKJ8TjDBdwiQ3hz0w1oaNuSzni/syGGVg6kV89PQd5qPuk73lwciDnh8NU7kZZftt0BWieNxm
ufGmseGoZvDqnL2LYiCLTCkeB7FdIzXU8RDENav60ZfjUxQ16itJhpJx47emF90LcK2sYa2uKg2f
z6LBLtoO8pHY1hh2ZT7GZZx/dmlzlJwVY3xJu/xXbbvGsSPG4ios/OEWlriXoik+WHt3v1xTXMe5
0P4Qs7HPvM5is3TrltVnQV5Sw+576BJW5nuYK3+LN/61KFs/JhvjzUy7UwKR95dWYAynPOXEmLzo
dnXBmbfcVxo4bamkZehOaU3RO/nGoq85jC5CBtF7An/6rH8yx6oFCLCTX634ocarffA6bWPnl+5u
UcEIy1RUBGe7gLYqzFh71Z/XdCpfpyHd1IW5OMtm3uA3CmniAeW9/RQNC3WoYWrQahjzU9Kam74s
7fawgtNj1+ARYinlkbgnQhxyuz0C+rWhucnK2ZkbLyz9+fMrNUgKFDtIUGGqUOinqJX7qd4ngDe2
b+rPpA6+xCsjkMFQu48jvSLtu4T1pWj1m+70eNYW5bPFbu1tXF3tue/0vTyH9al3GcjQ9mf798Dg
/GYKx7sXNfb8RGS8jZaxkKJNCPN2bsYIDqyZVNOtpeK3+NKMIPdba6RY/FKSxCtb+AHXL52X7UVU
W2991RC2WxYHeW7wLPXZidrjZ6s2m+d+Wk+mmqnYWujHrMnXa7EdenW6rGmvA9fQqodu3I+uYuNl
pNvXWdcc9rxL4YPo4BkgO43tTGoxxyxLcSn01r6qk8bZaOnX0EySEcParS1PyQMFTGKexqtsfL5U
0XQWRdUKGLWYxHEaC2DJThCY5lqtQDCEc5hsVtsfoAhg8+yN9kzVAjoRzbnXuXp11fU0iOX1synP
aG09nhMruxb5+GFWaXUqQLyu49j864ADphOSK9cE/3NiUr35UeetfF3bG45m+N2sNT4EcqxFtldJ
esCgWU8xDDCj+GZk7rwXI2JKLVfjG3cSIgF7XJeHLcNI9snrXKKBbrLpNuYTijtQhu35X/1r02Ff
1NoKvoxxy1Iu0nZiiQSKUw5l2pcQjJFYTnlNEXnrS0xGT4yAYugcdv9aWOVbHTXiKluet0QbtZJE
8u3k1KfKQZnslI10Obyqdqk/2uR+wBjpIb1wRQMtlc3xXTZES40Jv/r1QTa1HioHYrz8IJv1Uqan
aPJgDm/PxMazuK1T8vmHZZdtLUHS5vGLbFnFBMQ64YkimwnZ76FtbkD09nRhW/UZLYbty2auO9ZT
iwRXtuT762P9mNtF+yTfe7HxvGYrVcjT3N73RixadK0OZbMmXJ6fZknajXxvdoENUooR1NaSr5ZE
41NeA/FSWKa0ZmmlGihN155tigUAyUvDWG1W3VG1qQzFhH++OXO1+GkcOz8gEF9aHpFJx/3UWetf
cIv3BST0ez0gF6EoL+7kfDPVszT0yeisrzA48mNd2dG5N1ZxiSIlOVKHLI8VJp43vUjfc+zZfveL
82Iu5LU7bv27LCqbyOVsPms1ocZuCvsG7Cf5faIQ34HgszHQYje95nOZwsSJ4wsl0kM6r6/2Who+
dpzQN+rcfuzXoVr9otH4eXOnjnlxkwfFtvMbaCgW2dEPB4fHYMxQoLtTQz0tbkYIV1DP0dCpeGwO
qFi8fr5All9Pbdf8JDZTOVlasbxaQ8PPbn7SyIN/J3ftV7m6AQV6nLvraC9s8acZiuyWpAm+tbmj
7JHpq++1lWosWvu95ur2m7APlMTyb8a6TntDSdLQVfJLrHi/WK6rZ7NN/phJ9XOYhUl5p3GOGoxR
qmwuwVkYjc1tmuPAhPjBE0b2z0SRKF8sFypSQ7HS4cbOmtnb6YLyUgMR4KWqDiDyKSU/Qs/7MiX8
BXdiqgTat2aNvaPlUfmE+J6HjcAe03QgK01w4btujB6sf1xU39ep1F4MtTsjRG98qlDxXq1AxCzs
LgFeZvBelbV56xi3ef5HJ/HEeK562z0uxYD94QxBuQ3AGZWjplBXQ9PU7NHO69iDRMb5F1QP9ZqD
gO3wV7J3pV1uObLriekRi007/t4UbntfdSZtuvSbQ+EecrcjQEw5KOYsHmYv/bWUhC7OE965RC3+
XZHB1L3ukQYYd4E1iv6Z4q12sBpLnGOrBJVPancXl6rxDvPz52Sl9V8TF0xqQX+SYWgQfwvA+qrG
HGLqB1/FpO5Ect/0olZa8tTAUpEteWisXtsjnAcc266Qh6jWYbrM3iVCrPKCjYoG7S89wo0IU7IY
bqNmqveF0mro6dS6ZdPCSPFapHjBbydH2IX3yUCMPdvjg+wyUB8cnMRudp2baXdvNHpYnhCItpbs
0gwLw7c+z87yCdvsczKYmVm7JMdKiza3z3q4LxGUVjOpn2WLTKo4zN2ICJ3t5MzOhnp1f5YtT9eG
e6LkMAQcLOlln05GyGn0ShsVDU+QBxYle24N4kW3J8SusoRZk6mwEbiCVXX6NOhUH7aTynaYJ4A/
BdHASV4B1D2dowoXqK+XjN38jPlq9vmei2SqgsRb7ksK3LFYmn7vIqLRylac80Iw01V9+tfubXyl
WTu9OMJ+yaffNZm4r2CawWJYM9EkpfFaz/UvkWE0Ic8B0aoB5pTeEcao+Wpr5BkqozeF8trS0ONz
Q0xNIM9OKpUe4tetQ2Q+Md/XkGHapTh7ghUEUrTkRR4wR6nCJouqMPtPn74khR83Hubdtp68LPEM
yyvy8P42D7lIjLtbDcY9WxUGfTgtJ9lMFW84aSv0EHmJNtnGnQlscYrk8/qyo4w849J6tLenN3G7
h+4eYYiOtq1RBudFHrK0Y7TrpvnkxKnz0uONfp1TBZm5DgGtMmPU0STSHOTFIILiGS859jRRXwaw
fruQD2gOITb/6/Xa4W9VKFGIsh9iFLEpL2jpdCLuuuGzKft6s921GvOZbBFiWh3WBoLdZ1OPeNZa
HCKIGzfZNRsr5bwhVYn1aOK77FvW6KyV3Biy1fbKeOyttuIK/qg8jPZyqyGHPH52oYIk0WryfMMp
kyfH5Tbv8c6yF930qe1SKTam+EUePFUc1MpYr7I1R253/X+Mncdy3bjarq+IVcxhunKWlpJlT1h2
22bOmVf/PwTdm9o63af2BAWAIJdEgiDw4Q1Bae8zNQ6i9VhNUeCysFbiaBbwlY8NldBZFYW7pU5z
ol+OLPPRa/PqrgSwyn5ZeIv2lfwkEvoRCh4tu9VLnat3r2Ug9xcUfeSn1nPDS6mY70uDiHUKyhtV
tV/qbOzK6n6+aNV2CFYgI7Q2enO4qEH4WPdOcuMbmNzYQj+1kCBOooRRpimvRNaJ/Sel1uvjhzpx
mlFlP8ra9TZKXiSAfFLrLhK7JEpoQQiAoU5dLkuAdNmLKbtNBEf1uQzd/NmNcsJrThjsRV0SpMQq
QyDmfprl66Fw5RV93z2KxrqGR2uGSrGmA//JZeywYobZrdcE5XM55k81gcIreq/lcxYhcqv7kruW
oYPi9dCdrUZvuQEc9IFPbdhIBSmlmOWzPJThQxXaR3FQVOEzphC8r5yjMnT5bdD7s1n6Lc+z014r
vctPTl82oIIGL7mWXr5N860kd/mmqqxyoxjeCPDIrXa6pFnXNoKiEbZuNNmPbfFx+1JpbgYfvr24
eXs1Wg/Fdp89KXgJP9wm3Bk+ggeRwUonYwbg5Epx6APz52inINjKo9x6MCckH0y33KqbmjnIumL2
kTr4C6nJagQlvO4DCSKpy9dc7PaBj4Fdr4NBl6XuBGLiVSmtYO/xQSDALQNJB6TctupZHtGaqxVJ
Y3MBdpIt7eNefWPdxWADemGTa/ItaeIjZtTSpWhy6LFtZx+TFgKcpr2GVRey/LNZJ4P2TFrffh4T
QzkN7GgT76gJJmrZKkmHGs7USu5x0kWdmO3bATcAJ2+jVT3yjWQxfJXbu+JXzuMkwjdAYjCHQof3
6GkXvQrlnYQxyioL3sZxfGFHaBPUSr7LzNo+twluMAQCyC7J0KEAb2rFGdGyLyAselzo6naXWz4+
rqrq3tr0J5fxT8itaCt0n7u1pWvs3GaSckmYqyZGL9+1mCt3RTKeDQRnPR+QSCJhuRipcPKG6FAp
XXkqG7fcYh/ZbSrL8i6xXY4buVa/eD3+ASCmmq03QtGQx/xuAP+4F6r+KoVBcUhQa7wgkwiuhG/K
Nq6s+pJnGVEStYO/NbprrxjaC0CCQ1MiyFiX0Tot872T9M4x1YZiEzNvYGml+ysNN6112TYHo5gQ
gV6jbPXOjHYAhH8g1fR9MhM96OySr7lb7Ro4XLNGnY0IHv3GrCTgelFdnxVSdBKAa6ElwYq90fja
ayZsG/lHEakDvDq9PHcADY7SFPDQqruYUSvTtJopCt2oYR8k9hFmSSMkI4Kull/V5HtrSrc4hueL
OMo6Du+gl3+Ptlac2H+T+RJGJZpr8mnICuVJh+Gh0+3Z7jXLLgJ/YxVrLfWDS5MW3snrmWEkCu/v
4OPLEzc5cnvd1HvzhJCV1aJJYQWvGPUywYyIoZpFWe59c/hh67J96e2oXhMKrH1CoTPYAW819pZM
6+i1Po4QHmQaJcW0LCunSMkXiADpuguDn1WS45Id6Ae+5W0EYgV5q3LHDf1dxljE9ITh2X3AlKMu
jEcCI+oqBF22ccPq2bErOGZ2hfubrGVHv2QcDCV9PXZttc4bYgJl+oimqXxpg0C51FNi6RhWWpAw
43Tlq5671RuQer6iskKRrIax16i2XhTZa0BZuyDzfkrsPKDEEKAoRCjjr9bo8rcaWXM+2ocmxcbO
suE0qR57IHIPPdVhenz1KoA8450VSb1m37PI9Ru25skKN4DXOJR9ft4yJgj1ZoBc/NA7BNhLtRnY
FfaeEFbh81kXIJRcuQGHr4eXHuTlCtssZhUsCptIhsOj1wSvx9jbmc6kPlu0Pz3bTRAo04A32moM
iEFPAR66e3/EqlGFML9qFKhM9a8O0mAA7HdbOcD5StMi6myt9LSW1whNZ1s5a0AoNxIGLIosIR+J
XoznuWws5PbzUAxPvW9WF0KNyXpsBkTRkvoB9vITkeZqZaAnf3QGFRSo6hpHy7RPkts6Jyly7ZMx
4XSKsPle2c4lDxhm9UpiGIuL4jCisISF6rcOIOq+aJpveB9ocIJNbyvl0XDt8Cq6WASPs4lA7MXq
c2zZZ/APA7Ps3uUOdt96Vu1ENzzgS2G4VbXGXVUZJIokLAhU1J7OrltuHAq7yFZGZNZ7oOsZoDjH
AHTDx2AHmflkpWxKqRmaW0jHPudGYxPlyZRNFIb7fKj1fVsWznvsvMBlauTa/Ws0yw2cd76lzgSR
kf4KtHadGol3UnsPf8RCrjas1J1DC/Bsb4ADBXfClpTksnhrINxbRkbQQ9Y3zBmvTm90j3GHRpFF
CTGZaFvr3kuaSOZ5SYous+aiycz/aJZQxLD5uhkuc0enM8Ax2glAz8Jxdq7nOmvfQX1NYehbs2Re
qbLHq+jq2nksQ7ZNmX38jFN1m3rRcJJH5JsQiroroffLmByioOpc0C0WnZHVGR/iKZnEc/S0Vy6y
Xtb3rq2HWx1OIzclJ/fqexkw1S3KeJ97luyvY4vHCCbsKNWsP5o2ZuZhBG9RrKJzqGePhtabuz4N
WH9PiWtfR6eBh1Yr4bZq7rFVRSef5cEpdq1go2UQAGBjB2fD1O+qp8HecHp6FHaPHYgr4nvhtpPK
+4hBJYE9FmfNJHCmJAeBATOnHWmowsASdWPyugKB+Z9EatgvatE2zRzsMjQfSS03B6nRJ05NmAW/
BgvZ82kjQBrVrepi64rhFhwJzEAdONZeCxpr8LqBFafLuYRGLghKH+mo2bnSh0fZH3uoHa656VGl
WQ9TEZmCYd3qPCw9tgGaWX4Mr6RBenJUQBc5enYGkXHoBhgpwJVujd7cpRr/p1QPo42Kiea4Fpg5
fyLwG+DPtlY3pHAKRvvWx4rCVLBJHhy25k5hVbyNwI1e8doAbZh997sgfpVTXGKc+qeduXRuESWw
plBBOaqsdGI6lOXYylUkA58wAFaOtHFFazTAsVfLRSoB9nRBCgxlqp/EZXCtfAlKLz0mYc6Q3TfW
BsNu4CFsKQCCy8Z1hmJaYGUm74W51hnyrp0CpbcEKID/WreLKn4PyRH3GhJgPUSj/+YjBYf46G7A
Wm5jWT0E9wlvBEB7Eyk8XfR/Y2kdt+Vv1jX1ue6SfdmXfCZBBUYWltZyBEmohsdZlkfL/5qlufYF
CXkUOfsnNfKMQ9xJTyNBgIneKu8LfTIeCL/JjXYInd5nt37jhKNz9APjFrKVto5VZJVqOUX4TwMx
bp5tXR0uShy+9DKrVL/wkFH0oQxPJk2Fi65NVPF7QIHeZgUILymbncmGN1iu3JyFI+Lhd9NZyjOw
XRtpbGlgIaAzTisTrj6N22qTxabzCAvAepCHlxEE36MGGMFMvWpXhNGXnIkB8pUB0MqczVRRHGM1
Yc6XJwA0JWkfNbbP/EmLgb8Ym9RrtHWRZ+0BdkT20uhldehhi6xFUY2sCrxxaeAXKlVXpsv8P3Vj
btTc+zmY0rDPwng8I/zx2I6AvXXbjB48pFwevEop2RlGCtNqrXhrlGaxz6GBax7sDClCYi7hz5uY
GnaHVLDls8mYeStr7JMtq+gHjTgHo/gmSR4aH7DY99R8wbSsPiYTZiafcHU+CIujbj0EE2601Ab5
CDDCn5CkIhnU4E2SNHcb/qdK1IvmyfTalafc4746NXS6VZLFpALoWakgp5Wy8DbubsAR8mD4L2EF
UsB97isv3nnQec1ag1vU9c8IlaNuiOfdrKshMEICN5ToLBjs0ELJexLcEAcaN4Yk2f8Y7Mo7gcsy
xi2TVf4SkRVvtFHAJTuIbDQSQYKFxb/XlRloX7tWURDKpf0wQQqZyyanrAVu7VV4PbirSFKmOAK1
HlisLbsqXy0p3USyh0PuT73tQDFPN66arihyCz7RVCJ53Aqooqjsx2RIDqJlYNXcGWQRvT/n19NF
RCvFl4eVaSXxRvyVEVrTbMAifDa5+u29St4LhRHLWUNy745gOP9qpufX64F1SFGjFnvAIonE/RfZ
kCUyW1oY34likhR7P5dU/GemvykF9+nhnXEQPyn+DJyX/aDoECdpi62T5z/FeXHvwTGfHuP8hEWl
wEulLrsuxkQaXer6XG32SK3gyQToY8b+it4A7ZYd6n6I+62slt8FHlgkHTDqpoRfRzwVyZGk6EzM
iAorZoy3q63Y9J5xXr7sfWthLm6dyueJmkiI7uqoehbP3ozsh464z24sNYZ1owvQ22PqzvZWdoot
ln+1j2bb8tDADqtAqCtvIx6XeBoil+PxGa1EVvQCw1dd9pWblZO16QlfRwf0mchOCUQE+oa0L/B6
Z2zpohEgAjBnrIYxAv2QFWdbOFKARLa19DRnx7gFDWUGB/F7fVURo642YR19GXv1JO7cfJeglq4y
Ix424l6LuxLVGev/WkF8ZcIAiGcizhA5UTd3B1EWiRbjGFI1PhBNRB+75kk8+Llriluz9AZxpCTy
uSrAsG/ErRB/pNqW3J/ay9Q1EXRmuUbxo55sQ5C7nO+vnlrtCPBK2yXMBuh1z0qR1jBt/V06QnSu
1eFJnYYO8dlOQtPaj94IEhg7vpUMnRMl3Ao9ISNKs//nhz/8DSKL7RVkd9VX55bz00NNBofSVlM3
YggQ3/cGufGDCSCrf4rh8s43d4ZTfHhrPoAqPt9BjW28LIA1OVY7zU+VcRva/jepSeTtcocZBE+q
ZUPpXgYXuX1MMLHcib+ldYuH2BzlHRqN7biuEv9Sd6oEzGMah6bXWpwpcv9a5zT5iHCAH21ET2jD
eMcUhqXL1BHUHmknHY710n2mBmYx0kBX1x0SbAfRg/vG6A5DarAsKbap1WF8ZE/gyn/9XTOLj64P
VthJNeAKEyBl6XtjeLXVCcCoZWY5ydswvE3DsuhJorjUZUR/phHJUEdr61pFB2YlfrQ8iTFStBfJ
8rZ+6KJzVhwfC6c7OJW+Fj1hPgVbgb30VldsEIixkAV7tUeh+7i84UtfFnWi6E29UG7bXQVIb+9b
wU4c00VnFy2W8z93QVEWT03k5nNEec5+Oi6Kn+rmbpsXpvln6MFWjg3+WD96cOVWMfCYLAbk1pog
nKcPh+pANPVUFqqDusOHgn165gXiiXemijGo9ZCO9d1ibsD68KISsRjlDI/t6J4CSunK5mxMWNWx
z+9pZzc7XR+ZSlSqvJG9jNhNi8DMig3eneAdDOlkF6mPXbnxgvzBwrx4efDiV0Vxfp2Wsqhcusmn
U7Iurg8t9oOiM4qknIZrkVMj6Et6COdJ3H1xkQw84wBmhW7XutDq1+ItgdVOrch+qO1s7T01EFES
65YB1+AtpLqvpuBS+NywJpTiI3FwqCHhhG/oI/U1aIG7I2OyFfdYJOKxh9P0BKFc1shD/CMd1JMT
aslOHvtzpOcIlDnNQQwyCqN2DWc3Rz1342fe/AXQ6p+Q8pOjuKB48iLHSF9PbBgz6H6OnfOIWZw9
Y5bdyHx28TzbpaJHLIOBrMjWkfOWv0+te2XTDhDvl7uYJxYjaTR9ZhI7MTauAV1IkErgBbyDS9aY
iTvIj4om7K1BOdHQRekVYzvrmInJFnjdYj/Y1nEAmMN+7h56JBrFgblOcAybZ1fzKipQvIw9N1WZ
B2G41LdSi7SduL74u1wz6I+1+jBqab2Tde0unuryaEUubZq/Qm0IVn2WofQPhfzPAm0ZOCTx7Rfl
eWLH8jTHkYblAxj/rZKYKez8Ou2uCLLrB6BpxUmwdrqgKU70hd+5nyTz8xVPYhljlgfDB/pXDD1T
H5xyY0CQRhbD0nA4yXgJbEbwDQqB25xbJp6M6NaeTOzRAB7sZviG/GcwFw2WEX15knOHnsb75SYs
R0VONPn/X4q5Wg976boM9eKPEcV5Lr6URW6uHANsP5jQIswgJrpSYx5kPBZFE/Gz85RLZHHY5FWb
s+xr/4HVzx9K8Xd+mGXM5+apvQYWcGFDEHsMPvRi/srmCKFr8ZqMGXIwa2/Qv6G1QjzZb6NDVvm+
vBXN56w7fUEDwCCNF8/zONFTxYxuSZa6YUzYclBQilSAiU2TMPHvLMmMkhTlD3PZ+a/Pxx4mzrXP
0HVryVfA03cmu1TjGr3ejE2oH7b4Q/TypNqqfBTTMjGpEzmRzJeepoWiyEYQmtceBJClsWiyFEVu
SZbHuNQtv/Hp3CB9bRDqYAxjzBQDZwMQID2IsnjzuOMRy/jp+PzHj7mSrQKpkz9MI8UjnHve+N2D
aH8U3TVASRfQ9PQM/KZBckP0lH/OirPnoQpQTnWw83jzmQriwRRZlnCfOCGC4CGOLgeWNaA4IJKl
nSh27l+dUqbH+a+fevJM9ljemXk+M3dmUeuoacP+yX/eO5GbW4ns57I4ab7qh1aff+DzWZLCxkZt
vigjUrNiXFlmD+Lcf6pbmoij8zxbZJdEPI+lKHLivH+96ofljGgtGn76qX+q+3TVT7/kTQM+RnNl
48Pom15xPJzZqyjGea0qXniREEqBnAmNiMX7FGZbkqVuTPAEhX5Hm6LWyM6NxHArLr40/XBEZF3d
AyHEFvzco8XLIt6T5WVZXqp/rVtOE++daPdPdf/rpdwxncj9WQjar9/YOLQxrZ3mwuLDtSTzSnYp
f4hV/FPzT3XzemK67PwL4jqf2sy/0EXORZG633Lj+GsxNIg1qMgt32gxhixFkVsmZEvjT3WfiqKd
2yIY0P6llEgiRJkJkY+Xk713preiC89ZUSvKI6FsltVJkexUJ3tehnfAVNDGl7I0TjRyURYjP3Mh
j4iSkRj2HDpyPaMe12J4IPqPJGuFMvAfuto8aJgyMQQxumT5CAkT8bfNPw23S1ewxKJ/abN0g6Xu
U3cRRXG096qYkIUN06uTR33TWGo8rsX6NwJgQLgo6l+8ugt28xsvbsqSzMPqUha361+L4sDy6oqi
RyDlz/Atyp+uIOrGJAI7oUS8RstgP0+s5+Pi+SxnVniVsHhLjgaBEW2KkHxYOS7NxLkiERODpShy
n9qJQXSp+/CPiyOfTumcQtqO2hVU4GMJlQLXANGCSLmmgOSYPlw5jnj1sxi63CRKkoO4M3nUpslh
lK1VlVjGQbzsyxOd3/0PwcwPU4WlqciJxxtkLRG9udEc5EotRE+0MEAmRUUruxudnO0Y1FyU4SZe
0TlOKXpAP6ph9S5e5D9RrVL2tlhns3VSsTmYpskxQiIYljikNZGUFbuVq6XsGp6E/plvrPJJd9ga
DQzIGJCXyIehKt5eV92z4GwbbAAEMto14q6K51ImUJnUInvJQ3gmgk+uTg94rBHdqed45qfbL27q
h0c0L13nuy7WLCI7v+YBm5Ojow9bcZfFzy6J+AOWorixn+rmVZ048pnMubQUh5d/SfV9dW1irbfC
xhCrOC9135os7PcaQoBbFcYsRahnCJBmR3wmOWqo7J1pFjI901HHAeapRhHeTaX3HCjJXpmuIUdl
cs29sl6JVmOT9AdpzPWN3CaA9LouW1UBr7pInMTW16YDwFMBU3SJI3snB76RbpEMwnCZlf2WqCSo
4cE6VqpXPcDJYq8Z0ViI54mFe1EoX2K3f5kQ7U8eMrBP8G/KDapxPaocFEVdguBRErE9UfaoQIRm
ET+FjoWyoN5chxAtBAvYwk5lb3/vGO74GBfVX/AdD62u5G99quOqFbvf0pwpeYkP/Mn1ZJDiSfXS
OqPx3SFaz86u67HhoNSo43TdyqvK8ks5gullSZ6/qnJsrlHUAV4VINslZ5MtgE4oeUyNAv0mWd4U
SASjDJWD48aIsbj10xFCSZgJdDgK+JGyrzIzv41DVNxETiRJllnonqUpwsIE4Y0s9DZ5gfyQO3Rf
dTbP9rU8SfklcqFhR4ISx2YKAK9sl5VbmIWoXssQPjUXI1EZBcNNnWRggpy6Yz1cZfYJpAbbaw7B
9hrVr6EdgsduSiC6BI+uHH1DVlM6iqo8waQb3UVUuTKEzzSD3RrLe6xQw36U2Ql9jCVFWQ9977GC
4EBoOkCrYpN7mWIpiofsaui65qZEjfMwTkmZANsz6Vuwq2mxHPDVJF4ruYUrWsfujD5gNtf3Krow
7q8hCsbbXALNgfKvRZ9bzi8Cw3lAZSZYF369QvdU21qKoW+GoUrReANMn2mKfjItoM7AWpWNaqpR
vcIKHhkMHMBzx88vBVS7SzUlS5H+uY8yYqgd0kYm3LRcPaWjHmtrRdeUk0iywfu7MmsLaT04sNwd
PybYjKjBS+sCGLXNvv0adem7xlY6uHDo/rxbOnxmkImgFbIClZh2/MV25xc/jdSvQxWBVkAQ58Xr
E2DX6GA9jAp7ycYQGefCTtuT2ob1IY7D7MYjUKD81/JT1Ut0riTWr7LWvpSoBl3tIHrozKKC+iqV
T2HLxpGF2ONWFMUBtkJfkV9Pt2W/ajHuWA1T81CJMeULwXJN57GDTZUlQbtlzNh8ONlIv1nxqJ/F
pcpKV26W4x8gh+HUmSCLtuODU2yWv6D2ot++P0bzdUttrB+qpt6mMrI2axeL5dZLnjEqHAnaZxVr
ZVM/Q7SonuCetzdCx0dRwmi3fsK0DjJU0iPWNLUQdZaWfz4psl9kGz0uXAMBakP7IWIxZSUYdBf0
09pL2RFWzmPUTsQBCyWLIzKYEWg2boWqS/UesU1lLYri9iSxPH2qLDBh0/0x+x6gSzFN9MK92f+e
/504St29mZVwzqb7h+o0iLxkcPCnp8/0nY5yisiKpPBGGO5LWfS2vkZC8kOlOCyONJA7Nt0DwBkQ
eF63AteFpUJeMCip5XtZev6hNTsPjXe/+JbnO3E87PxyF6uoNhWjZBGwlmzcwokHHisv8C7NlHQR
uie25u4/HGjbGDuZN881wy0UhvCc9wkehlMicqJOZ5WNZYOJolqoBBV+g//SUJwyt17ObnrMAf+X
U2K7A18hK/vPl6mbDJHbe3/LZaKB609/nWgtfmTIcrW6xPXEo2DbUTdqGLAoUl6DKUkRmLiK4uC6
KBYGbgd5XQ4Jrk+Hcxnl8tXSSORw0Dvz4WvYR+bk0Caq4ueFgyfGIEkn680Aio+ylDj66VRRFD9c
ozp6sBACn08Vv/bhjETVt00OQOPzgemvGvIQsuN9zMz3GHtSkEujHZ/roYjPdh8AOFFQ3mwS9hll
diu2UeYrz3LudxdbLX+kviI/d2YmP6t+eWsYYG/sTcN0QXSQr1+rof9llbV6NoGWvNkJl2IzJ7/G
qBm8BYX0BT6y9yAO6rl3dbPQfBTHQApvYwh1T+nUsi/fok7RXxQ3yF6V6Cia8M1JnuWqgn5588t4
uLSeEl/7KUHcT+1WelSSNatxxZgNGm8qijYQTdnIce1fctThXmoTu4S5FL8lTomOtqLVa1HU2qo7
aLimbnLdQBF/ZRpN+4SNFdJFRq9uAwiVb1WLLYIMX28/8SvfgILlGzNx9UOPZeZjbvYvQGiar0b+
fbQr+4sh2fUpyQOkk0y1+VqNAClky0gfEdFBS9dvf3uWWX8FsqVuxhAXcbNyXxTAZ2jY1h14T3Kh
X29HrGHhC/9dBS3yz8FPdaphgYpNxkveOeUWv7YchTkre0kkwzxVcTOgud1mLyqM6Ses31fioASM
7QUExheYvPJVVJluxf6C3eV7UexRkzgqzhCtRbEMbf1xZJdOlMQVm06+ymi9qTCiz94wgkvIDF87
l2jFQIsuXVTYzPRK0D1sNmDxkPVEWnZbuJ11Ekfa2nW2utIZ9DvcTkaXkQfBmOCtlYt2DccnOImi
FcgmMIWgPYuiiRERPpCqexHFURq+23zzb6I0tMkj43X6qIXge9zeO/hBJ93jpJavgQuN2Hexq+rS
4hGgzxbZifaeO/VrFNbyGbBCd1fVmlclRFW+iOyLaCDq0UXc5VKZ3ESVSHRUjgITAkPZqBiuZrjH
JqZ3F81D6GiPqX6vqmxnN3aBYWG5RcY8P5uDlZ2DBrLcJBacnyWZpGoKG5lZediETovouBlUD75i
YQU+GC8ohMVfZaNwtuhm5gdRhKMDpF7N3nK9R5JSa8ESTM2UdnBXaPqBqkl73JXlGqB4EX8FRZ3s
oeNbO5W9j6+moZ1TWzKedT+xrnlkALCYmtWD/GsALXnk06ZcmdYpuBGRs6dkVGJ3TQSvAr/7d93S
ROQMqf5VtKqy/6fz1RoATGOGD2U/VrdeKoBLZzbSd6C6dL5Ev1LZfdX7znyrrB59oFTNLomvmSgb
FzGIuG780hb2XTTttfhSBprzXlapvLHL0LjGuYMBS1miloIu7Ct0pL8kxK+2Yba2gQ1d5JyXyu7D
740CQMzQ7OrB0RvvJJlWtA9iX35GVaVcictb47ucO9VfDftGwIj0EB3GQTsQs81R3c2Nu2OiOc7r
biFsqaSrKCkzlHHRqLrkjKkXM/c3rauGpxJx8j8H5jbicL7UwiMB/IyM/0YePTnciOM+uMeLuFpo
2VSaBXTCwtKPc1EcVh0l6ne82sHc0lPUu6FHxl42O7jbyyUMSz+bwMtPlm9I21jJVGypOutggPc9
4nVTXRRNt3ZmlAyPAz4um7aWq1feRhnoj219Y+58R5tH+l05L3YXMSXtM2N3fzbrTP8LTiJikTrj
PL2PlzaJLEgq3rgti6K8hWpdHnSt6E6BXRu4+7o5tgSNhT4WYFUGPpiZao4sltu6X0Ovf40CXfol
gbScfyhJFaTiMuPnEHfffUmy3hWzSlA7VsZn30QbnCmK9wCF2t4nk6i4LLnxuY1DY084IH6woQKB
ca4M4mcMZKY7+l8ZgL9BPpR+qh4+yKCTmGEzCY88W/+VoIysNu2LhzVHVT+1DZhldIqrF6dmTdi0
hfIAbqMBnoPDErwra0NwzXUPqqrhQdVbk6SBHOMWpzTJWeQsq2QLEAmEaxMh64J/zZNidc5LGjvv
yhBKV711HO4B8r2lH5cnUWw0lOdSK2yOatgiTKUwLzs2OVC3rLKdVw9C+qrofPnaFrn7GpTjV9Xw
1JsojRMC3FKNB9HUUaxzoBjuoyj5rbev4zx+0jPVfXVH9hIzo3rONct6dfe9m1hfQz6V+7qX671V
d963TN2XXWl+y0FkYZlTlIfO67J3bO7WrRHYT6wjL5g8ZLfSlRDP9yBvNK2vrOa66UCQseOMs+7E
ZOn3iB0NvEQIr2mB9kvYHRqIqfmW17wuDSqt1DaF2Ri7DkvBWzMldIxhU+GNvBFFcYAN2+xWjbht
YVl9BuzEL3tNAboBw9EVsbvspk2JiRTv2Za0a2oV4xNRgPcmD4ZvQzABPWr4HOhAIbkXq+/h2A3f
+jIw1v1UH0z1/93eRnJpae/aLtcBnrauPBvBt7+vv9T/2/X/u734XbXoYG47+lZPjXDdsWC/591Q
3lVLV/fmVIdcRnkXB1IWv3OdaIJQZHXPp7pP5/LlRM5KcvahyjdRJMbEtnSKSt7RM5I/dTL20U6q
75Zm4mAfOs6qLOEbePmDlNQGhEk4X71Sdt7W4l3ftOjYbJJeyR5E0us8r6x9U1dKVWxVP5IvXgER
j0FKFFBoly/1lIiiqUmQ7udyUmxalmtoPf59VNQvRXGGqEPb7pwGANqWqvlKSzlm0Bt7+yHndn1v
sf9Akcz5GsFnolPl6dFx4ZKqvfU0mK3zXUOAjmih0z0Yto3haITeShbLAbuvsIkhHh+rXNppqjN+
QZGh2zdcVQievkHLOorf8BPgfG1RG1ecsJ2b2yhsdE3XxrziQeWuvYIbMXAd0LSdWtX9SS19NLsn
wx3hqDOb6xh+BjmXxZc4IJIWre6tDcgKJnprHfVYzxHXqd17YkXSHYHoZqMeHGzEonFE00VDOwYR
cktfMQWBFxP25V4qknbP4g9ZfO13odffkBjpvgQhTvBRU7cPQdUqBzmsk6Pbx/rN91Q8MaR8fIv9
+Degw+Q3J/vYwZ8kXUcdC+vfO34ye61vvFuRVdU9mxJNZnroZ8glTg00daIiVUA2jDq/KTG8eCST
5W3nZM1NtBfNMHjaYho5YICGOE00ebIDmcdLto3uHmId+KpV8SOiQxhEGBijaY3c7/BBK2+G10T7
AmrNNUogVWi9Pl4sG2Qx7HjzbCVdcMyQMj47emAcCXtkJ2cYu1NS9P1RkoP8nGgZxj5uG1yiykXi
qbPsS5QPeL2WBEmCJnJ3YV3LODDI5c52sh6iK6LLCEC1j+xP5Ns4tJq7i9oTusFgBxlxQAMVbfs8
Nlj9YO7cvwQG8siNvmobn6CUl8mvFXvQa7+XtbfettHyRvf0C94z7aoIhv7q4kOFBHUab4rBD1DC
Qj+ObxOEDzcef0SVvXXxI3tn97pC1yaYuPZj8AyW9HdgyuMPKdJ+EPiFXm54BMo9W90lNR9nt9P3
7XQFO8S/AxxYjsVDz4LKHBDpBGLyIwOXqDb6dwesAUvApDujjdo/lhipT2r8I6Jr5dUxhgYpZN4A
Vkb5IakUhGQQ7+tvIWotTMr7Q6pLwYsrOdbNUmDTCiN4X2+h3Blud2jjbnjXTdZOiuK92BlvijKk
GbIBcv8eAADcennXHsRZahgdS61TTqmldBtiidkJRlDIUnVCBhsOhhxuvZqr9AFBRNFE5D5UmtMR
Ufn5yNK8T4Q+IT+wXEfUFYUND40NvHWCY+DNyGusHGupeWswsDz1rpwgX8EtSdDbJm7ZwfSYiija
OduhzvC5nIqqPkBa0o3sKIpuXCor2InhCpMHSHKmxaJgStTUx+8p14f83DtRgYMFOZEsbURO1OE0
TutKBaLUpaCx/ofzRgSjcgjq/3VtUfzw0xY+AkdmQqsPdcsp4vf7IB9PSfxeDb7/wpjrrrLQMo6q
C7eiTbVn2bHcvdb50npMecyWk4WPZpEdREmcpGvOc90kztUwpAPSRePNaSoohXVaf2l7q1hpneV9
rz3pBUKR81NXlF1qMxygA772lFQNaIAob5OEvwlmPKAOEv4ogjLks1PV75Pd/ToymvxKnPssI+J+
hShQXFOl8HfImY6rSJeL63JAHGWC9afd/7F1XkuNQ922fiJVKSylW0lO2BhoMjcqGrqVs7QUnn5/
Uv9n89epfeNywgahMNecY3xDEMlT9bavDi9IZEhuXj9h+5HtjT8PpTXZnj22zCz/90v+v49Wpgy/
kB6+5GhUAWauX/LzAdvDfFSPDL/Sm8AZFfsyTBEBRESHkviiyBgLiW7fC0iO97m1nn21CoWBiJ1/
z+H0JVIpd442rYJbWyW4JFVB/f97uD5HUvd4m6w323NIMLUduWhMQdZXf17Y3rc917RqsRcjqQDb
w94yyl0CFiYY0pn2ftP+TjAuuJXavmvRjP1N1vOLXbNob+cufCyXUgZIxeSDPqTQMO2puHMMoCop
ELfb2ZTjsUJVC8ExQbNPbNXJzF2YIOtZfLTV5FrmarMvWOveq7B26RjQvc7NVqGxXhXP/HaxT8/b
ec0sCCjmIsQHmaJvYZdbX7UZ3qg0MiNIOPiasjajlH6u6t4C30eTgYHG8Hea3UtYltWX0aWfiqBL
zdkSAT2qIdOUpGEJUAsmSM9iKcbnsB07mOYsILZXJzuuz3GBFXB7tSTC8xLKpfO2V9M8Lsi8hCm3
vTr3Vn5tFfGRrZ/ExKO8y9vmcXstFQ49J0BL1OTJXd2ryjUlSYj7kbkkd9u97UYtovdFV5vTz1Pb
PdJQ4yAlx+ffT/28qtqFfUgZRHnbc3YXg5t0OnynwEH9n/f9fI86FredqKybcNF575KSSoUT6XHK
3JoRUcjwRMu1s+sM2lnFR4VnPdEO+QIqZnthu5kcqEG+sr6nVZS52f/8jBYqX/VSQ7b734/5r7eY
doqHbPvwn0+TxHT40p7r4N/nbi+HecpX/Nc7F0tRfOKwRGBYLkaw9eOVscUiiIP1v35we+HfV26/
YFyo4d4V4uXfc8b2G/x8+exm7IKhPainLu6D//Nv+nn3fz5X+y4iuA3/fod1K2z3/uuXXX+5f7/T
9sq/Lx3q4i4F7IpV/GD2jnqu1rdtbwhFS5tnu7u9st3M2+bf7gpnAN0w/naZCN0qw7in2iBObepu
uyxp/JYAiyjBahZ15adZdTMMPTSNUj1ZcbgcbHf4gyx3DnLAimryJfWM6EhhkUfhwgdzx+EU5/13
W4Tunprp7IAwTRo9CTRrXlG27pelEJGdDp7SciIHNCvA4TsuPcaOdCunzV5YZx4x4T2LTrqe5LCD
6zE/tWGDuHh41qKJD8PmBxE7u0q1u9gp/ssG1RMNnV1Od6sS+mdcjReFqedcEYk4g2Co14FfpTB0
yPD7HvERs0x1s3OiaA9tnyn3asqStybP6L4Jz4JahHi59alxktik8uz233MaIS7eUo3F6eenIjp5
QdGCXCI3VbnfXsCD9tkvOK6aXmLlXB675rHLxXg/Ugj1dgsLvWRJPi5IRoCXpfwi0bNSE7JCQg6x
B81gQ3boJ2/Caipc9IZmfpXaRALYejPn4UM74uMvqrMdjSaqf24qusU+HrNpr1ewxrbnSggMh4WU
NRqm/++5YaGQAGmqHxpS9CrHDO+K9QYchVvbzX1vgWvKe7g4EzXM/bLeJLlRH53Znr3tIWcQ4z6F
RoFhqPv31M/znSVeE7M3branHKXR4ZJNC3GhXbXbnttuDD3UGRPBbNze8l8vQMwz5u7fF29Pm3rF
fHeuytP2xdtzYTx6ltsbQT+3TKzXX3J7McnU8mxaAAjXp0za6lfbVoIxitOHqt5VGILve01LHpiZ
/52SJjyNmnELiDy/TIRV3W83zgLrH6yVuf95Lp9lSYgbZP5MVVIFS2NokHk93GRmZt7T7Df//eyQ
WLulCkk/ivuOFC2HRVuYkzG0mLVz+PeYhKRm31a58NH58npcm/p5LZ7TzrlbXKoDuTTMippB3Ltu
ptyZyTlaHxhJ+p+byWzfB7qWN7PI12Uhfh/S/xBm/LxvyqAc5Qun3u2DbLWyyK5I7gm8G651NQf/
9qilTiK0xr0HFbm7q9oiehA0yR70tHqsw2g6b2/bbijJdI9YoPq4Pdzeq0FZD8wG5fj2U9tzOCpy
LAnZLWu4yXfVyL3PS8O9h8u93BjG8BGFLZSQ9XndLiRJUqkXpg7O/+1tEDBPTO7j2+0dVH73aqIZ
52Rh/6vmpD8qkWvdYxa170kQa3Za7JBlMC32/faC1gP3VGuGM9vD7QWAKeLa5BSMJG8okGPjnlGy
Yfgy4fybSfPy896Y3ilhZp19yPUm3TsziglwlvFDjRsiIJ4l2xk2ZDTf7ptwb7gG5HD4LQ+gnpMH
0Xd4Q42M/sFEP9QxckKF1iyT7YbaZSEtizRPfZmoNuqIODyFsJBwJfWFgIf/c299CF/vtezJ8iNb
w0V/t0arhIRD32z3iGsumF/f9KtLaFgljNu97WbchJLrDYtahJPbk6Brh4OrM/GeUoAv1fwU/xNe
rTpvlbK7fVP1hTZLzyp2NT783FAjY3XYHheb60GK4lWsxqNhddK0669ANhHOI2vzH5kNYDdokDQF
4O7ebDd6008LAUftyt/437t67n4lmQ4DoyvBPm4vS7ngEN3upmBnQP5nKWMOwPkM7aDs/dtizkwE
SQZnJHUsRojbVvz3MrCX89qVOcA+Ie4Ahxn2BbFTZkPBYjf8mQfxHUKLyKvmMBH/FZjaY0Su4001
yDebzXpOiAPb95r4iGfh7qZVVZvxMZV75oxT7La/92drb/e2/wAzrHgnIraVQkraWR30oM0icewJ
aruxjKo+WSwSsiZtPUUdDqOwnnP+atOccOhj6lD5D7MLaC01uQOQflHMIG0xMa+mtHJVXNvrP2u7
VwBt2DVgQbjuSu2mg2wRNRaDLqOGxJfl0+W/NgwWZbab5XYgFG3NV5QipN9Pw62JzS9RxMrOMC/V
2E43XWyN/24MkUw3ob5uuWL+KDS9ucHy29y4ZQN0fLtbOq7UdtvdLXp1u7fdZHbYoHZyoWGs2vlq
jWOpjQaDDkXH/7lj1a5dnpICEMDqEV3/zO1m+4N/Hg6FAVlGIzczXD1My6pR3DZHtXlOt7v9QsOr
LOw5+PnPbPvpz8PtnquNxFth4OXkXcEJ5MZYZX8/N+Yg4sMgzHO2au+3/WC7SdaHIyOO/ZJ0l+2p
OjQJd4gcqpEt1kBuiQaWIvn/yqr6lWtdS/qoUeIBW11j/+7agz6eMiBfmOTZpisfohHEGGw328M0
gUKsJcrflpJyPBMM2XtLZ0tSUZR0OttOFRjEdPXVNHtRQbRuTD51oDoNqxhdDQ/0fr7dfHrS6hWs
Sz1CbmxF4BxW+pnR+U4vJL7R7LaomtiDUcagdKnji4UW5jYKB595e+eNc3EtNC4RpduYgQtl9aw2
vc8po2aETmexboYTuIF1abuoD7jv9eMykiBkOWTS2q9925d7wRAGFfsgyWLpon3SE0QpSk+RBfMR
ZIIBF1xOGumd0DXLn7VZ2YVKTyyM1Pew/8HTLc+GyE9lXdO/I5Io6cR7MzZkFs75HvxSsjMx+lX9
cImjVvW4OOJMjqsq6DBkxMMF8Ct6kpSRrqIyeo1Smip4qXygbMl+bNaM6N5AhUuLguG0v9T6SL6x
0wU1iIrOodcop7+dzYZxpEtUCj+/SPcSzVnqJwRshWWqwjUlojTRaFdLFfCtkULHJzSzkX/TEEe2
ipLKnxbTOYSwbpS6P/Z6zEaAQ5cIiy0tYrzi3SjQxYwvrrO2LgmCpB7rvm0u3eu5RdNgx9jWqcwO
hjJjBFbQ+w+jcqCiWHzmjx8Uz/HOmfHv14qVwSZCpuMs1J4Cb44DHg35Jn94VLrzMXMeJhBIRyae
6gUxLekZDgkMask/usali2d+iAAGO5GjkrU1CJhTuJ5i5W8fki3TTrfrHqSnVn+bx8sfkxf9suNC
2bDIVuzwWunDV1NAR9I5RH1tlIQ1zSPzxtgmMUdNRUBD9FJlHQm4Fj4xHNxBTjvBEJjCl0zNfatf
kSKwlr1J719DrhcBlFePXGbyQQtGOA7fZTVuAhNikT6qnBmil3k7NMq+iLrwYYa4vjTO7zonVS9S
o89ZKvveYSE4ajJYC0BpGfEZrdzedONvBQ6rV01kE2vT8uY2NCxoQGrKH5uIRLhGRnIyNDp5bqo+
QFxwfGPOgzCWT7Pm7AnCRT4SI8VShMq0lRWSkn1ljTbsl2YagjnO673ivMRKWXpmWoS7Ni/pz8hy
b1pKdVliPnDs6QwmmnYXTWkPmnI+DeonK//Yd2db7ob2scuIam3J66Kfv7Pc+l3rJXgWAEmOQehx
L19Q5BrAjtLYJ8Wz8KgGNX+Bv+q5BKZ6/TwVXmrHR1MoqidBdlmpeAEk1ghEkmC+cuqjRg3KlPQV
B2Koqg1HzYhMXptfI1d+hlHTAnWqvtPlbdEz4Gt5/IU4twg6/ZkIxWeJXpKpC7TU8eyCTF1nG/00
OAG9tmkebFpmiICtUP9L+waEifWejua1mhja5+5F6Lyt0MZbQ6X655ye7iSpw33dXcJlIEC2nA/E
81qky5bxcf5Ncjb96qesHD60gUB5tZ/vRUrlPywrrreiEUg0OoM+wRm6BDI5oBkGbBixT/htNQAE
Sz8lG8lra0KBFUM51RNFViy0xu8PbHs1yG0a/kQKnI163xZm+EC2Yb9jtJP6U2M/W1MRGOXAiUAB
Q5vnb2Tc54HmMvDu2j7xuq54RS+KybFnDT1lCXlJqDetliDhNScWZfS065T8BZj/A+g0x+tepQWB
rkkyfPfjyUn070rJvotE/+oag7DAFjK/yhqKDvehHId57xQMCxINLbuToyOK5+hNows6FcD+xrl6
VNPm2qyNqnJeB7F/jM4memHkF46RynZSeHDv2t2kWKvdub6TceollUW3ZBXqNtF0qjQuCgUaIQt4
H6wXzppW5KfaqS2SOxshhlfn1bXIqr+FYZ+axvrsEhZek7iPnbwIhJofEarQDwp78lrGEF+9M970
pJlFoKqDBgX6bjBSiDyjzAJLIY1eV/rZU8xyCkJD+XIgG8WhRIieGDtBqJTe29ZhntonYt4YQxfi
QBfgYC50MuPyuZzUvSDVe+/EFvphNCuJyW6mVG+uWqU30o9iZ2WI/ZJGDG08f5mXPg/gzzzF7fJV
TdarXs0P0vL1wmr2VjTdLqA5MwvyXEf+pGZZtxUYa6fq4AxWOhM10Z2yMESmbR3GRAmchKz79zmp
P9wof7Lq4TJZaBrV8SXu82OHBieb2CfSvtuDZANNIy8x4EAEbYDR2twMspoVuNIGRsvxCVXezI9N
V400cWeYcfChgQaQXRGZH3M/fZBNXXh2rjx3DiCbPtHfuyL7GsHpGc30jr/sD7JddLHGYZHJaRDF
04yN3M/V6lc9AC9P4DDJDEU12+NRECJ2qBgDoPkz6B11y4EBJDC17hQNwwOZRmQIOvTHx97+04kO
NAVXWDK2iXovBchfAMqeIkYiL9USbFN+0fvyIQPN42nLaO6E6x4myz29Fx2APmhDp2oye3j7GWL5
GXlETI4maexnQjGqK75hJHw22HSdI7IO6ezQFe7NL7XoL5k6vg38Uiz9XhNEGJA+8xe3Vc6c+R4R
l9XeMNhs+uiqkUxfmfqhT8fjVIX77tiN5b5js3CSYOXP7HDymO0l1P8jKGC7viZ0qY49eWpqR7DY
5F6yCtbnYGTMU8r9mHD0jk74J8+JUM7Qp5VT+2oN/UV3+/vByX3yHB7qPvowC9aNWMiIbhjzdxtP
PXzSSvqMZkh5EER/LuwbTATAxpeUDa02UtFMO8dQERgPB8E64+SyWq6KK9GjLXVAotKr4nAZXq2e
pvKSO5MHh+cuT6fOa2yIgKpAcGQU0VNl5X/qfmq9os/HoHEHEiMxHbaxepKq+8s2KCLnGHJ2Gcmz
0VFl10P4MfQcd8ug7y1g3nYnbw26d5BTsgDEnaXkTEObEJQo2imQu68wCBE6RbTQDHqHrTTYyDab
kciThRO6VgSDbrsY/h3Hk+lYBMVjV8CIkpmi7nUDZkPXJr8IgO9D2PZc4KgkH9xvdRqGiwaIjNWY
eXTC/kkRM9hNd/gQPaTxWUnQvQwfbefuIwlStEvIKHYzN8hpEbQMOHKE8UGpKhw8FGGNSP0moiMw
qGpBxzo7Fot0ToRMvtoJ8B6u4IOsv7We2ngeOTwr+DppchFKRcLcCEMxZXdpkl8ap58AdxKqJvJ7
lqS5REn1l5DR2BPawFjJeA47h6CS8rcGuc5ZWlwSGolgYeKQz1neDlFztigWo768SpehIfkioK5u
MRC9UGu/OAwtfDNasyL06Ws2WQFkjpyujsulxpqDzBnWhEGu5hYBUmkHR7V5zfSGo2P0rXZR70xZ
TBTjeeYJhxrMytFtRMlfST+7P5vVSsgyJ3hv0/hsVuNO082JworQjMSG7WAN98o41adEye6NiIKc
TNpSN8uDQWeqaZaRgjaWB0zaRmcVAQ2hZyuOfsO3gp2aodmLtYYjgJ1G+UvT7zOpslNoGRPJwD3T
ymtRgzEDcS+8HLXtcTGjNuggYrpj6qeLedsOLtrU4Y+p3BC1fEkIZi1pQgN8RHuX1TusjPepFGKv
ls07kIWboVwgPlcrovmjEQRXT66GWb+Kn2thUwmhgXJoEniNGlF3VgmYSSTopXNAtGQSDWmPfmph
7rFmXCHmZzqAgJTjTGa7pe+FMT/pqnVpUo7AmC2cCUIlmEr+Me1QBnkPcbjYxZp1SKzpY5luUM48
5yhSPXJBml2hsZ2IEr/ixEA2srBet/Aq9fPagjdfFch8q7bNhx7ypndnRdtbBB55rqk8ikrsJYDb
9SRVeXBQsULNCKgPK12O9I+ME5tinEEHvsvY+K1byrwPdQksGQspREOWp3kO3o6K0HTZ+ysF7wCF
CbGJMf4Vavw+iWEkZcZfw+pLz5po95tQkzhv0kI0wQvq6kPiqDpUOTvISDn1FJe9xDb1Txouf8hQ
rs8yY2qtM7ifiSrKdO0XwL4iQCqDgdLQAjWrzPUHdgk94kDXGew72UGYcGm1aTramnSoA9LaBzXX
QU/p31KtAUfdn5WEva1qhdfl9XOal9iRrBvAmMFSUT+PvUuqL00Kz8rjw0jiONTO5WohYa/F96y5
X3WxpAFCtprddHiwy/Hd7sYvSKLHZZ59S9c+qikxoSWPIHoxX4RTa8InGUufOYhai0eZ2Q9D52DL
SItb6QwMUBqVQbb7npo9ifaF8RT2vwahguqGIUqCGIk7qh0GU1ze5qa4CM3i0I168pyYY7SqfVez
6pBVOQZxot4TOPKsS1Ix3aHcR/H8Kw5NiRbQfmCgQoBLGsJsXt4c95djKYhE9JXFV/ST3/cpBTYF
Jvi6KEj1Kpih2BJz7sl2YN4QH5S6vC3zZ7B5LsPO8Mg+6bd1bOymVGMlJjXeqiflTtEtw3duughg
J00/tAtkg7sDmpPS3o2N+qbkOaOWQT+EE8y9KSQMLweD1tiDH8n+K26Q3pvGifqiK3MKjNH2TKpK
Vl/jnZqdqKRNqMM5KVWJ62uVtPga8hByV/FDtLllY2i+46Tfsx2/xcwp53kofEXCBkxdfT7Z82sl
knwX6odcMJAu8aHiQY12FjkwlRjesjJaO9Ss/MOU/5prtT4XBGYlrUanlbw65ZBiIp2t7HmauHqb
pHrv65GSQ1o9Y8KO8XBMSLRruzCUv+uQjIwsrq99FO8NgkT27jyd60z/nSsYduMU8vvKG2r6LxRJ
zwzEq72CRsVrOOJ3rmKzNnQ5lMaxu5bz3oUCPM+029FzNUGYRdDZKmyBDU6EnKlW2uH9y0N6IUny
XYX5RbUVoOZpTbJQaDJ6SrpjDGDDQ7Rke22lf48G2Kn8WbPs8hBV2oetKUd7meifuKh5jPq7qkCd
wuv+hjfzSUU97hs9vi4ghyH7ZplPGiwUguWujYlwvZ+4mnIoYjgsP5HEIP2Wf8m3vIYuEcsJ5yiN
oPNC2i+uNp3nFhgJnDmy5I32Trbis+SfBRLlIclc/aCskctxPV9yU4X6npTDPklYp6nU/nU9vnCM
IgNBVL+eDq1dG80Hfo4p+BABvo1PxAo9Z5quBCRgHV4wkobe2ISoh77d6bVxjFd62092MVBtIkw1
FxRnRFdjnTjnmcsylVNUaFDwcmwisqXX27TIa95VS/9oNLRUBZoJGra/KjaeV47Gg5JntAyF8SaZ
W2rRKAPSf1aeihtdYlM8RYt11HIKdBERysfZiQoA0h5rWEeH3doMBkJjSMI0rO7dOHqo/3DiDZn8
jDgrp1g+5IKVmtXip0lHYlGE+ha3BDXMekUe1PgEgDTfo+G6T215YayA0U/JryKP+oBF4GVcya2z
8ah9RqXzaQ/dS6eyY2bmC9kXj7pVBiIip5AIYCjgBMnON13L0YKtC4X4sTPUt6E3fyu2pK+M0q0z
yK5LVZoxKdd/e0kMHBPy1AzXrIEDzgkAGdwKb9bew3Xx6ijRZYFUCFL7kunWQuOu+6qbad/YyktO
JLFnx8bojxWFt2qiZgjZW6hihrJysYoL1TNFflOF/e9SYKGIhwUoJfKndni0c3E2CqvzdWWgpiqR
36sAqqdUUQKx5vMOrrbDCk4UfVp9xUV8BFxx0ybxXs3M79hp6VO1TAFJUiVKMTnoc33NLAJF2yY/
1ZLI1EGtd6jCPzOtQy6qk9BtJrs0Y/Cc9ujfwhJwsLnjVzgP8Z2dlIiEx0upaPCdLC32MD2Go/Er
7LFQhOHfpVSedKKEJquKn5TsA2ZiaS66r0QqaqxRv86wxwKj177soT/pbvJYjUzWcQB+9+G6seP8
Y9bka1biqyZtAfpVxd+cjNc5G2+rFHleGH1SQnwSrBp7diX3Zj1/DPXqy1O5kCuFiyJwqWCP66jt
qM3XTuV0YIoXB8ZMa1ZNdALgdboJ8YdrkkiRdeWlyIlTqsxfhTMKJujK+xKNF7UBIe2WtzqncGE7
h76qHL8YgdyV/S4Zk7ckb4X/tzHrL9PIf4d1jdZSrx4KaI29XXBysVrSlswePN55KcddSH48Kie8
2lp9xmf0qCsScTrOX1wWx3kESxiTDZqmKk29oZTsjWjOF2EEKjNVGFwRXpBy9FW/X6aUpMQk2y+R
fcZB+WmJ5iNfljsJ54uxmnXLEfJqZdDalCFwywoNphMd9Db17XFAcKyQFpUuV8xLN1Brl0NjGjsT
vAHXH408ytx3dI4uuajySKYDFH1k4JMzAFnnj6oN99dk07yx6ad4BhUde3F5a+Qvg8gCAlTv27h/
iyUj8HUXXGYiphCWqPvIYkfBP3Fd8vBAR/wttPsrndu7EFA+qwR8aHmj7UghOueieOxj/b2YLMFC
L6asxU/luFCeRM+FsUweN6lApNKUoXlcH1mNPRKq/Vb36Rer3ydcoP0JbD6ZyksY4Ht5M+tLW4fv
lAfoMWJKlJBG/UVhkNNqhK0Ms5ntnEI/ojKirZfOBiVDE5EPqVwqu1aurDVfp4Le7jLYe/Kyy6Ay
rZE1/eTuiwUUzSLy7Fi2t2WlMCDgA3ZOpnyx7vVmvBAiCZ3jtCj4JguQlYRkRZMT3chkZNEIOYHZ
vuLXqUls8Wwe5q7QbpScCVaDE4FJhM1CzYlV7BnaYZ7d5oQ9LvHamQymSTOKX8rcAY23s+6wPfz3
HBj6lOOyy8PAxsIBiL/WuVb1hI3bRUWWwZr+NL05IgHGTYCFZU+z37jzqbKxpGNy+rDoI2sC/alt
DMqRv2e/aBSqgwjp9AGxZ2nzsuRtd5BU6O3INUy2NCCT/pF84c+hz1dnF1efRRlPQpPuwQ7/2mR2
+nOufaIj41rTIXdLVRGRc5y/KwNA1cqgtLdG7U9YOhw0VNhFGP42UjH4tIicAGyAcA0gzmrJ32Rx
WnKam2RcS7ZYOcc2Gr7Q/opd/Ut2yLdnTsLhEJ4gMQNIp2PVu/qrmwH9Nvf1rNw269cl6wTGsJBP
jZDvXecFfh7Yw5JkiaX05ZxeFtX6VdR3dSqkl+bjYxkxfc4d59TWgpamfZfpuMlt57udTCD+UXM/
m/lDuo4OXKWgbTi1Z6FGo9+1BkeESwo8rrIb8jHKoImaiRl+H1BcjxzWxqmUgkAdk9Xb0YhiAWwC
ZYdqQSTQ7BomambYEBqjdpea9V2byrepWIMWp1QeQqP4OyZLd9tD2ohob6smK2UjcrnAzgbzAcPY
ubH6lsz2rRv91TuDmWxLHprDgrNOnJLTY/pYjC+hkUAXclijxZEReVisvamH5TBVk++4KWtn2xw9
ZqqHNFG118zlbA07ltUtLZapIB9KS85ioPtiSXFljf1kqcVrVzj5TmlFgtAieoMxgoXd0Q+4mVQf
oQenwVV0aBM7ROeQJtXgr23PndQxq+v8j/V12rooBEOaWXYgyJSf0s8Gs7C96lifC07+YqRVGUqG
KyBUsLgzcR/7iTWcQu6SU+aOn1mWhqNJPmk5QEDVAPkiqxpZFQ0rs/7O0gb2Szke85k+s5ab7kkX
p77oB2+OGEx1C80n284+B5p8XG0qxSsRPXR5FZ+iVK4FtP5uYnHx6FZG4E6m9l4tCgYruvm7WkdP
4UdDh8XXMoXatb909CyRybY3EdbAgWLkIbTYK8uKZueg4juRV4m/zkejUu/c0oSSPjP2sNbEmqGh
45csw8i8jB0GMkJ2aGMoFZR33tRmw0NDZnrQEW+0AvnP9OVvI7Px84G+zQRRQxtpa1JL1adUNhA/
uCLEjQj9ZkjU235U9wU1pTfbOKeThcRyod65tTAOQh2aPYTI09Kktmdl5S7WCWxZIi4OUSS680i/
PXMQuKfZ9GKViEzV/pmpGf//ckH6Q0c2TLr0Jq9oq7NuhVObWkSvyD0sBigSTZlcepv5adPStK+N
ScEUCw8yd4vd0htcjMfuDUTPrjTX+rPCGrfIk5lxJs2T6qW0FuNo6xVqZlHNN6JbZ0ItchriN9Dw
2VlLXZuTJ453YydidgtlFBiwOxqBHGgssyzzpcjbwre1MvRBrpRoOXG91qlPZFsJAGo9JO/yia/I
Zg5hI29NXwix5ik0F1Okr73Ftg213jqmSYaAicMem89La/EXNyZfiZ+ITkxkcVpjJGM58tV0TYTF
WXEB9Tmdo+pBpYXCHlV6If+VXZx14L67luUe363V856gEcnUmSrLZtazs5y68tNIHgULd+KFCyJW
B1EeGBYbMGL2rrytYsJb8Mp+qpbofxV6uJPp/GqMuC6lLZ+7EK8nMqD2UBJEwym6v5uShTcpfwUp
QbR1ot+1YQ2B7Qw3ETNUGoeuDhglmmmbW/U3/GY20ZzeS3VQCJ92cMBIh9iNEmNCU6On1enQ6YSN
DCRsluzJZghujQMJ1399K+ae081U6idAJdVCWWGyz4la+54i81PV/8pp+QY9Q7gFoHCzuV86S4WM
E9KHDj+Bb/HTQrf2ao6DgpEh9JoOkwl9D2WU15EZs0WKTxrLXRcr724rnN2gtQSuJVl1y+TP3uWL
QzqeYKbD2MtXNSod1jmYe6lYWdceAPsIHyZGFnDZPqVGON9Yocpsg6WPKJHk2FE17RVY8OiQH3sl
V/etcw/jgsJQnV/kpB2XTqUrPLXPvWQiYo29r0dl50+jq1Eo5gu/fXQbd/17bjEiM/7qMrl3WO2z
COaqKOWE1IjlwDAxgI5dhZr92OIbv4vII1EqwqwJdwrGTvluK/luROR65eFtNqCtFMP36NDQr1Na
8Kgrn3qaAuS9uXB/S4vmh/EsQ5aHKfSGHQadT2V1r8X2fJ5soguKNH1QRA0935zZ5Za68iqkKIEm
WfPZKxO/q8s/qjH+7qVKxWKNR41zz2GFbo9V/hvtBumV0E+Z97Iy1u32F39Ryl4Vp7RfzPwQg8BF
bBhkSnosVAKd29C4bzo3vak69m2jCSI2sjfXLvJAhuBa45q7uB/Ha+3sDNSzgTMJ0jaGz3mu7rjC
plTBhidq7HNtVaIDqfdzuhp2e9YdhLYhkF/q7xSTFUuF9FFX3dCPG1qvcWUm3KNxkkfVcFdaOHOV
L3rt44cSHZm+qqCdxFV2jNmWqfyy7ZXNIlgatR3COsl/RVOXQ+Qu3V2y3ph03wqUtDfbU1beEGVE
56HOLP7abo2gCadjgfwRTa7OuZRgdUdxofi3cg7qhvNwWGtP6ZCk7AfqawdeItB03fYj4+hYlhmI
xX2NkljgcqOnXXXFuGtDFjLFiA8i9dqpak7N1D1Ju14OemokO9nm1wnJGLNjpnNGmzcHDh6CjZ0h
gyM8MatlEkcJxzkWlz6YCrrDO6PthqusnV95yQYtl9wraq299m5fk+G9d7joOzVMlp7xBtSxuzac
afLTZuzj6fc4aFDEbcby6aC9GBbKwrr7qBtILji6KIX+h73zaI5bSdf0X+nQetAX3ty4pxflybL0
kjYISqTgE97++nmQ1BElnZ7Ts5zFRDAQlQZZVSAqkfl9r8nWXuWcMzJiq2Iy6yWL1rUPdbAjxYpm
zmy00b/G1bjy7a7BvvA6qdphg/A3yEX/5E3BMbDZq7At2yR6ES57JSEeo/XXGv4DLHKGV6ZcxKMc
96IZ1U3ZJoRh7OAxHcl/mjyXAhSkK2X8NuAfHPuGdooso1s1Igs2SoozQqm53xwLjGbWPA5N5y9M
ZJCXzqgunXpkfjamF3Nwd5WBTXb8zbG5Qacs/VoOcGtVp2Htp2BiJMZg3xvFQ5UApmi4ufT6Hh7H
3qtA+AR+uPajChWPVl84nvl1ZpywEEedpPZ0Y+nrzkEHeZ2Sf1l3gX3lAfm5hqj4oM0240GhkG3P
uQCO+VKnkC3hEeUEXzeD7yJqE6f3nk2eWnfwKEIL5NrOx3NnkD2wTP9TeAGBwqyy9Ptp3epA97vq
OLZJugWWcTV2/hm7EKgvxCISbQCq4zBmMI5PmbBeq2k4mmZ7ZpWKbHG4T3x6cHcqAILqTWK23N3z
6ow8ytmOQ5PlbJ0ROTF2pdVcaQM+6Nlwp4yTdmzBAunggDd5tMsqlriNZ7zqidEuhF0/KXkzEedK
eBhw3XSYmSWgp8oN9w25NGJuz7rZNAcNs9g4dMeN0jTeqp7ypWeG3C3RTYoywzJgrs+rLbJKV2Am
eZQnqg6/v/ic2tiJ+YOB47TyGljtc2ImX5oqnLj79W1f8n8xI8wL8Vvf2FP9OTAIQsbxTKePyaAZ
eDzpuRssTSTKiDCQsbW4zF3VbQA+McNex038wP//1vlSFZW3CogXEKYl6F976kLp2VZZwetQD7e1
7rwWafPkjvUdWQh/qccKOvkOxlkeilKlz3bA1Gb0DnlUBddg2wSSjeWBu2izqWTLr5J1dnxjj1Da
F83v3WUpwInN2SzRQM9np5ausN256gYb8Yfr0Ri3Dr8gEeTbjInbt5WPRht9Q9xMEHkuh22uAmuD
/h5Wr8Kpn/CZIhot8nNpbjSfJydzOurK3i4zO9SPxRc9ccGmD+vWjYDUqWaBLwO802K2n1FGAHa+
9uLoryQ03XU4eccBSNpKaEgjAL2OShVMrxdeD9akLeIoPBa5gmulkR1s2GqJKLNtM1rqGticxeqi
X7bC3mr9EKA2VpRYsJS3OgOjsMbPPzGvKzalAYxO3B1DiNde2TDDb8cifg3zchadaq4MofC9ceU0
baI4LG/ZhM0eaGP/qE2htyeysRxqvMddK9LWgyPuw6K6GC1GEMhU8zGiVZ+BdXWJlsP3to52wlao
JF2+jEYV4yojOaCpdwP8G9G/oSBjNZDEGDB3Ajm1LRulWPfFuZlUbS+ybtMLJViVCYuyot7lQmPd
Skw4EhH/vUGs3XA6RhkTkB+WYq0WzXXgYtweqNgugDjSPKVee6kCXbn7mA7VuupqlgBNcFE0Fv29
yF8CEnpljBmlFyjRShn1Z7spz6ba7DIvHdeNxno3bRKbeJABWShFkcXvL01gfCnMfWAwa+IT6JAO
++aBcchNC5p7573ikfJM8Mss3UcyKNsBGzg4LXuDTWkYsIwYAv0MYeUc9uo56lvQHtpVEaTZRiM8
YGf2ZdC9GcrDcrQoMVIcwboWlf5UD9E9CEuWo+hQWU0HUUPYJzEZd74R35rMKRvXabdJNW29Qrv2
eZJDFl22OQkyrCnXcUw0EsfOOKoWejkYK2CUlNyAxU4BLqbOiJrD5Y7ycDt22sZpGlYlBBs9PAsW
hZIezKF68ePuJanJVcTTQitv07Jt+dFA+fPzj3pov0SD9dp2OXr9+spQ02KL+D35shFhhZJdux1+
ISRLwr4QFcEz5Wzk031oOY+xM+xU3bgqQ5aqSqMfkN+B7mGC0Wl5IFq12y4O3zRTWZdqwQMDaYjO
MzdWyRNW7b9UAtnA5ItpmPiwJVcEdW9sh0hc2uRPk++tqnEyt2GjPXj4sJal9ylsZ0R8FB6UHiAF
QDtcILLhYGX4nuY6Ae7MfVBRcWv9/IzgUQfyqrsrO2IxTQAZNnfsI8QxDO384jaDyLDwpvEgWm8V
TRYuSnQhY3Iw0EkhzepuLLe6NazsuarxKlNUB619AGlqd++ZhJcND1qB5d71jcaCzVox5ZKBRiMB
GK75kGDQCd0EeTHLqJ6F2q4UUKolrqFDpJ9tzcEzFN3AmJh7W/i7+ZFHXuBpEom1MEMBNx2qj19a
N6VRn6xqcJfkGtl2Y1q3UErjkrZ2vRZgenoX5OPQ7PWWbHBAOqVSvqLkgNUjsdVFX6EgCS5Vd/jX
9uTL01RjX+pcEYJnboy0gufatG219jFTCYGhijQz0rcKxO7as1mUsFDsYavMaUD0pCJkJ9RgJDjA
6tevP5eutmkr89A6DnooBc6QCXM2ghZOTkCzbY59YTZHLY/aIwGIibRer+yAj/SLWimGq6w2i9vY
VJJbttXza1mR1/Af0SnisWn7aEH6YaAtK0utt9+b6agM3Rpbw/Isq4ADkIewzE/vg8R9EDOPu8Pa
muriljhMeQtc7K5QEe+QVQb2rqfSU3dvHeZeKQamGz5tuHofiEA6LP1eV65kP8DWw81QYl8/jyoP
cEt2IYRK0tZ8MllX23WzBGFnIePyZ10auUsNUZ+z7IF21wjaJSagbSX92Ry67wf2djeuKfrr3+pN
1gZI6fQktP7sr5U2KhbmgTypfnqvTrFWOwUgjOSgsj7NR6ynQuvCXmRT6KV/ifH0vC99gFN50TfX
smh7eTJ7wE3raIjbe68K0r1eEksUQd/y5GjcGzwQlin0m2YpnOHYq0y+8tSx8uplAFjvShbj1Iu3
EBvM1dvAgd8f8CokaDa/bZWiOpdob13lW7le8UTWxTzKd+ojLBsn3w0ISNC9b8tsx3ZaWcpiBPP0
2Hv6Q1YqfA5VPRulVt/JcTTOJJRRlQc5kCUA9ZXC8zeytYmt5QimF1ZNmt/Ig5WW1Sap+GkhlRWG
y9bO0bros3opm0E05ze8YbSr8GBmFp/7ZNEUgroiqfU+TlKPA/sBsSVIoW+axojOhNjDTd4P6YUU
/IwcKIobJOqcVR5E3W2CpOaqRlXhbqxKe+nDvrln7VUtg95OHxuib/zurP4pnNCzc1LL+SgGSyxS
pc0/m1XxiqksdMlKPLldnH0dCgFtMDZexASQPXXzb83AiiIjp0KGI192asHEMakXf2BFs6gORKuA
5Gao0Jh2DPwAa2KWOx29p3wbkgt5JRGxN5qpfEkr58YB4f8l6uNPrgirZ5U9Aau32vukk7tdJHE6
bqIiwBrF08obzOTR1UwdpqDZcFnWBUkBpXJSWPx0ZXkjG7RAc5gk/GIti7KhiggOxUGqsNxhqLd+
RTCsbSBmK1ls5gFyR3fX3eCiqPfjPfB6zoFPk0ez+jIPl1PlqBvF0FAhnvvI8T1ygtuhtLq3jyob
RO23W1GT05Jd5PiDooLz70Ly/XkJng1G+m7qEuwiSYGecQvKdm1pxViCFuGRn5mybpQhvkPEIFpW
mtV8zlLlpFtFH5AjvplcP/xWZtYzAG/vqbd1FwvkBtps76REVbxyr4jc2Dt6727YvHb8/jOdvLjR
fez97qOVI+USWmvYA/yDpmS6EU5hfxpsPV8GQT/delqUbzw7Q24nq7tr0P3uFtdm/4ytab0yykR9
BFEYI5gUXko1uRWTrp+MIkNowbB7UhPkAtskLE/cOCSKgjw5JWydtgZaC8ckMdNtW6KSkgoSXFnS
j8fEMpqtIUAVCJPkf2tq2VFrR32Lsk1w1Dzd3vJDcQ5JAhEgZ8LlV3YtAJ1sC6j9O8OKwxtWIyzp
NMf+GqTX6ErYLw378EXdBOOt7BpZk0JU5s+uQ1f/1tWA5nyr4vG97RqL2bdN7kBPxQe8z7a9j7Yp
asuEM2QdAc9tVxZ9uO6xC10VlUrWz+9vMr3GWTn2p7UeTf2NPGAv6ywN5CQ2sqjN/bQOJm5gFNa2
YGrDuDsmlo2qT3ClR+Xwdl4YE1R2db+6Jgn+MuHmh1AVkX6w/pem8JC9gafEbtDd5biogLHsIQPD
S7gxUBVeAdoZ1rKuz13/htU9GH0UN8kJ0U/WOb2x6kfkmWSpD/3shETZTpbkQPDTvF2Mex5wZsaQ
B8u0fIyb+Q2914HnrEjl2vpV+6Mf+Y+VjrTdWVYVniuQdKt2eYWF+pCmzUrVe9AVBFCajRKb/O+w
gwzXsBHhYypTQixLr88OjwWAAHMlsclk+VauywoBPuK4bz1lEeF8Qk3z4X0I2ZBbQXO2SamjOe0i
A9PXZ80f1Z0M3Asl5UNwY/4fKgPLVneKRohfnig7yoNsgIdKOng+eZoK4OOJZ18F8wa0DCvj1BH/
OQdZCawF1cDPRA1rkjxWftELhCqsCT5O3pJwNBzxKvTcu4kCiDdeSTxd1meOd4fch3rnzcvdsoQW
o4Qt/UW+zwtUoawRt2l/FOVa1rchO6K+LZ7I4jiIEw3Yq8akLjMLy1kt7JV97XA3LeTLZsS5VAwd
UuaWspdVVZzQKstvL2Xte3vnQVxLM+Xbb/Wy+FudpbvaVVYm694lhorv1bgP9fH7QVXrm6jlu04m
ePEsdKyPWgz5QC2S4jNJuxfLLOxnxRGPjaY1V6ZtmFtXi8O1lxmofqAB/2jmGukzGB5Cd5lPAw1d
piqNnnC8xNSYCRNUhrKujXHvorLlj7GxAhXO/CeG01iW2etYIOrZ1vrHwKpVEKS5y469V677p52u
dciKqqTuF2pvBDs/E2ytG6hdrp49F572CX9y5RbB7HwvdGQGI2cCkDC0mzIr0qdOJYk2Kqm2UaBw
fbb9JQNk6/apq4LiWiurdKNCELvK2yB7dMfximCkeNZ6I4f15Pv7LOziW98Mvsm3m3SX/2A55Gcn
z7qTH5BlGOYT5s8BgpKcVgw2UNiBuUVO8kuMJOlRHgwxtMfSbIHXWi4SBwq79BKA5NHQI3NYyD5w
OeeXwLThwJn778UfQ8juWVE8ZVma796HTg1gwabSNeu2hBowDNMVui3eSZZEAgHN6ZC9l8W4AsUC
PPWqd+uTQ0KwuaqJgIAOU6NlXirV09iRV42FWX5yJvLW0ZDWz3maPQHz6L9i0XxsWY++1p0NJUsE
ONjn0yJ3oQksFDbyczjaC+C3ZAMIGTcwZ7p9Bk+8gac8i8vlTonCnK4Viwhr6a0svjckqZLhgwzO
siPcfY4elQ4bcQNB6oNrh6W3qQsgvv1g11eh0V7LkjzILtbcTxbLmV1k9gHxssa5iQZVuRIuvK4M
ljq79A4RBR3y1Sqam2WfSvHVZZoSE60siz48Vr+ypVeu307RtXRZ6YF1fuvM/+mk4SxhVZZzA2GI
QX68x9v5vZ9V3Fm8Rw2kYD8UTb9ZNuCwb4MkE7f+vOWI1Aqszo86t26bVUIIDOgOknAwV/RLpbru
odTj6gCX5Yk9sXWvQqtCb8y+FLWDpGwMntzhRjzIRgtV+xU4kGKnFuAEm84otsIB75o2RvAQ+bmz
LjrEEfR4gEcFvRPznA6q25DZ91MKysbLA+V1Q37NfxUdS1Kjaqz7jLHWAGSTw2AZ4aqIUwhEIAXu
iGauB8a6GJZh3U2VT+DU0dlhQrJjb46ou2E28UK2OgaZzrFx/APpeQRGoyg9FbVdnRwQa6TQq+hL
6WTXlYitx8ooHDgVAXIgUxY9FQoBhLmD8+uZ5FJrgupu+AW8yNuZNjPWshhr/UJuiYi7U6b3fQpD
CQHP6Cb2fXSjtCYnRZI623609X3MMwI4TNaS0Y7zA/Nbsx0z1TmZXJ+1kyTGTZ5ifxepinM/zJJF
6PEuytJ0t3XrT+Mimz0YWmfUjqQ6UwKXqG7NVQIE/7GYD2/9msrM8bZQvp8hW5pxxCG5N30sCCG3
k+Neg0hsb22jDe8KG82KCKG3tSzKAx1Mx25vWdnPLCCEh947yDo6aCbhQCIg/ZXvtSbOtF2wt0Va
Hfuwz9ZJljaPehR/lf9qzfgWWX34EnOvEkwfMbqYz3GRKtqb8zmpQ0yhis36cTLm9EHvv5ri7Rzh
pdpCd7Pv55Q2uJQkFXsoVd5ea0ZvT8qT/Favk5AoYxFsEp4NFW7YNAnZ9PtLFsHGSmmjTTqUWYtJ
gQmPD1fdRc23R+UZH/UxQIRhYakuRzFXvB+aNMIAGNTr/QSRdt0OOK7X0WAccqEn68iKlSdI8uee
u/DFirqLWffGE7wFQVq8/ktXP2vPculqhsOl8KLvXX8b1ZxUPNbzMiGM+KxXwnhQ/aq4D7qfClH3
rHW2/taieT+1/H5O4RX9tq58QChT2eEsXqsDz1gY/yREVXMtXyYaggDRfCi8GIVJ96yi27Wvknm/
Jl8KNGgVPFV/rZVllOGr68kgZO2NyrWwgj2UEXObkiq+JiuvXMt6iO8ET2Wllg0uushzb5J+nljI
Xq2ttdZOdqhlrXwpD6VrkStz2nhRoJzxvb9sGbXgc+tV4X5knr8E/DR26UBgTstKcfGFJi7yFavQ
x4Zk6vV7/eAH2s41SNzLU3/tC9r0e98G7d4FGgctssNucJQHC6FP7qPMXDtlhnZJ08L9li/f+9Qj
6Y7f+8hmW7UQa+kwlomAGQb3CuLveyEalfj0/FJXQHzJV/JQBzy7gCeFi/e6TnfH8vheTuwp2cQZ
OmbyZCiOKDX9Ng7hSpI0dW0zXbnkyH4ag4WTsxTjoIKvKeBqIdfXedEFIQNxCdRQXMp0dOCI+8bK
G/Xs54Zd0yHg915bGIazItNqrOSJ8oC0srjUu2ruKSvqHnyYzZJjC08jw2nmaSLdeMQMoVzIIlSm
fFsbKC3Jom5CGVXgah5kMbKjFQ9I/b7wdP2SZOa9rO4jtFsbEw+5eBTjU62R6mUL4VzJVsVSzzhp
TjcYZZt3tZjehvZSs933cVugp8RJZDzGNbpC7Efnj6WlqAnmlmKcenyVnnQfZ5K/flpz/rQsw8IN
maTh6f3TyiETPm1WI9BcwtLfSiX0jMfFpskDcNGzWPqbOvqsp/5eLOsQJpoHhEa2yoZpSJnZZTlV
xadUS8VOlsas3DNVQvFJtbUXs9aFFhhFF7TdhlVNPHs91M4IlCnMlj5CBaecpRDWSb5F+qFCPkv2
fjvRMUKw06U7+3pEF0upowt4s4CtRX+T4H9xQEB+3yqD+6TqvP3oDbCOPO9SdslDPVcLD55NlZBO
b9rEfRoaI14SiI8OsrWxYzwxxuQx0EBPNyYWO0OvuE8VpLGNqOJhI8/S9Z5wZBvHJ09JvccpPsi3
dJVOPaD0SgZwfis/jknkVkLZyuKYjJ8mfGfRsKqL+zrw1/ItvYbcmDbhfN12qf5owhpLIvfYpAYZ
D1WFXIyR1RGnbOfYlxa5l1izfXCh5t04piZyQz+aBwUMw/sp0zSNTKJI7Fs8Wg0L1knY3QVh291h
tEToMAUc6gcUkbzBQKYfn997aK3/0MdGepT9cT2pt0YH0VIWq3nAOYs7jyXP6avMWqIp4m09w9o2
7VidBwHfngUAUPtK4deqIpLZGnbwEt60YZe/4OGUgRMMZq8BE7bt1LgQ/fv4wbLrL56hiJfE14G/
2OVHQ7fKdYMy4YFopH0sJq3EA8lzPsdKuZJdS5c8n96r7u2U4g03qhFPEqvqb6fC6xby/WxIimln
l89+AVRRKQcWY0pi7WtIles8st0ngANH2bWJ9U+dq8JB1G2ND0VER36H3O/LpcM+6s/vkLCHevsO
ecaaSn6HCtbQQyTKL8B3u41fJuYmVZNpBzggW+kIezzIYlclYqWHqv5gNvX31skLjJ+KaqKXO5JG
2Qa2M3kSQ4kfVXzSV+qoVifA8P1VqSX1DtlkdESVKF056OZ9HMfuCQi0+c2t93WqTK9NyTSBCHkM
oZyzJ8+vTjXxzLxFcKE3xHOfleEWvawM+bu0Lw5E5rCMml/9VmwRecZm2GyW7APoXZb9CDsCG2i/
yexTqhlrf1CiA2kjd5kSd13L+tLVwQJBdBYHw8rXedNjGRG0nGF4EcYv3uC+DdBfGY6Jq5Y22+s5
jnowTbCgc6mMA1A8eTW+NXZVqK2rqkORYG6QXWSr1+n5ngQCKvoxCSqUwDZpFVhHk/jm0Z4Pshim
vb2fMJeUJVkve2gZ+SOSPg7K1CKG+j6f2+d4HIVWtglxvVlKAXaYrg8FQv93UQBgstbAWUghdGeq
H2zPTe5Ip4dv9UXqLFtNrz+jtgHbvHtBbZxnGPCXm6Aw/V2AdNDWDVNxl/QkORpF7V6MXl0iAN0+
q6g2rZBx1E5Ip+KA1qbRZiiV+rFStYegSnokdTDKGoX3ZMV4qMSakxzaouzxADFGVPvH4MIeAzK2
CG6glfcHQ2/sG2s+mDq4RSu/GePInhXF2iMQzD38P7CWlZlUV/rEsuK9f1vX0UZt2LLJOnlaF4LC
H6M228qibFCj6hXZeuv6vZsDksqp8+wMedO+SUu/PrudsnzvgLIMS7N4/Po+TG045baZIPXJk2RD
20bDKklDH8oFA8k6rREDZtdRdiWLXe7bGxEVoCFUvHG8wHpy2dLtew8QgCzW4xiuUapRd7LoJPlD
Q7rrApnKv4Ohvqmb1noqxgACm3erDbF5JHWBBH+gfgOGpW7jqmBLI+vkIYpEfYBzBW2ZvuqUGxt/
qoqrphOfwAJDPfd8faWpbnzbj8K6mPqXltgCxBnsKq6QMYPyOjfmVZ7cqmakrlSyQ2tZ99bgF5+M
Udf2soSUonXxxBfZXdZElqZesWj9eZw4zVVQEY2yrpyug0ja1J8COFRvY7C5AK5dTp8gv7jLyiMz
HZP61+YJKELv9e695PtvJTlXDahcvLd1v5R+nCcnuR895XnknPo7vSdXPU+AP3q+vd/cNgvu/Jvz
vCEA/Rj0V0E/JkeYjcnRSvzbNhu7HXIsyfG9Xr56qysHEmY9yAa6v1eLipl+Icv11H1NA4D5+DMc
/czKj/KVPNTliKaKnrYYiP3Z4GtqNPxUNp1ol6tBdh33+FC+DfM+Qlcr41qLZ+2+eXx5kGOxKOgW
H/7xX//6n6/Dfwev+SVPxyAX/4CteMnR06r/+GBrH/5RvFVfvfzxwQHd6Nme6eqGqkIitTSb9q/P
t5EI6K39L6E2oR8PhfdVjXXL/jz4A3yFeevVraqyUR8scN0PIwQ0XsvNGnExbzjrdgJTHOjFJ39e
MofzMjqbF9TQzO49Qn/XiVxrC73reMAAr5Vd5MHNSncpKvC+5UKJeo+FCiYB6SaIE/NUTZbxdsgm
7WQytV6TG+Zao5ZknkDlF1tFC9rFez/ZQM4NA808QjK5iAiKWmJXCrc/WiIbjvKV8ePV3APlFMEy
DtxpyNbk6OvaVRO1+U0RAaX1zfGnkifUKyv0xs3fX3nL+/3KO6Zh26brWYbr6Ibr/nrlI2sExxdE
zkuFjevR1rP81LdqesLdYn4Ne7smvzHXlGtrxJkM2MaAdMh8+F4dVx6ygWXtHxWSm6vMVC0Eb4b6
xoucCgkF6gbftoCTql0Iq+/PctFWX8u0anGfCR9L4PrniGz4o6o/pknTPhiQpm4TsNyy1m2b+Kj5
UAxlMdVIqgyGgnj+fI4F92AdpHUFeb+1HsFapMvJEeletoo8+Wn8ofhpfMVQr/q2gmjpa7ie+n6D
WEfdHYk+//2F9oy/XGhbU7nPHdPVoHyZ5q8XunWFy4I1EK9ERHr0Yrh+8goHmcdFtZCygNiHWp68
xu/NfY4sai3E9Vu/sG5hCqMjeh2aU3UgrAMfNuGGy+yxxTRzruzcGT8sX/q+Ob909O+9Cst+7UrW
XWVQeFdoVhnrzm2m56ZZjDXx8AmDmI2a6e1Vm5nuveVrF9mescshYq4XMDl9+1Qhb7ysO3d69uvk
fiDGfM8c8NuAKfCDW9UzABouhxTd0skaLp3jhIe2L46yhEjgePle313weUaBryuEv+gMlB+BuRgr
33zvwqmNKd5O1RWzWk2sT3Z5DMojRDoECftouFX98n4cNA2Dt45YktvM3yVQPjrOemwt9ZOK+v8O
sJD9VrTH6CTgsN4ZLiZBUW5lGKZy9r8bdT69MtBCkLfGf/0y/dVyOvyaF2MVBWHzW/Ff29f89Jy9
1v8zn/Wj16/n/Os+z/j72y7H6GuV1yAJfu/1y7i8+/dPt3punn8prEUTNeNN+1qNt691mzZ/TuNz
z//bxn+8ylHux+L1jw/P6GcRZsWcNfrafPjeNE/7luUxG/14Tsxv8L11vhR/fFg+p9G3vBLR81/P
en2umz8+4J1q/lNDL81hl24almU6H/7Rv7416eY/mWmwOgA/YOqWw8wmUEAL//hg6v9UNVf3PE3V
HdfQVX6rNWQdmgz9n5ZhwNFzidAbjutpH/68AN+fY2//uX//XNN/nV0tgky2pms2pgyGapgYMP/6
o2+QTQFp2A4nCPHeWsvVTdEM5mFGfmwDnLAecnMQiEZF6PtFMBQhYpFabKJiG/kttGVuiExNvwZZ
fugGL9z4hjhFdrgq0Z1nI3LOVE+55kHxOVLcYrZN6a4wMNrVXvHQA7M6sxgdzl7j2v/psTHPVu8P
bPnFTNXT5yc3ThlsIH/9YqYAV+axcT4FWG9tQf4tMZX6OpkV9uVNIGC+OuFKy9p4K0jRLFuEPvBx
HbRTEZqvTTiBPBy6M/7Kw5EcjdixzQQkqXf2sUKCRu2r9uLMZAREPJIdIt24gAALPvqu/9IlfbRT
B3GbO62GYkFeLdmYdDgvFt0eFmKztVXxrcnDfl/NWjBzLFoReD8HHSKyTL7xPmmAsA6IPkCJTVC7
GDRgNWF/8bEzW9VoiT7gH+MumMtRMVxb4GevxOgqd8CFDAxWoKEGQRX9h2tqc6/+5Zrajg0Xx7Mc
1dXV365p5ISu7Y1wmycy9RjWII/RmRi3NE5w3wXq0iqIhciApBEpEXDe+DOEkhfXxAg58kp9D2QZ
OFqinjskPnYN2p1rYXc6QfxtNed9YjSLbmEvL7jQ+oPnueWi8q2PcBa66y6FlNwVndgHg7oOTJes
Ug82VURqf5/kSBWEdnw3sB+2F2kSRLCAC1gF8yLBHADwlBZZJH506JPlbnruADiobdfEuMwj+jHq
vXZvOFxLb7rMynGPY2CtOviBq8YCrpOQYxy79topoBtHSMaBLLBuCSFNO7w4s0e9ORE2Kg+Gkd7h
XYmf3Y8DUdQBcC/4j58mm+8/5p8Xpdpff7w8YFSHu9zmN2zovz2xHYABvVKkSI1YXxKsR/duUhlc
ulhB4gsoWOzr0b4zLfs4dCaSADyybHISCILsG9zFr3VhndrGVA9RI9ZGqGy9ZuWVpfr495/T/u22
cTTH0VzHgLqhzof5tvpp7Wyp7C4K0LAnVVfqa+CNR2FnGFuEfbRqR9v7D2+nzyvCn3/68/t5qs5a
xrU1z3F/++kX3P9TWYX5iRSpFp4V7bVsEvQEFR00VKWZp7GB0QlKxrsr+UEtVBO/Sq/N957agHYy
1Vvn1hi94LEx1OwKcADTmfMFkX6SnZHymIdpt/DRl9vmvgqlGIXOYz6RlS10BySS6tvH/3D9ft18
WCpXT1d1SwfTDHuXp8mvF9BxjIh1WQaaxDSwyw7DPRbTs3ABtKSChcUysBMV1i7mSFjRKgdWCum+
mhXcQOHfRpEerBCnBebOScbIbFgX2kUeEtN71QTRcSPiJzhqU7LqcZncDxNysTUqsnpbMbNrfDtH
TP2mx6gqRpTvunQhj0YZNP4JsNy1GkGOqCsnPaF/hJTSFDtPXgacLgyvkR0OT1rcwt2Ai8HyGyFa
ibDqinoTFMgG+yRujwqahFqD/ZfQ9OEaLrixVOr2W1Or4UmpVPg6oBhWbRQhqeZC5yoQ09oFdlrv
fXb5CxDD4vT31936643kOvPj0bA93Zy3gL9ed9VuLWFZ4EZHd9n4A5Z1itXfuFb1EeciJt4uhqhb
uT0BxvEl0dz41chwh4/z/rlMHNDHiWmfQyVWrwBL4JqoO/5tPKI1GM19SU6zPxhf2jY5mYlxNeh2
/DnOXdK47hiek3AcSblk4C4tNCE7YZvPpubPu91bGAfWCnECPKS6yVnq5XiJi6w/gPJrYZR6ylUg
tLteJyg6AsXdhZOL7Eapih0JkHIjzMHEpNSGzcM2YkDCDiaISE8BJJ3Orz51yVCccYCoHk3nRmYz
3Npqjqq2/vsLrHvOX25tw8TmDZYYax2Tp8q8KflpbrArSPioahjH/28h8/+whUxSnkKe8Vut06a1
XwcHxfCxDdW9HarFed0eO42pr/MGYx0rxQwPadtlzzr2sbOmbxPUms3YPIxK/63L4aK1iXGIzekb
xrb2qhuj+yYJn9OhmVZhMnwpMhUV/BbWS++4yRJfmdZTiwe/dU7x/+bqzJZbVbZt+0VEUBevklCB
Ctf2tF8Ie861qUmqhISvPw3Nfc+6cV4IS5axhCDJHKP31nuz2JS9C3gADbOZMV0VznKtpR5mnZEc
ZF2hh6XxK41y3FNcC0kdAYEfswBrBjIek5ZpAg2PG60lwTrqibwpFJoYrbISKN+E83uKs2wL5ZnE
V1wMhL6WSHo6AUNCvUw1w6ikM4HIyBNbPf+H2RkuUG2xwiqL7Nrb9pPpfvS+eXOzP20O3KDwSIZf
pRuJP+wLt3s0RvNBJgEdxhxamj7UzbZyAQR7UjtUXAa7OvBhGlniGSkSNyR33HP5ftnll4/QcufM
NKuz0d+SQGsfwBTTtLRp5K4UssynqFy5CIU1kBZF0YA7bN0QNGUA3cn4tVDwJKIigrFxS5I+PWsD
pOhV5u87gTx2bhf2rDUvDtgOni5+FYg30p66plGqPwA5Xmhryp1wzec86a54y3z6HNXzktgc4L45
EFqfHsox0ur4NaZVvCPAZyv0Kazl+NtTaoemrTgMRklEqGitB4vcq6HZxqKxcLnh60zRsSHA2MIj
rg9+4hpnoTMyGthi5wwgyVFr4SikLkanQJ4LCSVXplTrc7/bOQUGm9Hj28vV76wtnyuv1q6mzyiJ
FvrYeGpPRoV+mj2odZriBKt9CivxcKmkwIAzOieFb2tjL0ATk+Fo5A6397S9tM58cHGGAqTIKdoX
NUd6QKBDIdrcoJYmLkTmzG5wa5mF9wb9ErQAnndcR5sKR9pWM3sZegs9VgovYKpG89R5mrmpJiJB
gXz+x5uKqFTvtpP/cYXcC9WNIZCFZ0yK3cV3vEjoxbwVNHT2SNDC3Bx/LIoNJTlBWy17HrjPrwzf
S92iZiaFJG96NGg17PhpxspZHknfPaNHf1fkyT9MDTgU0hr5ysZHfATQIljpLbp4Sa3GxEfmuiGo
f1I6TRmCpwIF1xvT1UuC/djaSRTE4Lny+pVW5UH3M1onYvXr6zb2nYw81FnVWBUhedGtKf8sNohH
E51aSI710ugJITiew6wbfnmFfM+eiICFPtF0WnnQZ/fmmKRputhcEWCZBLMAE5qMmcxu72fUkgcy
r2AS9sX7LLWClV0zH6FXRDMS2dAp9KhKyPqwV44TvucnW8RotGQepvF35VKOs5hs7CEU7VmtD5FO
Fdp3k/k2vnp5+UAkYajbnQ8OAS7GspBwgh1tCh2V32Rvw+uRdrfJnf4V4emwNxbjonmgHZTHpazI
yVmYX25wxLwx2UKXG7xNbkLceCkuht5Xp8FsPzmHSC+sff9oFRUZBFWDB21agLW3zqfmc/yUMxZh
A3Vwbws8kJUsdXgxKBVFF3ol4CKMci8mM9QNt+36iKkk25paqxEN7/8z9S2QDKevd1rmnVkO/Thl
tRXrkYbhsIS2r71rmcXo5yYfo4fAfYR/1SxDsLWXg5PlV9X6E/QEqDUzFvlcpCyU5tk+O3TmCR5y
dktO3Hnp48025/6xJ3487+yTRALKF4CZ0XVpYWOsKDbxEAT7ZQSaMwDegBL9VYzjtOFA9vhOSTn4
SPvipArpAxiyF0z8oEsCOdzovaAaNU8q7pFTN9jWpkUZu9R9GtDKhtbMonGognM3w3YOAryZekmP
tNSBtxgSGU6rnceHafTNM8kRXjA4L5legkwsyKml2wd0FVGy2VUvdQzKKUaDsGVddMS7UB8MBzXR
eDElxAcQj6/InC9ezDe8DOnJH1N/O8dBseuz5cVssbApbDNYPgy1H61vLrDxUMrsrWDgJPKiJ/zL
bA+EU5yXIqu3zWQbO1UkhwpDtgqgZM8EAG+6nIed17wjEH3e4Bn8REKxIaMkg6iUE+Fiub+6Vt0I
XAshmx5kbMq95zX7VgAZkRXw+Cwti/1U0P6xM+2gcpznsaZmeh6Qj/QsOE3YWnbSsl4MDWYqok1G
APRBu1kMr5K+N95/Ov2A3rx9MATnIca4QGHiEQ/rSz4uRyHSqz7G/8i6+MeQ0EKNUeGDWyqax+oX
kUJYP1Od686e4E41MHJyhTh5gO9rTxIiv1zggdYfLpCx7cJJvhkRNSPz2fSp057S6tIH3Z4BJmss
+/eUBcd5jo1fpqONYaDb03lMAu1W9wIg2PqK++b+sKDx+qC7qTrHzjJCEeXP1r83ODC//YT/PS6L
9kwagTo2IwrNpEjy12zQ/3PfR487RROj/EB9me7tSjejiUy4B/Td9XZZ91H7TyP6xh+4Ahl4NCO9
AYzqL6W04p0FdPxzrLrwvi9vAcHjcQ9/MjUlTizFqoOsoBPlaa1vFpz7ntZ0f8zKOLvUJH9pwLpD
3yQJgrLLdNX0VO0CXVZfGklQ95dy6Mn7KBLKI+k4s3qbilO6LN1TZ3Pq/t3beM2pj/82PW2C7I67
TaeaH5E1Nu4NSi1vcRP8ctb/q8viOsbQVmep96HSk/QywYm84rUi+MQO5i8oR+EEWOAPKavYM2Ur
X5jynBWrZvoPRIyNo2E86RJWxP1luv1h2Y39Ay9mBc3U3cOcKCNyQJ7uJ73L3nFdvd9f6Sw2McCp
+SETHJakfqJF1/rklkIIsWuCE0bti4y7nWid7g9hrt1Gd638Jeg6DcbjbB69wdWe7NakHbF+Fpus
gk6v+x8lCFjvFj99kJ4IIhJ9i/2odwMreP/1foCMsn3kdtV+lE5vhVwH07ktWiKivSnfCWB73wL2
1/2lqGPp+Ai4iU1B6LMr7PFYywwHtEUqwf0lAbNdP/Xjb80Ba+sbgFICy0V8r5W4ln3hvMdB+nJ/
aSKT5ylfywat7odAYMS54ry7dRbQrMolT3kAT/P3QPoakCAk9s9GvPRHH9r00ZgG/TkWZKjc9zaN
FS5aP9jIhH04PUgwacwISPSWrt8M5C7VK/F7sj+0pTS/kauBAhk7/SJKMdzw3WEcXV9Qw5vCFP6T
ZwMeY62LL6OmpXgmaFPHs1Wj4WV9ORk/lQtEgEhvcZ3tidgUYaS7+x6qLdaq8rfu0m0o6dBcY9fr
6eADBMdp7/1g1v37VjpJdRVoxdWn/n41GglKVfjck4nWIxb1eH8VUz4AGPwv4kA063J/gR7k/ves
Pd/fjxtDAaznTL8VpT1cgt6h6bcs/feIue3vG8LzuKo54tvcGDmYSy8gHsbxvzy+rPsrqEN0wIar
9oHB0zmns0maKp6jr171fz+1E0wAbdcclpLl9HkIvIbgyxFoCGflfR99l2RbDlD6mPhOda7WoWld
3H+6meClHFoEVvTYg7h/LBLLj5YS5Maa2fdZz3J//yyxhdnDFO4xy0m7zax2AZZYB6SmZ/OvXOFe
X/czgNTYtJ5bPDlz10YJ91xYDVr+C9YUVhe+o5QeJpKMTj31RAJFM2ChPcY384PpAYYhXoG0XsJ0
x3S0tI19MivihWhGbaXpkZxpJFtHLeo784HmO/qcnVvobs9Oq/+GKqO+uXhIillZXD4BS1d9TRLz
1j/QzfJCXdJ5K00rPuouC5s4NacvAzDa+oemkyt0fxJmqyrK0NLTHv5X/Xb/ZSP8lAJq494mxx9u
qqGhdd8rDuLnadLla9717snBOxiKIpu/XTgkjIVEyXSkVRDwdApI/30zKfDd3z4WnmlLWWuVjsTq
wShhg913CEnqa3C84kX2lhVlws/D+/M10POyH6bPZsa4uNT5cJyUY74vnn28v0VhzQkJkrNxyYfM
enRol/3do1uApgQRiqM5R+E/zozV9126gAfQMqS/fDWQpqBBZkBGUPzS8TLfdzkqUJ/+khln0v+A
Gs+kUgGrJhfO7wNSDQ1UXn1r4L3IrMsyTABt1s+umvREmWd5FwiHjp2hvH2uguWzgX2BdXJ5pM0h
MdUSP6kgR0RZDl9U+trn33e1uoriTIDizhwbdip9gfsv+nQhM96r38bFRUATFKxxlSy+B4Rq6xco
16gOlMkO+a7kHBDSSo3YFM9/jw42mi0mp56xPPZuTtqnf/faGfJtojD64hlTGSmrRPC3fohSO5vc
6L/8pJV7y6o5ZZRw3/wuY3nK7zVDAwK+nmIymeKH+2k3+ywNzfyA/fy3Grl1J6CaosCGimpxbyeE
ycOCjnpkkGVz6nL3C48QefOW08KAwz5k1NZ4cPFkXiFQOfAy5oWRcOSuKp/BT4pT7lmgCVCKRYZt
HCYd818XyBLZxug/5MPyPOOruIqgD4FqIXRjBcst5sedCX3FWgUpZ3IRY/YTNCEF8432y5fnN7Rn
DMR21eSLN+EHpyyfFGzk1ooUnLiuZg14F5l6FqvqxJbmNshovC1w+7XS/qKMcSxz33mX5mojXmUh
0h3MfepxjfZOo8J07GS0DCS0xy2R8PdNUpmAc4kkXr80QiB9eKmcT/yoHALz5GieO4X40F8z9P59
/v++7v7i+8Za8/j+Plwj8ZJ6Od//7L6D+/PL2PE/7j/++yTDeIA1xrE3kigm1k423tViJK7Mxgs2
aj3lAr+fr+xLQDzVynAs6vfaw1SeZayAUnLeD8If3rP0V0WHiwlxVeKXG5uol3YTteumkDpz3Qax
+owJLTLifoqmIePg6trO8ReSkDhE+9L99gZ9PmmQ8tGVostYbAJhR1lKbgIqD/3xwbOl+/cF41wM
USGGIarWzf2n4qxTnDpaynwp0Mc52KKjQf9HaGv+Wpo1IrpvYNaS9RqgzE8mIpWmIUwRTiGdG39l
5LKcYQsAUC03PfEDoe0An/Csi5eAlr0fHq6yPjQLElFF0cUbV2PBkLfj2/3DUR1tIvAzld4wckxi
iQb7B7OLOGusVPa1l70ZI0mCfT+86nmqtn3BHwxTx7EydJ18YDgjmSHgJ63P3X+LaR0fvtXsUgnl
D+LLNvWQ3Ne1R0TBJWkGa3t/Y5iig51oWMVh0+MTL4CZ+NIOTMdee3B7oBq1x7SKx1CY483OEbhL
lpZeYIVGXfWR75PG2cxWH4mEG6+o9ZH4EhlHcZHCPbR65+/58XfvTkfo5v3/VpkRbHMFpgUk8smI
8yOY3+K4kPIVJgxVtFjIiFvoWu9ch5JDnpUaGe8eCOYx77fj0D0BhZQHPaWRmksgrmbvXQjH6KDM
4OHY0IWmIdIEIH+76T0jDNATLfbqJAgiFov24GRRquddZAQktXajoggJyXDr+ApC09rWaxrYqkZu
zkTRWm6kqfj31Pd/ci8mjk12RBS11o2Et4aIPvehBHS8M9X0TkQNyavrFdmvCar3nzo6Z5T4NQKJ
htTG5IqLA9ay9b5kgXslEgBYnfeoARA5A9xlfpg3gFH502s/jSNUDdA4XauxTs8dO8y9FZ9nZPIQ
e92xly4ogdgkymos5oNjYA6wRkPetGzJT8kyvqNZX84DAvRzvRJHAD8RRTAn7hXEq7XPLRC2s0TE
ThPS28citqJRGlYUK9KDZyRweJxYGnNrIKdOI2DKEvUD+qY9uQ7xOSHiUW/weurza2JP8WMhgjwE
TCRCRy+XZ62mysj/aQjvo2ZboC6NsM171FdwU5eTYRybqjQREgXXeWg8SGQxw4nnpCyHWlEeeqs4
52uM531TKesx6HWM+cK8+OsAlq4xqv9uCs2o4dWj9tE97XdSZCRv+MOWCVgcaUK+w3UI+0KRV78C
wfW2j3SNS94bvxy/MPazMh9Ti1RUr3dYgvv5MbVY6IQtM3+u6zEDsEzs62ga3QGb76UaZjP6dyPc
lQMKS2+jVeInTqsACC6Ix9T1/77/CfgiN4nS2shmxAyZ5TK6byg5ySgjg0GMCkMG/KthyB+yunT2
pamG6P5U/b8/jUGODsNz3pc1DrdUaibi0eAyJFO5j0xshKHuqV9JQU+cag16xEznSkyaXSnjnHJw
n5ZEBa7nOUCDjtEQTOMY4X/ZDsmCGs0v5rMDQanIRUCGQMzkyOM22paB/Lu5P9TRsACIXn+jUz53
xSRO0/pJ7pvKIuo2rmGMKSeNo2XdEI5chhXia3S6qUUmi7iJUQcowyhPbuv4d+Pr3n9/iv/3J3Zm
wSmml1/kA9lyLjzE+0+2iv//h/df6I23q3K3OSatSwzsukEfz32lrd4S28z3qUEm731TtYxj8ZrX
/O9zoMLprKeJvdXwC0axRRhxmqP9Tn2v2TAcvMkEIkW8WDMZCvxpgcs2Sq0VD1W1aqvZnjotK57F
aBrgZbhJQUon1Y6uG6VRn7Hd1CfK0LRAzT1hYe/2uFCosfWneEDfX8WNOE/k25EhxHiRrD1Y6H/I
Hbq1Ucqxum9cZusboWfV30Miq4L8lTKgSrmeFfePU5AfeohZrhORVVu+JEqh+Nalk58hhuza2ZiO
ch2n7sOW5OrcCWqGNELiR8prEi8WvOMknVTk2LaKELrEdAMmjHlLoEfQApNT0QP0umfiVh6XmlmT
ovn3cYCNj7zZ8mRO+cotRXhpVxaYw6CJMPOEpRVzL05NTnZpWviMvaTep7F8LRNTRPN6rdyHg/tP
/+e5xOVEDAZ07SbnhRxEEDaoDa75UuVhmXbpthBFfWlwrfQUmcVGS/G7LXqiDl6lD3R3WYyZwiZc
smj3xGf7D2BT9kj1lm96MCSYrRi4oADRCL99Ok2tdmnpSV+lwhBDaAbPQxRwvaW4WKh41oxvWEJp
+xVU5jWjxUruYKfO/og8HBODE6hnqFzBrUZjICxtjPIgpVKd0luyaYmTsm30B3Jk5oepbcguGjSy
9XzUmYTtuG3YY8khB3hMqcWazsVwIBsWbvpYTUXlM3uvhl1aJZSU83W54jk3FC9QS6jwhsBw9B2R
PtOT5zgsoww9PqbQnsxFQ6nc1VSJXesx9tt6awa0biCAbTyKL7+MwB4gFqyjda7AzhQjlm90Yhtj
JhPHNcvi4jXJQnfGN3djlQSv5Zj/6fS4ud4fUYtnCgi3HLJBQCxN4NgfCggYwCTjS9qaG1q2gfrC
xKat7Da8P+81I10EMwVnaRXde1d1ByFy5zmYxGc3J+YuKCxqSu3gHs0ZAYy5OK+N7nQfWJtB72VG
uZOgiD+EscBOTmqaQutv/ULfgqyGct0E5AJWyUw0mZFqJ11wb8ZV0X14bhwxnQ9+Wtvg+7AW7M4C
SDu6cEo5+6ya1PNACEneP9w3Vt9kiCdUcMpbDFhMFkkF0DrEA5XzmshYsjBg4tE75fwoabez9nhv
B2JiSUvIjrgWrjRSZKiJ1HwktI7sUtT8YZopcSREmUvHGQqmc/b8lJYdKSWOO2/nZRY7tF8DhxoX
mCrzmcA9gubI3Ikjb2EEKrGMnXClmUfimv6pOpzQknzl92As6G1ALH8JSIDcmRaiM9+3xz3zBpKY
uVf+jMlLUIz4qyz9XflZ1Ksi3eZu0r56piKlWY1ELzkv1JP1W99rDm+C7LXccBHW2v2C7E8N15TA
RKhMZbwp84JbIW6Rpw5D9hmEQ/yPVYBl7nukRKHRy9PUtc17R4NDJqIEn5Qj+lLWzQ3qZzpT5muW
WsMrbtfSy8HEz0N+6pTsH2o+hevN1XGwBpB465WO7cw6Z/Xem2l1zfwN3xq3uvq5rMuVlNFd748M
D9Geprd0bjw098QTbMH6pQ9HTZX2h6dKqAGi+pkC6mzxmCe3sVSfrSLyiLYotW+H/FPPd8wnZ90s
43Ih5DM4V7pdsGLxGP9aTrIA+vQj2qetRFqxMToyaTNi/Z4sIo1OY0q3LbYKojMRi9QzDW0zZu4Z
j7X1y6RYuQEjvPUaI/3xe6YSoFzoa8tPdFcgUfreieCliVdyJh8dt/W/gFyDKU/9BvF2K7deFbh7
IHk6rY95/u2Xbugv6fIZBEiRs5Is38Qn9rMhL3tP3OLwMlQtI2i7ZL9Vku38xnP/gQCrIFyPU3Jg
euZHohlCBrL0EwFksq/8tIrQ3QdPcs5ZF2GfXd0uraNnNBCZvZurGc+J2/8+vP+WDidNUoepoujj
9sVVDM5qtn8RfkeGC8HD+3p92HbqF6RgFHfm9J/e0ZcbrK1NMgblw4wY4Owjq2fYoALsuMSQULWs
tm6X0CvNZuomlHd193dQ0b6Pyzx9tWMaAXRJ5mNCIsjzYsCZ71a2om0t02t9AFZh/0cfxh9BM/mj
rmdC2DVVPZQJs6RsjYaukFIfKvLAaTZ0e7SJ+ZudqU8y7/IN14f/bfb+E7a89p/JFbRmoERsFnGk
+AOktYd76DRksyBuo0SK4QbUftJHs+e6r/EyYVlgRnDQvMXcJeSChdZK+8tK47PMkuVkA6+/2ou3
M0jPe8fi61W5/Ta67vRScc3XADIeMi2BaTsD6eEksvk2fBF2GEJ3spdDNNuuc27G4UXAsjBaawhz
a/kqTZGS/m2yrumH7LnXQF11ctRw0DXjB3/zq+igyQwtF0ZHq3jbeoTXzvcom6BhiYbN9GMRyt8A
88Sb4f6y6PBX9Um1ugF0rz+USarvAf5LCqbp0aKUdKTMlG0dd7KPJLzp6/1VhBpRV+Ed33RnL9EV
ZsG4wpXtIh5CyAveSzfbBIuK2o3KwqKn5wgvGnCLnqgeLQe4INe80NPPFMsMOanaT2po9Ohyxdo1
mbXdzIj8u1fwrCd6sJPVXC3NFnhuRuPW5/JdaQSf+KJyLrnsv7rO6F7KpGkArlLfdP0ONNunEk1y
6AfHeJ1IET8HQ2VAStNAwmR9ycwXbsOyeN95Y4B1AqLsuq4ZLrGZnAzTJWowz0EeLhTmfNEOpxET
DFmgAauzwS8PtEW4iYHOvCCVoa6QCe9A90vgswygw9raNUekHdIvbp6bziL0fRDm9r/f4GCWOysx
X92KgHXQQP03QIU9amTtAJijPPliPSq69dIWmXXSi7I5NzF9XMOA/jY66jldlHYzhvFwf+S4sMC5
p/TXvh6QgJDCvaG5tXO8zPpDruWfzjHsfcW3HyawMVhGeN9/ndQFUzGQXpDihoFGBgmib71CeGH4
mf0ZjG81kUIXd/IJGIx77Yo1pTrPc79KiXR8w8v/23Ti4BELSifjccpjhIWaxdQiWxSpAKTOpQaG
YG0mIwD53Cat8+BhLmTwwFU5I/42RA/YtPpHOSVxLJhPjrSp8peyOq3GoqibXdD1uvbSWwlnYQ/N
nsjn5UaIF8AVlmK9qqEDwrbeF5IMAzOFOXtfTPeVHM5xaZ6mqQ9eSoNkhBHTvKyQPSg36G8MUZ7w
b+XEsqpZPyH6J8J5YiZY7RTm01ulz/JK8cK/9SRssa4YIdWk6aEK5mWjYqM50TRudgsh0GFW87eD
Q4gXu3uDdvWRsah6N9Xq/ZrqUMVt87l2Hr8zaMk7O5/wkfQzM7SKBgKfprzazTQSsJ4FkQax5OA0
9W8qvA9ATswncpj9fUF5bNf0uQ6ZjwQ7Z8KuP7h9BLypf3d1aukAlbfVepkQ+yg2d5hdMTs/elO5
6xJ+ekJiX51tpvZwWA1yz0V/GEYKvIUVvyVrLFGJjvV3vM4oNXV0EcBiDre3wn+yLBx93TiOPz43
FlcGaUi9qEQeZGSP0BTp38caWLlFvmlxHla9yLjVxVSUCKTZYiWb9mld5Bent15sjy6Lm2nLg7n6
tidE2MckIMWS4LgtLfz+m+AzgK9d9R9qNHTVDK+6TD6zJdPNnlu/yXYlEXRHxx+nbW0xYJPWXJ7t
SpB8bCXeSdMhZvU+4Pp4ksjFSINa8H8p62in9q7xRPmBM5ASC/X6es3Ippgb/GDd3eO0ql4aMPGd
B5nMHt0AcxmEoAZ6wHkWWQKmKwH0LeinmpJeljt+VqJNaN5WJX5949AHA/ewbE0a8ibecIzqW9sR
sNhfceeFpY7jZNNaY/1o5o7c8hboPxkshfjYd7tiMizEk+JYbvKCXBYEuCEFLOO5anP9mQu4Uxui
Grpv22bhZ3eXu1S8AuUZalkPVWMZDcaVlGSDRh8P3D+QRUmzO1vt0J2bjLs8RvJTggD/wIyDgNHA
LEMd9s8Wplp37nxyo1gr3zQXTVY8TG8Qz65tIa0Tc5N6V9smZb48tc5Ms7i79Z/p0OaPSjrtWS+0
a5maxc0n0487nJ1eqXxVRDbp6aUoy4NdDf3ZyOKToVfaY5zAVlcjl3JJNeyjI8k6r+X7kOyzMqtu
g2+VN61dMDc6KdwInqoKAzktPE2zKedbYxavSaZ7r6MObaE1go8x61zY7R+k0itKJ885LO2N5rbm
YVSiDxubyDVBncQzjkMquGCaZTdakF4TjalO5RxM2hVfFrEtm1w4Xw4Gzuccn/qGMHf3R2+NrSWS
5KUgm2hrDdhokuwrJ+9jjyG7Pg7JoD4GdEl5rYJtVdnlSdPs/oXA0h1JTcnRD5IetqUDXdWsrBa1
S/3C0aAohf/ojBJmk8w/g1yXu9YXEQkgdlUcH6clUFGWFZd5ZJ5DpIK3ZS7TfQ/IikfiSpDYeSaR
iWrB+MGRyGepPjCeQMtAT0GDyVMfzFkQUsbds8QcB1O4eGINUe+muiOjSLjd0aGAsdYOEtA1bMAo
sd/aIPk2GXDED97rfVNQ2p1NIE9ZpT6mCjEUDIL8kFkp3hY3wIKj6VGcyvJKqI8KbXjKCPKG4lgO
qR4VgNB2VdU3X1SqHgcr/qU5Grnk/cjUiqEglyxffemXt/rLnBnucgldznZ9se9p5yBIKTVkW2MJ
sgtquEbb53VYaNSAivkYoetzlzJuBHeQL6XZrNWz6lULCnHWqdbmUNIfBxY0QaHNUSZ78mibroHp
A2o/S3Q05BMxSwOiPegdxnXuWWaK0iNzKgcUh8jW4Zxk3aam8klCr7nmY3BJXNgypiR0aqloOIP0
pe4GaYYUgCqCVwZqigutGK3Ixm959Xx6VBQxg2cfqnRQJl9Y/YN3SeRfVDIdQSMq4vcFPPD+nUV+
jbulrB8QmIQjSNlLejB0kTwkaVu8OekaaaZP19Zcu4Hghx+6xAbV5te/jC41HtCxnDHctSdLuvWb
VxtRrVpSe/Q2CbNZNRQr8uxHzdGQgx4341eAFtOruZDR0RV/aGENV81J+idWwBX9vYAI5Ri7flUJ
gdknb6/eRONVh6qFNkvSgtAHUEU99vBCzGTBx0N5BBlHSMu6cfuC4pilzjiDKqBwXX5kDmScFQnA
m0o4tIcn3XlNh+Ehqe3qOzB9C/EXgpQueWksctVGWYhP7NQ0cDznH4s2O6jjBgiowyzeCQ44pfMI
27pxpUylXytaLVfkeEM0ddplgNQJ5Hb49EaEte2QZmeRxB8DNeEjHTzKfSzfqTk/Zh02ptaqSJE2
5ZOlgauoarr0zEMrvdO/pQbNvdToGUsD5A/xMeLk+B4lo7ay3nXfyvbZrFH+Lxzz3cS0vlGzV75M
EHpj4fd/sqV88xpkOqPMFpavfbOnqU2IxUQn2YzhZoz+S+U117SoiONdnEgJimRzNx8zh5FuQ9ED
SoeeWHuTqs6DGvWENUH/4fbCfrg/laa9H9ZibI5OI6gZctcsMz0Oua0W26GZqGois7wQ3f7bpqS1
hYXyASpVRbFsp8fMTtQjEJRkH2ABpHMjERHRTc4d3ziUSi/fWfHdsCq1uy6TxZF+jLeBnTgc6b5b
VD4S95Kb7YOHBGIg2fM6Ydd6Hqhn4GjU3jw57Jee4DisafneWgE+rszOCJybZ9fhYlpjMLDpOpS2
SpoiM8XJmqLq0TdSculiYe4gfr8Rz8fFt1SPLc6U0LZJnCt9483NsvYIFpsJg4HTHFn2ka4YYkRo
1KGICeop7eC/myzogqioiYVjnGq+wWO65/tG6wkSz/AFUnIJwOUMOmUE0b50mmY8eVIURz0juoHQ
CLfadKxDEUAQXbgo3wbLQe+gG57yddOSbq/ZKJC81t0NdFV3hnEmd6L4NGqkjTPxs6FL7Ew0MFuh
1G3lqDi1HM2NTDZWlddHetFGWPot0RaqMR+yjpgV3H7DcdQoG86TBj9uVl7YUUnFwFP7UT2l/t7I
2hfpej75dLN/DpI03/U5uSwkGVRQp3txyYjEe+nzV3sddxMj8w9jNXWvSENYyPeDudWG/k/lIjOx
53TZNZNqIvLjclZYfXVEpR4FzaqCqb/7uEqu83gXg87yYcq4MGP9zRrlcI1BfIZFC/0S7sHzvGje
TQnpvs4D13uGUezvunpM52VLR5oaNRq4ofsK2nEBis0a1CFcY39/iEDk4ooFjTglgo0u6jQylWE/
NETtIi9diMtzml9WP1iP0/Rnmgz5uPQJVgaBGkhSgr2yltwXBnFSzDlLVqdBuyMU6ujYKUG4kL/3
xaTrQKDlIxcanXwTiEos0Yu6XewdjPVUTQXBEngiomls+zAe1wZ2Fttndd+oG1WfNgIfRoxdipzn
iN42cgtTv1VTNuy6qX6vTDhKCI2tT7ddjtViuU/wwciEECchLPePnSToimWunok3vTA7CI7kXyO3
FUX+RjswuGWrnByuS+R0zK19O7Cf6zhAqU1Nr7DSqKIc1ZF55sX5/zB3ZsttI9uafiLswDxcNmeK
pEhJliX5BmGXXJjnIQE8fX9Iepu2qk5VnOibjqjKQK5MgBYHIHOtfwALaZQooo8DNX49f4+qgC1P
1NynsTAXfC/6vUZC5c7p+oVh6t4juOkYl8jQ3MkuYK9+5UDNvUyudkSZHsxaXxvLxOW3YijqCTRz
sSZTai/7MVVPhdqrp1To3NFjHomaETRPQ/eWKXr0qDtN81SwRFYC/S23VfU5snkrAiX/cSRjSu8i
GZkZW6dVgE9CunoyUu9EGqV/m0ZSXOXYA2zSanQ5a89GnppbhgYGCTJqRwkxGL+QGH0yRD08RbNs
c58mEABsAMudyOqz1aAHFaeTsZya3no2XcCaY2G3r/xJFMaieLaRdZ/rABMgfurb0JrIL6rtBXvz
lryDyra99TEZs8LB/TazZPXYAaEdBuk+VcE8IVBX7snG+Z/MBuy0Htp3TpgO94YK2SyMmpk5UKR7
SLb1na5q/l2ySQ1THOO0z1fIDvhfWysGG1/ar31sORvU+t/xjgzWWoduO7Z55rpKVeWRFHK5VDEZ
eQO4+BJQnDwg/cmSjt343m6BJxSeEjxw/wRuj7oSANQIx9aSUkGKLdiTbDBCgn4zec6dLrJqNTke
Hn6lEx1lg050s61C46vM4IbgLDUlCFZl133XuUXuq+DScvfaJcrQ7WLyr9TTexefSMrMhqKsCypt
wKs1WJBRFYNm17ItSCykqXxMIpu+7alnJbM/JhbIbuvgrBYr5J9Mxdra1L52FmnfZVJTxqtCjy0Q
lcmd+21QK++hJcG1bFJk+ygHNGtuacaysEgoa8bBmtPDlSn0q97M/0px4f9FTOE3jYb/Sbrh/0PF
BQ1H7V84hH9RXPg/6dcm+fqr2sL1jP+qLejefzzgxGh/oWfAah1G51VtQXP0/5imqiEJYOkAqW24
nD/EFhztP4Y5C57AF7YMS7PgLzdXsQWLIQQaGDVQRFN1w/zfiC0YzkyQvzGT538PbFIL6Q4Nx2EW
aDNT+he2o0spCT1g1fw+Ne2f9TAGR+x/onswSenKI7H9FVjhItHa+L3KsWCzQ814qOMm3sN47pGO
o2IWiuGBm+m07roM7xDLKp4QaGseukjHYC1FMnduAiDdyy5lnxkGSO8GVWmeOsu9QNSOy2Xbe0jQ
JWp/d51MwuyuMxEfnsB+s1VBQg2RvuA0lQsf59/TraEAV5xcrCSHxRgpHmy3KlvdhuWRnCOP+t5R
jn5zvYgM57r/GUxXB8hfESiuVdorOsD3VlV33wH4HUat697GeshX/WChdEfB4C5REXCg3hU9mWo/
AYnVe7hUkPxztahPme5XJxOqwg54yvMtJOOyucUq/JmbygLlM5+kRHYD9v1BMQrU29OqZMMwN00S
DAfZ5ZuW7rw6+0vc1RPstMEfVryNzJbNtV8MeAaBReBCkSv2dSq6nSPnW9ez8nzY5xY2f07dIBpR
NM1DIAKS16NCTi0l96n0ncVDPemzAwUBLMo/HvpRRnINn669tzScZF3PEk72LNwkj8AMQHd3mwYx
CUblQFvh1pxbiD9y4wPpmNTVG8a3OmbSfXDHQtV9LcEjZl755vlktIcCrK+HLkg4QGcQo1O+aRpY
97zG/dhl9/xZA/TjiLJ6g7ec7/AwCzZyGkuIhwK+3aMT4xJyO70KeiAT1NRIcXWWs8oVLQIjVl2u
XSlPRQ4L7VecL7kpq/DjTPdMutznB8IKuUeRb1WZnnt2tMI7W3ODuskh5KZ+uMXxR6DYqQcPMiQb
HqjeGQ/7fkWd9sc1Qo8qfRHgntDksTh2c9OrVk/SBxSKMvD9+jAgp9xiTQSByAhJyZLFcw6NAU5S
a6oX2esmswWzMQ987IdKyhC6Ns4hTTNnkc95kttM5NN0vGh6/ceZcgRBnLVfBfBl0MZ5lI2attva
YZULYKZ97EqtxW44Yh/gxe+91tyPaph9NSh5L1L0957HJjOg6jr6GdPQaYugSHbwY1GCTgT1YCGC
eMBmWRHPIeuCeu3rmXIf4m6zUMCB7AZwkJdrA3/zmKcaQKWfoflImTcOVhIg2/5zIJrlg9/1YQh/
nDuPZHHjk7ZKzSUKtWxa2spFTtEjs5byl82NqfM5dzbmmbdY5E9HL1aME6jQFo3ytDuqrnI9yY/i
YO9EWc7qSjePXjdR9UUpce5E8UQ99ZfDcGzM4+jhphvUxo8RMc+MKVxjIBz6w3o0MFqrZ90Bdwwy
dVGZJ1JvxalLq/Be6hFYgUbcR9dkkY8JthVyXoc21XU8a9R3pADuxj5stwoKG4+4Wo+PDhs8jq+N
0Mtt0IzOsqoS7RqbHO6OuHMcUf3WHocgyzEJT15vJ7UhNIkPF8XNfJ5dBP25AubFx4jGnAtLbFL1
7iRVl6+hpGs2MI6RhplnSFlnqdj8c+4tbo15s8kUpV8a/Kbvsgm0OjRO/yRi3VuGg5X94RbwRtLp
m0oWC2H1LDm5I74/wvrxVPj3Caw9i5Lywi/rgcv1YfqbKIr68SHrIdmlI2nE/+hhUKf8/SFbNLZW
oPVqfbc9pyMthL7JYNSol1ke5hKYYtnbKmufFV1Tu0Vmlsm6jZBuLud3Eej8CpyfdZYyIDiEFHt1
zM1FPQ/KGK5yMxmALeEkIuukZfE+M+vE3edx/C0Fx7YE87XFqPtrovMNTXt8fsox38iebES/T+0u
+3TtlNFRDafo0oZC+WS1FvtNz+uOcrDMAsoOeV3vZVfFkaGxwdw5sZuf09RS7oxpVNZlqsYvEwSn
IMzidzQUX5Ok054LOzKQ6Eyczai5R/xGbLiHsXoBeOJs69SI7vym106Ys+ClhZLJswYSBLb3kGzH
NOrIiOoJi/Uceba+Nx+VjgaxlX7BXcvfkzOdu316n03BUfbkNLdJqxXW4FjLNo75eJ227zSyFqFu
IMDowlof7HgWm4mcZ8tRz7JE74NHXPDtmi4TLmNQ/gN/5WYDSMl74WjdWssaZzWlZAcegMj+i9KH
/kEHy+Sr4Hia5ZggM2wDUa0PXxon1oesaJAcFg4I0hTZ4Mc+0KYHHDkT2NbJskLdAP5ndbHdMduM
ftOujXjIPlHyao9OThYF68CB2kfKN+CngDtrUQ9BS0XDk6X3r3ru3GiU65GM3brytFvsdu6HAdn9
H2OsMPVFPyDfH+n5usRX80Q1QmH37frbpDf7CwRPd8nWx3wdne7JM9AwrsEJl1Q+/+jCTJt1Egzr
KNGsFjQtspqqm13RrVStoKWSdzburodylt1azVYPo+N1+gyDlXFPh/yQRB0mIrEd7ypdbfaln5Vn
D8gxmu+G9+oW7XmcwT+kidCXqMo9EBUIpZ5Q71O9m9YiRiil6TO6bTbpQAA4HFIcBMkKAdFmngyN
vg2uOMMCiK98xqPB+jZUiXdsDX5rwHbCdVP0CCfHaoIxLY1atioxVgXIZycPRq8kWKiF2RZV+YpC
BDE5z4RZvctcZAplVza4zONaEI+gaP97ObI62cmZnbd4y1d6LfQdY1gClInxnNRAIAabrN/cmAZ1
Xz/FsSKfVwi3AXkkY03UQQ76u2Hg5foCDBxmdz8vKI9aPcC5wm6Mr6j51kfbC76bKYJmA4Dsz07q
YUQWRJ80fF6fwrFYZ7GlPJYqvNPSAzuhtaH2zSZH5Qeu/gKJ1dqEEDf2ArDGEw+XP+QEPUm/l5bV
PHkW2X5zNNGLUwzlpe7cLWVl7ZvnBzGCw544w5Uqj2j+Tys5APeaYm8w6eRYEfxcygwphaHwhFdK
0azw9NqLRg/uWRqH6DK1FypqKs5G2JHAX8CgzAEiKgdl0yv1Zaw19SR7txkVWklP8qyf15Az9Bze
kbxGGwcwV/VMX1dI82Lfnfju3fUwxvPlTjFmZbFfDofLJEbMjjojXKPxpXzG4g9go2paOyOETa/C
aWKpytNAjtr1sFIcxNjCJFceRdaRsmFWn0/V9p+fdbr++37SUXnQWSYyaKqleTb72t8fdT5yKZGC
M8r3RPf6CzSMcgEyovlWJuGhT2pgEMm9FmV1uOiDHjKboz+7XWFShlGOYepC3I4M/B78Esdj+XSj
nGrcNWOY3kV9DjkONPW4mRxgW7hEi3+R/5HSrb9sh/nnGwbQ4FlP1+Wm637QkxtT0L6TPfjviohP
lZcXnwcA8V3qGq8NycR9LgJ3ZRuG+Rqr7Fj7vmJDwYb5U1Vk+8kvzVeDIsguKgwXSA1dvyveU6Op
L4arKCBag6fr2QhObMwWRIW8duUVD416MiP8jMWXaJgatEvL5qDW+ljiDczhtd86P44SqyqzjYX9
z6GlhLEGt9+vCqCn/TlE776xQnsRdxb/CLPbJ67V11SbE/cQpY5zbXBSxMtA9kWMAeVUQmLuM+Q/
5NPP9CmUta37ampwJQe9GPC8L+snfkPvckLNr3vhqArK+xMmSVD3k00zeM1barlLM/KSrxROkg02
RgbWta3+DARb3eQNJt9qj5TerWvOGG6YHVR+zOAUa1F4kkeyCUu2my7MHcyMfhuIJmSY//nba/8u
0WjOHz97XkPlyTMrQMnxX7IhpGxH1Rti+71v3BrZD2jXQW/XpyFTz00UjY+G19I4nrkKkcndWHNX
DqQKWDVMaa/Tgkb4e7KiECEFiVVEutOF0uruAxQ0/wHVO4+qbPa5n00LzdkWcdTKZGsFnrbs08KJ
SaQKEs04mm7lGXLiFAQv3F+tgzxDxm3gqlxVBvLAdOVVZU+eIa+aaaG+vF0lHElhQ2eJtnJeBFel
CpoNGBfrTkvaxFxeD+e+PJKNQAb/DuEQtjTysIunlVob1q5LknzzL5/C76KOpqNpDuga3TPm3BRp
sFkE7ZdPAZphSenGKL5NdYOiiYlHs5ln5b4CLf0ci+LsmrH6NceJbcm+PbpPpjDmWw/nSg6Urvms
xqP/BEg3vuuBLJGkpxrl1+1Tagog8lMasmWNSVrLbuhgsRHPjcojbtspoNCQ1JsdN36OwMx2TmOs
PCSiTveyJwflkT5XR27nyoHbRX+ZzPnydW+nyiOfGgJsNyhMLqSCQ4kt7cGxRcwXf+6HxswHMdyt
7Nlz6DaP5E54PcOTZ9yGU+DE9lIYaO398wekS1nNX2+TmuYZjmZYOmqP9l+zho2q4Q8BwBH1GwqA
AknVYDlhlOJ6k3/yFPCxSzVN72MfE/Oy9dxg2Rftq0P54WCQ6n/Anyp/0FKBdJbwzL2MXZu+UBeo
DIw75LLyBxkbC5zyPFJQwCeJoc+YP4gS79kxT9sN/mW8uO+DZsRGu1+nJsXOMiQVlJgGO4WhVkpW
XAmHldWWqyxyAYHCdDl6aWlRub4dtqYZ4jrqX3y1sVb8E3nHRWrt8ty1jxNLt+0gZj/kONXXwu7E
Q9ym6HS7NVCcvubL6LNbVkohQH1MyhuqiN8Udcz+UBBriX1v+kRGlEyB1u4mE/4M3k3JRcc99iKP
kqJ45wITwNj/hoo2gnjRZp9Nj/rq9YSyAlanZaW2vZ3f9oF19A1jGylWcgEkA+XDZsf+FQQ69sKO
HbPDrhzQqMK9Yy/p3smjBAA+y4Q5iM2Idw3KrmLVPJL/tBKS2sEyjMFW9Ri6rMF3AWuSTZDscPJW
8O2A4IMnY2OAnoQjRcnQPw5T6iMF1faHYhwWsifjOCnZuLLMU66HURViHapPd7c5BRDDeiX7tm5/
i2elVr9osRAsw+dQ7cqVJVLnWEyme++xEibfWGjfukxdF+ykXxvRQ/bIfXNfZoA44eeQ2qrhIkg4
kmxw2FqI1nUfCqBaT2PvYWXdkIqQg4Yr4rOok7uISgrUS7wDFqMa53dystF6OSKl0RfHcNoj1CL1
Xq73ZZPnEIwp3DrbX/YFsUa1cFCTjZxia99VgMlnp03c08gebYnMe/jFE+gpAVd077u+sS4OyHbs
CY3oC95UJl9uNz1C/lGeaquBxOn7z1hq9MD273z2fvdA7tVg3dtiBSnQRbGmKs8GCRBox0V+ENlU
HWQsz4MSw1itPEPifRYlO7I6YYG7tsQQ4btVid0YNlqwBgKuLpS8x+tqvpY8RR55Ibl6Bxubze1a
KMH5wHdyFx4TCld4B4HaM0k8rRxRt2ut1cleWml/n2d9QXmqts/YwdrnMQZI9s83JnPWZvztvmSg
TK2ZPFCh4mi6+kF+dqj9rA2EY30FOrY2kLc4aHMDnKE7yC6GpIFPBfq/wcodwlWtsb27xeTsrnEQ
c8PbEWW7+WzZl0ch2rFbFauMfTQZ1aFsKR0g4INUpZ3cY0aXXpt+yDGJWsqAPWHiAOGcWbIfADxz
2qA/yHNk/DoFdY/nTAMtDkwBUk9h5duuZMG6++f3yfm4StcM1LU9EgvkFXQ0aT88Ya0qZieu2OVX
xQQP68RoThesJ7fk5Ke3Hk+71sHrtmDVdWhDNPDqOY6EW7lQS2uCPqz4eNqZ76K0xzehgiRsyqa5
s/RBfYkrlvxzPPRZCfdNCcZn7mp5cjDGofqkxblxxGgQcs582UorUXBF9e+eVBWlbF0Ti450z0Z3
A5d7b+K8CKNfJux4vnyIZ9QoSnzkgzFx1wD84n1aF91LpBZoZRTjFwrRzjUeIcH1kgLrk/EP83Pi
eaWPX7xIidd9eYhqt3jKrF6syjwyN7KrjG1xbhplh8M3PwIEmUBGYme1j8G/PWWmcJGSbr6PI7SI
f/603L+sh3jWOrauW3xesIikuvAv66G6agw3sPA/w13JuxRa8TLZjf8QZ5VzL4paLOBMi7ehQ/vb
Djz7YMWuNlutbOo5bvWwhNxOj7YWEFTUA1HgMBwdLOrcuAaoVNmVRzIWWjr1ZMe5i/Ukv7DeYRuh
8rORyN0riHfg5iIqtTz62iiOJWv053a0zkAvprONDtUzRc/vXhm0J9kLi0ZdtGXYHGQ36yKxrD2H
YtR8JmWEYRVMhkMRgFOjtDDXRlYjxevpsKXnigjadN2xZwd2tMupO4IdbkRzhOxsw1+YI3LsNqsS
ur+K3fIVbh3ABXwQ37np241uv2e6bUIYVMNHnmPlLokbdWenICBJnDDVSPp5KvbtO8f3DO6ciClD
GWY1CLUfXeUaq5PCGvfVPCBHZVxrbedfPvgPstGmQ2HYsnDAmCvBlqZ9XAiT6Bx6AVfpy6gjWCaV
3y1LESfZoKpW79rM+1ygNbJxHD0+Qa+yH3BfWaF6m55lj4puerawRNd8vYmXaUmpsvAhReYNbIlR
RP5FNrqKTL7rcO8PWlNhMWp4F2yuZgmZgWKXEu//+Uv9l1s1PFdkeGgc/j7D+JjeTJCdcPGF0L44
mv8iGSQtt4PTrRlE1yMYaGos5CZnkSmZfdJ7VaxMAD+XKtOLTVJSCAkAFu+svPDvKjey71S76Xd9
OiH/1A8oYFu1dYEcKRbCGFsw4FptkP5pKKJyn6rTae36mb8nI9DdyaNSjfvrUf7z6O9Gb7HbPDg+
yb880v7y46cGYONZTsHfIgdMkf73zRALuKlwxVh/ibPse54jEu/5pyGO7fuIQsd9MDeWngHrQhEZ
597/xuRR0rn6UXPN5fWEqi8NXNs4N54CmANGNW7kBeRkOSBg+0Qi9A+jLNkOA9R6anxwZMIxPIIy
FadrTB6qQ6MtrXpEns3sEarUkZrUSZufyJ01Zyd3BmSliDmgaU7XKS2pLtk15ilB6/eLLDBRmNaa
/FI32ScUgkzELigIKbM/Z6BaLViYFDb7HJONnFtkyXVuNpZwpa0q7HYBZCoKQng5LN1OW3RDdYrD
0f0SQopA56WwQL9rDmwo69VsA++LLaBADmPRnUpNuJc6JZOszwNYfRuLvgjBICdRcIatyh8yD+Qj
a7wWX/cHgPkU4AZVQIhmIJ7KF3Ow/u1JLX8Hvy5pdPJBuqcaluO4MDWNDwm1EXOyVCud/Is9qMYD
MjWIOeHKDBVJOJ+hrImV1TT2Lpy7iuiahQrH9CRHeXTvdCT+HkcSpJ9ylpgyTHYz5JYgvoEudD53
mlbeuYUJA2m+hKcXAssMzBSuo27xEArxqc1EBSbCck4YH6HH6iXVt9Bu55Ll+Do1JZ7zAaCQHFbB
p1qpX+SEXsmbhd2NLb7hbXKAO56uU39QviJCKycUeu6tsPEeD36Ze5c+9nn0z5fORPqJfYD9iVWM
MXsW5SANwxobBNTfyBwKPl/La7aqFjfkTmjMUv0Rq3MTHcK5iSfz15icfDtXIYt/nXeL6XEmYP3/
fq2P16+cd0NnO6lXGLY6jnofarbzhmsnumsV1iRFozivCL3omJu+9W0I/h/lv83Q+fabUwGXm4KB
BXzfHCh0xCsZrzTKHV2T25c+H4pzkPr3tedV+57aRN0vRMrPBOZctA6CEq1Wux4FQjKFCJHgaJ9c
PQyRb2s+A2juThT63SchRmMtPAsMOVTjpzGo+1NZp5/jeBxrdPQRRNaG7iznDhOafHC2/U0wzw20
Xj3UBQqPcvTaFO3S9OLpIWW3iNOpZmz1Ag0n82ejBZl+8IT5Iya7crQPxgk7P+NyC8n4h/M/dD9c
rgMtv6osPJnkufJ1btfLSI/fqaW7KQoH5i/+TxcL+MFaGLysMR8Nc0yOqpjzXo/+eV6BP/XGU6dk
6+eeerShb2IMNx8GoHpgFZjXAcXNtKPXpv8ddecpcl45BJ+teV6iWujQUOxEYBTfW1+NH2RT+G27
TYHOLAGcJ9dYa5nT3slnAaV5Xjc3WC8mRzPRz7dTY6dTEE9E0hxjVAjTPWBOb3xw1KlZaqJvtrIr
myHXuoXo3Wzft+X0IGPUiN/I3BYH2ZPxcsTG1C3H0y2E7gZo0S6+5IbVXqz8u6+F5rZJnYgdTzm+
Grn63Q+a4OIpmvmIoQl6j8i4WJWN7s4QIg74+yyRcKcJ8fTE8lnd1YVoMDc2smqZBvd+M0yooCnD
UwM1dtWrQ7cN+ml40qvROFbCfXMhhFfLEio54sj9Sc4F3uwi5svDSUuedJ4RcZSPDxJCpg5Zt0Z1
RV/LLkpk0UM+VkvZu84Y4TSZgQ47splTjAG5hLHtnXpj+CbkfL1n9SfyXcRCb2eZtmj2ckA2qVDd
eoNDXLeu8jmPPs+WI62jIipQVo9otgClaC1xSihS3/sdrKeRRfu3VO12YO0xa82yfJv3ab+z1KJ8
9ioDCD0TvuCP4dyFTqNEa0eHk+215mlAIozcE+ZEOuyI+xHi9nWGxkrmoCTm8TZDTgvQ8FsI0LAb
G+Qfi+XaJYsQukcxWMP8nqX1QQsQLQ4zuqnd+vuctPM685vqnBQkdJzBz74Z/rioEnt4R6wbFVLR
uY/9FChbJUPTgtrlyL0X6Ts5BYyH8GznD9sSOcW9arjkeTbueR5nW6d46Rq+UYo5QIhrih+NN3dv
sRLmWIMIr/A3+NB7FPot/xWn62VhNOG3DIW3VYYE6zGuCuccqjyWw84Jv01j+uhklX4sBe/yVIpq
EZoGyrEuytkDHOv7WcLfwhhto5tsUtUET1DQuF9Q9Og2Y+gVOzYXiBZM7AXy6svUTfXWb6ZyK7tI
PpXQWN+cYax202g2eFJxctShgA7I7UUgWLqv/GRcy3iIYEYba9ZzOYFoTAXVV3kZrXbu8VJLPvmz
CSj8rnYF9gPcEYrgbyY08RlKGJ3xzBgf+jjEeoO4FqDkOISFvc81fl1AEsM5rLeKuvPy3FrLWaiG
nE2gGE/q5I8nwy6VxZiL4W202gAkITREdoeCQtCzDR9sMQBHeW2DJgHggN6hFQefcqfW3w1oFzhM
o1boKH8WqR3HJHTOUBOxejQQ30C/oP6eBNkDYvXGwxRE+cFHUeGSZyrYOx7gmyTRC7ZRSufvRr2F
EIbKDGSBOMU2KY3PnoUQ/8LQAI7WvKUbyJ4UVeI3NBhm/nhVKydfaMoJTRikGvXqIEO3uDxShY+m
cMWC88OAGSIlNfFi2xrG3FRMydlNcapZmor/POaIiiGLqVwoZAUP7HDcBXRpdp1zzA5EzkI6pA5H
XVI1xMEYIFiobWCd1SZNYK8l6B0Qkk2mNthtdgMFO8B+sMxYfniqFj6LJFOPwH2ShaUguT2ALz8n
fcX9ikFIwcNTYHwvqih6LtH4XQHdgJQyC5FINZJSjz/bfV7vVD9vT2hA0MxHclBOq0yjXFoWWTsZ
+zCvSoeNKuxPg+tox1qH5yu8rNogSxt/moYOwACSs9+jcRu3pv+9h0a38O12eB4hW62DMdWvJzkN
AhdxiqhxM9gHR8/NI4qYoNFgXvU72IWXa7eandlGhGUQA4ZHFGbPbe7kq7rkZxJbWf1cYdSzHrHd
mZ0Tqmdw7eWGu7qzll0dnPo2cwt7JbuR4zi7EMTeUnbdrkdktsamXXZDgCuHKMH7UnazyVZPkDnf
U/2Tn0zq16gXf8RRGb0NTeUvgtpyPqXImawK1w5nlkkB1GxQT4NSDST5R/UuHfmQUru077sUQTob
cNolsfBOQ6xa3dsarmItCJ1VUI8am+z+XdNC8Sc/DaVO0z9jVnaLxDSjz1WErXBdwv/908111K3s
lF+AGtveUVQ6Xos2P4DStD/nVW7clf44XuZe1Za8U0GYP/szxkrRjAkDZzV7dgLk0+1AQehvHvW0
HJ54kjQ7Oar3A5qNCLBuZBfdNQiMJPTWE8osz4GPUBCih8nRK5rwrOvan9wM+5cIueBdqZTZmpp9
/xIUVBqduFTv5KjXh0c9bIvHNucOgrjsToadyqwPwkjlDbV/aZG5XpdDo27lKF+WfGGldXovLynE
qu4C/zPlYtLbAHhur2uafbaWXaMbNnrlH2y1bx4jSnxbr6qggiR2dB+gG7hy4Tu84Fr+orMH/d7H
8LqK3PsG/91byJNgbRfbIbSq60khGIcVEhn1yxSm15NsrALcunS/BSLDFdOJm8dgfiVArL++Uoxa
yUteBy+2EijfswoQ4s9XSmJ1Nyn2gnupdUisOscEt9LQZ56bOmv/peBJyvVD3loFy++aFNXI+bgG
fIHfN/k6ynlJGVn6e1riNBLhHX/O6vTRc6MUe7cgOcumH7XkHEf8IIqS35GMybnyqG4RKRIolsNz
4YzbwFAJZDzC8fVDfBzq5L4UTx/CyfzqehAf22IMD7fLyGmNEmPnlhrK9dVl7NogHrtGwkW5vvpt
oIFrt9PbDKzAzz9EHuVNgEkzgM5b/PZiilZu3VxTDnJQxiOzJRno1uk2y6serCN7GERnvXRx7X88
lBN87NjYx8xzfzn85TRqq6wC/3Kx+YRWKZUVD1Jv1dUDRE01dU/yCEEM3eyGExocT9EQPMmVVVU0
1cIVXbGxIAv1bMdYackRufqSXXIqJbKnEY/jGB8PTwnFc6NrL5PXBI9A7od7p3BUHr2T+pZmHkv5
2UFlCtz8U5nqBxkHPRxvqF6hLBxG2ptuP456X7/awPL3pYbcgpz1N1fV8mr6t0KwLBQU0pt6diOd
AROeRsnFtS2dhBcAjt+/uHFRaIno9ewdlDefsO0P06LrdPdEmXzT+uiOyl4R83xfhXqWrklItksZ
/GVExLvBT6uTDLWjihO6iUsOmDtTrG6ThynwrnOaEpbrCM8PE2x0VQVADT3pthF0+3ttEu6Dx23g
bDvO0sP44EGG8jZvqHEm8cIkUfygz0052fUmi5WMrCJdOS9pXch0tt1tZUykCF8AQNq7dW4dck1Y
B3l0a2TMDsN8AyYFNcJ5noOwVn09/Lvzfhm2EjHuFA/07kyj/HD9D92/u1TVgAEa7dXfTfXa1rlD
fcA/TOqg4DCaK0d5FEXN5z6xlO2HOIzuHzPkXKMG8ucV5ozFgjhzO//DPIHgxLIWNhJ2v1+gKCoy
F/JFsFvsVi7/WtieP4PyijZZ2Z0HcSDsLPPgJwLBPChGh8k7sEKlDqCwK4ZUQeMOCR4MmRFZ13m3
M9jlP/i+Om5vodtp8prsXSMfBAjrM5d/y1pVWvEZPcY3Y+b6JAMsZYDVX1G9wZnOCqutD1XjMuA9
gSdq9cVFVGKFQTOQyq5yjiE8/BViSPabBzJd4pxt7D0XiM2lT4POMsKpkHHP43Al0so/6/60Y59U
flaahoRi2r5lflF9joOkPHYV4puy20Whs8+SWkd2c56bdfq27tCZS+bJot4rzjGLChRn8k5cjCGu
96NqT9vSUqInchx4Rjmp8656b7GLhUBaaXCw0NZ9dKvJ3aPng/96YswQpm56LE3HWdhxjUrLHLPi
ZrqMEdYz8wkyBLup2yCT1K2CIJ4e5YAfGA9eie+KnIG2CH8gmP514FdiaXsxtBhWk/XqeseTW02A
Ed1u1Cqwy+xBZSNHb3fG2wBCRBtLh4hzC133q7cb6u2VbjE5G5vWH5f3dxqqsGCWggkRAdF6yFxI
INO1P4+MmgWJS/NPt9AN76T9DfxJzruhoT5c7nYub0H649VMTYT/slgwfvcn5JZrGdRNZuW+uTJk
zezEX9FRcMnhKaeO8UdgKAcbwVR3gQFsv0NYsyQxOPe9KER4szIxOYrbYncNuogHnYYJv6aWcuki
DI3wMqmTvZpLlit5Spto/pLMn7kELMy2z8z6FdoEIyssOz7LmGzs1LO3DYCMhRyw5lF2j8EWe3N/
FIt/LhXJFPdvDxkLNKk9/0fuHyrlh2q1UWNS78VJ84dZB3tkkMpjWvqIn1bx96H2JnVjVU15vB4G
HuojinPHs0H9I1D8TwXPrc9aaKhrf7A8ynl4goBhNFc41+mrOkHFGk9ke6E3dn+aBsNDnUzfRKHq
vuIehJWVY9rrwQm919bsviKWZV8wIEgfKDu9wWN6+Oe/dSZ9/oZgUBGSsDzTQcpSUzX7I1VE8xJX
H3Q1/7+EndeS4zqShp+IEfTmVt6VVKXydcNoc5regZ5Pvx+hnqMzvTO7NwgmAFLdJZEEMn/zw44H
DGTiwb76yPBNSWg/ykhVXX2LQ5S2TJURDdTMLp4Cja9Wjma9LQ6pnomFjxPzJqlilGX9yccrh2W3
PCqN/tKxst3KCIqnjS/fPEU21ojz7Lw76gPLh4WFyGildOLYJI26BcTVXFD8ZJEB7PrFDauAUgDl
+1agRIbwhsLnWlGAMAwN1BHlKI9k34SQ8b51/O296z5Nzm1RQahxF+RcRczXiiLMsseoemXZaW3w
Bsg3U1wpbw2gr2Vq+vVBhqahvSuKZ11kpOqrapiaN496ySM6kU+sQOP/pyyj/cmb5S7EksHWKcix
mte1P8uXmNepQyks5TuQqxKXR+VLgtNk41tDCiMtfrxh04A7qw8RTqcSuSahb+yUskuCzcgNK9f4
gf0YITcSddEIjfab1Sv+RV5LwuBcHK0nTODO98+wIr5TVDRP8nqyX4nEa6DlqybRp6e2DFq+ft87
tr6FZSH2Edhc2/oVVCD6Hn3Xf+sbbZdRa//lpv02T220IXvbQ8fVC57HeMJOW8t9dK3mlLoQ7sq0
i/Od/2ZOFf9UQ0v+yYkT9tUjJ4p74dBcRy9vH1Kt+o8nRW2DZD6SVVdnPkFeV3Hx5po/paHklS7L
kXza/RMspXqMrL5fllXRXLOsah9EJM5RojZX2cVNgbhNaCBfOc/QOq8gs5cGQwHT3rFPpi/+ypOy
eATE5z0NBkUS7qoPYdfspZFC5q5q7Q/KiA8dguXPQxamF9G7OQp59HfZEK3N0UVXlh086lJptIKq
QAp9TDc2mqYP9yZU7d+hILfiJx2koudwzhBD3Pnd6HOOOW0trBrIoZv7FCyi7JNTxiYzjtiYaBQP
AEejAdq+6z+E0xnvalOND1mlwtSdQ0Uphw1VOHtji8h4FywJyPbnwfn3OUVQmfiXh/Y27NE7dI3K
XKb8N37U9sOklupXlBVkiZXuhEVF8WyP4LmBu31VozWurEgxD07fjK+O0+0ySGZfSEBrawWfwH2B
8/EHDg8s75ifhZrD3VmaLCkJPWsxn/wJtibfwVxp/5+6+Izm+vNNyF0HTmN+B3ouJfI/Nx8WZUCR
taL47uJTszRK175oc4MO6LBssllhZw77thSwJ1V9J1zeE/d5aND2yCT6p6o3mqML2n3ROoO2DcYW
ObUALbNOn77FXlavyPYHJ4wbx4Mx5vtA0cVjbtm8kHJ774RR/Si7GjNGpceq8Xj/u08OWJPNDZx2
D77PmZXwooXICm1j4ZMIvdggqQs/qj9qoWvCtIU4L8N/FPtuh7LXBsbiL/8xQR6WJSQ3hK/3Mmrm
q91mz6VCDDIAM/uJfexMaqlkQ8tn8u4R+kAuK4eRGjHIzAarL+rhVuygTTsn6GXjzwn6sZxrL/h3
ru598sidR/9rn5H0ydG3X+6z5FRIgePSVTtvFZZIDeLo4WD8XKnx0kRybNHavr635v2YP2/e7LLZ
1L4GJ3/uQk+quCjZtJr9KpHgoam7PD3AxEqpwvjxo+70vPbZiBpFPX5WWGvsTGoR5MtmUFoUHnUW
kC9+SsUEUX/wo/M0vhhrkbtJdMZm07h2wrzKfuj//VqMTrCXIepvbjxln0CsUHlFWgllGgwfEFjB
eSl8aeam02Ace83zrSfMjEWQIiCEMpJ1ScCxH0OroTjcCr4CGpJXWEuEfXyYNFs8492qHkSs1Qs5
ioUYdG48QfcKC4fVGAfRGV6+QPwzLbZNnrRXfVIxPXBt/3tf4R0xJ3Ztu3qHgyve+7q3Vup8UhUq
NVlFO96kQdTms8wZW0N56GC3frg1CsRjhFGJDdX3t2WM4iKknQrdPMt0D73wUGVqEnVbAqxauMos
aQ2ZjRpWBV8qGLeS6aZmeb+H8T97ogbvLCLSJXnw9MEP3ekZzso5n1MXgU/xImmUYWVOiJdZw+Q8
4q/ioRav7GVUlYXzKI9cygueWthn0vnQsNxhk6gjUmDymetGY7dr9OhTPnct4EG/B2ScTcNqGkv9
+MfzObKMa98CUMnIGvOOyvw1ZSBU54u4IOerR6+pB7O1SbLw0yzsnw4+Nj+GYjxQSgUg5vVPSoK/
W5vMwLKm88+ycSs7A+xtr1UH5dzbgKJYPqqt2geAUdi7ckBpPf1c4svpyXrxOFE0lpXkOXRv5eQ5
xnis3uGq9HibN3fdRmXM7aGe5JGcx0/s0Z8vNdQpcllgXrQwNlGsVLtn2Wgs9KlzXu0Cyp0fVySW
7URs5VhQgGcpNVx35+mtn3fPlYi/W2moLjXw85vStfyLbLwqrlcuvPv1va+1E+XS+94myGr7dO93
EmfetXboTTNBB4aO5TASmDi5WtpGdsrJat7FuGbl58QB7A3zPf0YDW/XWBlkP1g0j20bf5fdcWQm
2yQDdyvDjh86WpFhdAH17b54jYKsMWc3roMrQxqBYdPclLpZqC0B8/QbVwvY6NqF9lUoJeZQJQ8C
xLw9PM8wvyWDKr75CVBX9AqCJ8Qe4GkbPXrSYPE2aNlHUgnwOMsBHhPQO3hlzIe3Rpmoe/aY63Rz
H1BDhoMZP4xyb3MEx5PuKTbgyBhjZuB4EBtqoUQ/m4laazP8gNSKmLQftRR6a3RrsaTYGEnqvA3Z
8CRnRrr6Fvee+2pp47hRUj89eKH6x7WwCE9gD5WPDia+xz7V0HGUh+aQGNVCHg5mtC1LoMaq6eL7
2f1oqb4sas/u9s5cqqkyraFq2QPhZdP4qvoRtV3eIBuWreK1GF3+kIDF13LUy3re+76lruSo44pk
X9t4J8gQ+wL1YGoD/uXzuWGn5qe2Y50iw5wvzElN+xpMVUhqrgv/8jww+35fBwsVmzfIX85X7OfB
MtLc/HkChLu2fM3n3uiKg4JN267XlnqLmUjinKsR+eneK/QXEyXLReOU47e6UY+tMJSvRDf35DSD
FxsY7ONkjGv223G9LJTk07fr7EFXUGHHowSv69YMKO6a+R7O6XgsLN4wY3aSjQbB8XYkw5tG7yzU
e5+i+Paw1qyc5FcTjBstj3FxHmD0zQ2Z7+aIVSjcvsa1YfBlLvV0YbY7g4TBRTaFl0X7Lm++3bvk
0aQIbWNGhbZTMlw0ornKneneBeUB9EDRmjrK/mDuj1XloiTj84BsGYVAtKlFkPhLkHzFmYRycZZH
qiOKc9qNv0fHOZR9ctRL4f4DNZ0+zBrRLX1UrbNhD/WDgOO3VMq6+t5h9zCVdvY5Bq3Y1HrW7a2y
0p9LI/imT6yA0cfZhV4jzsUYi7M80sn34V/p2ktyZXxPisuwHHHtGP5iYAkex/TdB+TJY21hVe2M
+VYOyL7bFSw9enZYom1Nvca41lwiSRRd4h5xsCVQ01s41gEArzlEHRkLILhBiKVhpDGJ8dgAGyAj
5CSP6MqDM9VV/ulsl8GwDe0jQtiY+WhYOWKBZLzmLqK/4UyyEP8eKgK9Z38krZd9892CH3GVGS+q
XkSfnWEO6M5rxpPZpPZmqBrzWKQqQLB2xC3HVcsn+Omos1U2CfAoLLbcueml88y3PMpVuDZEsivK
gfWmThsv7TYWG6wYVZM/C8NZmFRrV5v/sKJ6cEs7vAIIAoFlO0jc52AcwixFP8NuX7Soc04l0EgU
eavus3Fg0A1tNDxEuj09N7r54GVu+6nnRYYRjw5bfj4dwYKF0uXxU4UwrGQqk6DAMGomKsvGCXPv
diQHCklpvs8xU6ghuVWtNaU1n3UkwAHANO8p9yfG2ED6fTNs3mGRwBsIgffIUb5KbVFXvXOSozjs
In6duS9mg2ppXiFkEo8qCnzIb8Mc9h/hocYPhQ1hd45kl2zy/HMcbONioozyOCleuU9S7xEd4WhV
6Vmx96u6ftMz7AIbsCZYGRLiaPWtGXvrLKPc1ykQV/FVRq6yDpyhfVYzO1rGVbUySts+1WNvn+Ya
HSib+VDGson6wV9UosaC9O+JcuCPENNgAzGM8h/Xu1/kj7n/6ZpNBelT7Vu84yFFXVo9iHaGiJoF
XAYlWaesm5eRGWdrNXkf7db+2XTcVqYRoa1e1ZcqSpVPDHDEcjIM3ILnX2vXq+NxhDN39Ite22ij
muz8gTz3gLfeEcl2VAt4inwFFgrigVK+yP4I95Bbf64BRGeddNW7b00WhY/VQNqtLAfxvbGqM47e
wOX8msV6zh6sHt0RpxX/KCcodjo//c3hEo2xdrInWGDojNffc2t2P9XaL/RLzbWI3eKghWl/tQEz
367txvFPBL/L5yGojb3ZOumm5jf+ORXdUl7bAPi4RNWypBhpOufSgDqYz/+qPjV3YRH1gESoGQEX
zY5S9ko2UvBKamPJo/vAH/P+COXkKgoThEyHYHW/lDz643r3z9BZ0IPUmcpVZEO+smDV7epqbD7B
oBVIA3/V4BOhh/I1xZqbfJHkWWKpPZILNSZI61W1ltNwkjx5JFFefDuNDuj2q4uoGXHS7h2BBndS
H+9hN/chDNmywJkPZXyb+Pcp976yGHppF7n6T5NDjJZ3wgLpqBUFlocGvwLd017aOv4Rllb+gPym
9iJG11omvTXtGsU3FkrEKytcFE3mLGVCiT8PGC4bfuc9DeUOeARHdnhLMrkembe4jt5vGaT7Cbc4
VoJjPU9Wp1JFQNYKD0qnLqnwtSF7x+n30dwHMar6ZQK1gfXtnaBTsS2ZGxnemyJA6avR/rr3/DFr
AhO+nBqMZ+ftYimK+prMYiAjqH/0S5r2IEOtQTXZHHFUxa0sf7GFmyM0oXzGPen8ypi8ZVSk2oOi
JepKKbz8MwU2EUJF+okA7psBeOktD2xrbYpaP8YZEETswdVVTSkXMlamHHQH7zPH1yB+GLZysc3u
dzNgjwGVx862tpYGj3KgUfrmorbgBpk1xiaWWvgU9RuSdofai5d5EwjgyGryF0amZeilv7oIVJHq
UrFSEnYFeME/hBTjDmLqs+3k9uUVLRbMKnhBf0+HlBmcxBrpsSk9+0OtzXjl5dZ4aW2Us4zBXGsY
EoS+V69CZWq+V91GSjxFFfrvQ1ZFZ3uWMdGAnI/FVDyZCj6Uupnr35tJuYRN4r9qTWRuLdVk/Zpo
Anisf61RJ/0CWPY64WZ9dZIuv6poki/Z3qZbGcoBRdQ7PES7s+xSnAzYJIXAxnhntwzuQSt/akn9
LjBae80dGOqGFwwHkMLTha3hsIyjIf9h4v0zJdXPrAOMBIwoeUp9pdrzT6+3HgVztL7jaCGn1KO9
NRqt/0S7zl4FleNDLIUy3PO6W7Xd1EDhynbyc0mI80NljXqF12Kv69zvz4M9/W4K9CyOWdChH/ev
fs8dYpJJMZJmFdum5X3yfc6INOyiGDV/0SbWUwTieBsPVfjGUk9dlUOY7W6hW7vLNOQ/IcMJGt8y
9tPpIEMrMXDmrlXvSDItfLMa8A2VlogHORo1/gcJaefMozR6Yxt8hnzaPt4uRKE9wAvuKk+EuYhx
RZNB8x6Wt/d2RgmrxylzIV/asq/tY6qmwsZ1hvf4/fWOKkhfkU1ubIz+QCA3V1O04RZ9mm+4xqCX
U41ptS/S6QdKSdOuVWs8BSpulKowqrd21OIFQCvv50iRWR8LQCuVUcPJ9YqvKLfypYrH69X3542g
graQjb3J0SN5sS21vHkiq64uVRR2Vunk+ivbB2kfVYhLlZ4VX2XjYS+oqm12vkVRTZ7WVvb2lCa3
Ca6C5q4RI+frAJ4MWv0ApXtAi57G15t0XMjD0fvophgtcRBXhe+Ex76GlGgmk/cW6aO30XMHZf45
9Hofz8xG8/ZyFA3tn2UOdVqeCi130YKmfCHxUV5xJ7pNst0SJK2RTAt5ThHY6S7P8mANGnLtmyxN
JiwzT30xepiQlk61Hng6LYwYJW92hVF9UjGtylZyqPAKbSHnG/IrgK6jrYIUI4uahdBFa1047kb2
JCP8IZrLv/erej9iszTP1dO0l3Mld0h2SaLR39eQ/bJriOAlkqp6LdQMAyg2Q1Sx9HXXUkN3pIMf
ZBTZjwO9jg1EIfbe3P/v82V/J4riRQRsOWZx37Zrkc2aj/QM2Sw9RZxQSUiWD6My7YoKqtn9B2mZ
FDemHprwvA6F4OM9yp+s8LEEJVlblZUiKK/07/91eScH9Mb6q6yxR71Pk0f3pWCb9Bq5Z6xKa/uD
pEn/SQa822EMBdd4DsMIqy7dZyGUxvoDZhyots39RuLxwxYT7zbVzl861vmC/UagG69KmEWoeprI
6WWq8pnoypfwO+sJUk5yRkGejcDcb7ss5NialyS0vG4Nk8M+9KrnH/jpkej+W6iu1hyUmLHv2wWt
qV5Zb+CDolf8yomk2F0ZQ5SZeh066NyXOfBXJpyu1hrKDoBR9EcxCOs5Th1UAGDwbfnzWs8kzdUj
pINkEZSK+Syn/H3CACCRrXKMJo2nZi+DXq8n3Yme4FwheCd4JhZZ/AL3acKy2jl09jQbtzaDf86c
zD9bQfY4WPh7gnM45GnaHLtgBgaWzQMK9slFNvq88Uos58OHerGXXfG8QQvnxiaptUTiJqFAQwlP
mXxlMSnB6K3yotUOhj883EKZPzST8iEqbf0gIzHpPFBdF+u/yt+yCPKfZYOGzbsx2BU6ap7/jMo0
3u+mgRL+HLY+KxazVL7MpMHZBXuwDaurGXTKYBF5WFlPrXK7mhHNeWcnthDPrZRnQ+/05+nH0Ks2
7ncjWhy2iQTF0PTWBsMAe2/Gbzic40HnI87nWc0HWh3Bysntn3ZUm6sbfypKGooYpn2WjCtJxdLC
9taV5x378XlGMzQOkvHwtOS0uQvD0gOCBiVWRTOEDv1j9+TYRShmA+lnVajFjgUNfA/osIzMw7eZ
lTZNq8Ew6uU/zpSTrCD4mfStskQ4P7qK2njCDwzKmspWn/RRt5EhAmlfKQ+vxzqabrO0hpya26Cz
BUNWNqxp+DFOHUpJf/flQR7uqZBW6LbOtFk8pBdYUpCOjFmW9nV09Ac7PMpQNhhC5ZSV0mJRFSVL
YdmppUoYbuQhbOTJXspDeWazob5Z7prarnZpCGg2qEIEh02n+wk0igO9+66mKmAAYdSXxm/7A/Qt
8g+9DbSwU74oTXQ/9VjH4lx7ylJVPWDs2wbbtrMooUdU+91chA/k6lhQQXJ+NHq1X+sCk7gOybYs
tVSYP6rxOhAlcyTHeiQG5Zi0k5vHSpFot7H/fZ4c02bRp7/PMz3cA7oQw846KeulMeRU1EZMSJHV
6re8BsrnwsALF00P5ycQ3YVJTjCGcdhmkfm9Bxe1GNtMhyMq8B5OqmKtgYf5qliblZPxvQ3mr1wl
l9F1UXIGZqov5YCGWY+tsWMSPTeNqEOswyz82bXK4VU4Xxt3gMsQKNFbqJE20bHS2GlNopwAMc0m
faZ1iKvMOtRp9/tosIudr/T4BhbZDPyZp9xH5dH9tBByIQKafnxmub4YKsP+CBx93JZJgm+Tl/of
Q6ZhFYcJDK+pBkZtlhxsHs8v/JkeEfchnxxiAVHFE75BqEmsRdKqG7zOuxd0iwYy53W+lKOdWiPA
SjrCyB2/IelVL/vWSK4WesIvCIOTCFbN6Xi/Uu0g0FXMF2Y+3GgDRyw/aU8Z3p3LACOgZSnDGukT
tC+bU+faBp448+Ft4nyUKPGbxi9pK/vvTTUFT6Dt0BYvxRuP/fqXmHMOSLn9ZMnbLbrIS19K2wkA
0LblqR4i9WhGMdL5sHcS4QxPuLeOT0MqWBIBFJBdsrGGaqmHdXuRERns4ek2Kk8IIQEAeGnQ0v/X
NYTH4xsPgMP9GpHpjkcvFG+yK+NRctbKHpDQrH2MIpeD5Rf6yM3c3MNMCVCbwOk6kBLKcgAhM7XZ
mB1yyTKWTZ34CeqM1VJe4M+r/iOOo+BaIdmBAreV7TRAxCvNUdQ3UweGYTdat/WDRnvrtKoCejNY
BzzC0KOak+uBDlIpzKNik85MjBA/g23a2toqtHN0s1C42NshMkVjr6avnZWEJ3wGsCqSYYgso+4V
rzKqFNC7XiWa5QQb9yhidE7k0b1RIpcSiYxjalnubWYdtNUxhpOwiEq8W2ylffE9K4PhjZcaXr71
QUAoX8ownn3rcj23FpWaDa9FiPa8b5oI4M6TnUFxTyhXYLMNmey1j1zrAQ39H/kc5aQ7zjBZ3+RY
U6XGxYvKR3liEvjG4xiERzmGGpT1VDnKRo4VZelcfZQs5JiX88Zr8r/k0GCGyavG0yiIo3EZJ7vc
ycwXOQ+xmEUsyIjKz4basKLM7q7CFvcieKDwN/pxj3+c84g8WvE6hc27WmCyKMfcGBiwHg/JSQ5y
m2fLzBPxQY4qToQ/MivqnQwLbK/X+TCoGzPWwPKV7jH3y+ih/PdmHOFH9tpJdk+tKMlQY2VzmxZr
5GHRrMdWOoL9IucgsM6cqZmmXarzvr2F8kQ5Ls9GBEbd+KGZLcjIeIfS7tUDywFyTryygfRYqXEy
Whe7eIrp2IAYHl/V3NlXwgd3Kie5uLub6kRyEVGnh3szDQFsndhMDyD89tocyUHZn4zkv5HE9sS2
n0z8aOfhXEO2GykCLnM7uYiidS3aeUGj/OpK0G2UfEHq9lqyKgY7PckmDACGdzfso2zdtsluQ1mV
wzlxZgOCv+fIQ0WJs5PDH7twYFcmDtanOkT2Q2XG9VtU8XYfPCsgH0Mo9Oo6JWr8KCOzTVeT0Y3P
rF7YahSnJKjQpkfIYuXrFMijSTHmJ5b5hGnZuBmjLFjFXhxCafJBahldgYiFyW9umTlU2gOVutkt
1oR3CeE1nzJTN5/kddySF3huPE7z9Yo4as7W6AM55yNkFwqT02FMml+y69Y/pZg0hNjeyn+E7Ovc
Ah3jLsBrpNOKWZbKZNXEMzKZAgQZJuRxTd94wOOqvoi5kf0KMlghsksPcqpZ9b214C9167tPk2f9
PVf242JTnTSd331bRuOX76PgrhXqx4D99G5ovWYTz9I+c3+At8yHKyYEH9Sq3Xgm9sssVMKTWcEE
aqrK3LZZ113H2VQr1Hah25hPsocVir4jz6ksnMnz02WcI7ikuFa9VwKnu5qA+B419v+3UQBBqC1G
obeUJ4dZ8lcHlHiFVkHyhmjEfsgz/clo0wQlVRviCg8KDeG41/Cb7Kwjt30WnUPxhRPQ7cueCrs5
yjGb9f7FU8Z3ORaQrn3Q9TpftA3ib25nvQWT+Kn7RfcSV4H9XNqbWmk8bAY751XxfOXBnMfstHaW
blI0OzkVx6NpiztDzcOC0Qw6FP5fv6+jj7W8TpywXsX1GUluTb8Y886omndLZW48a3FvPMgoUBty
QQ0kMgV1q2cv8sV5ni8Hi3k+4nd/zid/26/loG9M4uyM5sXJQkBLqY+jtju4BxvNsEXZl+aVl5R5
RZ/dWsSjV+wbEVpXbMqCy1hGOzkop4XaYK7qgHT8/Syrfy5Q53yS5+il0W4nRNGW95MGTVxdX48f
5Dm+UrgHd/5gc/7MPz5YhkEcnxIRvdp2h0OgJeqVmoT+G/4QvzxhTH+FxkuhGMiWlUgta64+fTZR
0IJWMQAf8ZrZVMKa0AHzSawpbIIKEJJ4I43Nskes480vsQPLO/Tuh+y5nhuB/BioThAyeZFmz57L
QkKPrJOM5Aynqp2F55nNXp7ldVl8EqP33UEDqOCyBVvmpGpBaqGPhPwxnlu4zZ47d9D3mdNdQEQM
6kLINsJa/UFTP+WMW5dRw+qScUWVCWScetTmLtlvT2xO8rgaVmrRdhc41WxB0qT6nGpDrCpVGw91
bfjvvXhxM738nHoVC86uaddWlFTkIFNIMclU8whV1GXlleW1mBvTb9RFOIVodM6hgabIFXXYuHWD
K4qnxdUnCQu6o0DFYh6Ts0qU7SFmVA9W3xkXY26s3OqWvdXEG9lXa4lxKXjZX5zQeWLjoh/uXZXR
mudIe9Jr1gULeXoJVJwbPltyR0Op+TnZiXWSjeJ6pLrkYdFVHBZmMK4ydkfL+6R6aH9Pp95rsQL9
VxgG7X6gMrs3/fgHz42/BtxJyHtO0wk6bcQdXHTPKBxjBeiq/rfcxjBNN5RfFu6oSqBW33GzxBWs
yaznMUw8jG0d+xQbtXaIMJCZYdXBExrzh9gKwGlBaJyVQ8I0w8sutoatNocKxTtsYax31/Cdfdwh
01dgLvdc4Km8SCff2FmpYrx7Qf4KxdB61NGfe5morspu/CfjoxLmw1KGAY6Wq6zL8H/7P04yyiRf
WpMAvUVyutTC73Zo6auyaQzuhhErzhxj1cYoP9hXfpoqqJrOtKxrVfkn2S00eAmjEPW6jdLqI0dF
YFEOvU2BeYjeqMTczh6gqW54prePWFodBooxn6RisCwAJ7RJyzH4NMbw0e/B5Ck8Ri+k8XFrnvux
98Dwd9Dn5GYQflYT6j9W+RHmms1CY4pXYTH4bF1MbQ3e8qT6JFA6dowPnaZHS2WuboueFNDYGTGi
SjDzeb0cZZlbRGG3mdwGX9y5OA6/bdlT5XnDBbU6jqXAWnKuhhuwf+C9iRz2fac9jaP1IS9bFThY
4vkClGn+lHbttugH4NnV7x27ideyst5N/ieV7Z7cZ41cEkKNC3nRqVSilQU6YF+P360OMduFZozP
cRIau5LaJM5suhvucjhPp8mijpC0jbdVmxBf5Kzp4C13UBiGuD+SXMUJ+ndfET00QUpBjRmW2XUb
1sPJHiNZ5SjKAuOgPvNeompULpaXnmSUIHvyMps8zENu17fHosiaOW0BmwiK3qkQ1Onxkw2uvoaG
kIXX70fmej/KzlJ++n69pFiB61rDQsftxfhDBF26AIVlvemaHc0Aowpo7tCt+2gQz5MyjGsBUfEW
dkNsP3pquBo1rSG9bYDWzCEsrEPD97FAdjtspY4JD/JrNPQEPT5uiYGquxxTwnJ4CM0KkiaDYZ0w
I9F+Jt6YIEChxBs+l6JWYjTLsmN/MVWZeSlbFdWMGQSmD9WvHP3Wa59RVHNY4K5kv9YNm5xN/7sm
6hKrQAvM22DYn6Ig5VrX37iLB7Qw0c/m0fpL98MRXkyVImUBmX1VGyNP4CRiETQ4B9lA3wCQKQ+Z
yGExO79Xc/Pn+D+m3s83mrb7fb7slKffhkVDvqDK9Se3JW80lEn3zVGBhTgq5tB4VVeI6QPUDi+R
p4Tf9CDXF1Vnei+igowNEkbF55lqvAdjFsspUR+VuEYJQrXTg8gs/wmPHYz9vJAV89D4T7Kvhw2x
5LdsbLpcJTGcdvwOUwxH8nKqti2Q549R2N9cBGofBRSG5xzHw5AHBLvVFivMyQaJzHPPXrcDSSJQ
DO0J8boewdQSGIMXInmFnhFJ2sq/NoAkdipyvztwN8o17LmHStZNrwZSqNw1dUZtzYceXg7DQret
5MGaQ8VTFpVbRK94nAAx7Zyr7G4wr94nZRaufNYK77zjfUD5SB7IUdezfkHL9c5yUHbJsCn6o4nE
+esw9NPOQ2VjjUyK9klG7KHtfOtZz7XgwQnrl2RwnQU+kfEMcuDDsdzetMXgrfU5BGMndgIHesio
hBATlIPiUwnH0Sd6NaIyOKNA8Nko1mdehO+qNVovdZ3rG7BixbrmD/BiYGt8sBwRLrtasV5cihNn
s4xf0772EDDrh40ijFNrOe1zNyM8c3RAAfjGyXGcUZ/Y5wT7CX1X0AOMynlxE6FiSopMRv2oI4Cf
Abl0MSIEJFwewNnZjyFQAH639fBDa3EW7fLsyzfjcM3anuWN7qrntrT0pZxRYqOlFPGPhqzVskae
4exPoDoc4eirycOnpkahpFems11FJ1/U+YcTayFosaQ9WIafffSmu+x5Db22jt2d+zKkhsAf4qNL
LX/NSlTfGmKEsx+QH8HlKFhMGhCXogvXacXPPNKhuTmmoZxjkJ2HoeQ1w/1vveiz7bhRleWTmYbx
LsPH8cGb1Uhko6bV1cKEYH/vxxz3MTWHZo/WCq7o/MY+lam4tGCcf/lo8glbTX/kERk9WwB2gnWZ
bLqWfaI6qP3RnvhgVc/sa1OiJqrjVPHdKfVNrFvjLyPwDyPZmK9aL8RSHQPvZCHTslBmBQwVevVb
ZOTxAS+SEUd0QhHa9hbMClW6OdQTLAjCzLc24NPEG4XbYoXMqLsb51FbJ2FkmxXJnXmUxRC85YZv
QiE58TbpGoZPZfIkr1S2CI4VNSJwVjW+IKUwI974AETQdhin25d2GL4B6Gp/+e7eVBFBpRicLYZE
K19t6DTrejRzHKlJ7iPwmm9H8rzk/GHRj6FVfEtcsYOj1/zKKmvfk2j5isMAh9NITE8JfrTbSMma
Q16GSFNh/Y68S6u/GnOp1oWs+pfdLln/Nb94BPzM7ER9a9LUAUzgFfzi4MSnkG+3g2BFZHkggJFx
31g1f0dg/Gig5S+ARrVoXzmNOGLPUZPTGp2YEomZiKNs5NA9tPUIUJWLUdM/zslTWBVa5Sk7Xh/F
WcwNJqHpShM9Rsqkp8/kl4CwyWGtdpN/jETs6VixM0eOwmp59dhJNAN6XLyLb41VBKyO+mZT9Sl4
1Xmgr3yAGXmtf+IQ5O9bGYo4/h/OzmtJUh1a009EBN7cpreVmWW7+oZoU433CPf050PZu2tPz56J
ibkh0JIgLSCt9Rv3WOcAVuchqjWZ+AH6HcUXLTpSEa+LhdwdA23enfJmW/jdw72n6vzo2HV+FW7k
7r/Gh+5lJMFy89A+isiOvE0Ihp6pKQIpm5sRYkI7w+DmoPld8KYK3ViRNJl2spcndYUcj+jPspei
OlZFivpkjVX1NJ9yaDXlVZ4yEhOi7XNTnrKn+rWSzYDpzf2Usok6BIK2lbPjGlQPTUu2KoCOhSuT
Gi0+Y3KvR1b9YPX1kN17ZPCvMf8VY8Kya7z2TIXHREzgpS0zCOFG515F4LhXFy5Xiivz6TNuDoO+
yFIwE3IE61v3ms6oRJTibSpU/xyqo7ez0+0OvcN5yHAwDYqy3J+TbR8K91zPe5ob/96TMZZKv3v/
GvdfvYAS3Pv5ijQ4+9hXIszkHNoBCX0EFGHIup5pmku5a5oTsw65ex8gx1LM0xeh2zX3Q2WslsfL
3X8dRLnEOZSa1a7G0MkgCij1LuoA6mZpjXtyFgRwNjSmlTUwnSr3KD7+6RgTJ3iAPr+Uwz7jXoJS
LfcL4Pakqt2F7G5N/QyquD9+jlMQsDo00fhlsCxn3/qeunEadTjoiTccOgvjiIVsT246HlCG9s31
Z79Zok/G+pqhMngff2/rSMOBCwQEir7NIlYvuZtP34LCrtdqmreHMIr6J11rv8i4X5cLaxyHRoea
zzQv1TFRRrRQueYullH82XHAbmyFaUdoNDtKjyr2XAMum1PVYidt/B4tD2Fy6V2S8lk2qP1xVG8p
G48S11nG5MZIwRYD4eWuooYo3bjNnDydWbKLvslxSkYRhSsrVw5dn+ClEIwvvpG1t1LVq1taJq9S
xA/NBOzYNlVYqi/tC17f3Uvjdwb7etJ1LxLr/HvfNnDay4LpAk3bXcZ2oW9wFddZX+GMA2TpozaE
c9KjdHiOahCaocrqKYr94ZmpbrATzMBXsldpivTcTN532ZlWhsYU6QguIRXLaKo3mhFcjLED0WhW
3lluMkGRe2H5Y7vtFC9G42huf/bLPacSO9VErE2IRBXbVon8VZmTXfXisjtaHbmKhe8r4ijb6B91
972/Ym6qQ6UnM8lEzEBCRDfB+7hGdEIcMLgIt/+9sRz8UQes5Td/dUAYwNinctG8/nME+b3gkpl5
fOb/svwrLs/ph8UT3gDcyedXGGy9p6pGInkm9EiOz6T1xR6xabha/9B+ZNyS2pRyVw72GbM3GPcZ
uu+5sIc+Tydj8px/xsrQX2fHjuWo2VWzM4cpUZZahFiH5Yudl2RxCRNBjJTpehzcO6SC2aUt93Ks
IRdGGqEshdBV4vgGArKl+WDqEw4WiAponVI+2KNvOSstyrVVrMQ5oPu512T+0Hfeopn4o4BVhmhX
j9HbqPM3ymc1KdnMfatYId5S7cENx2+oSX+gVOY+yM7EeuQqcV4Y418pMF4rTYnewDJ6B7vDv00O
CoYKiWi30kE3cH4u63QJHrI5ysFD6J9rytE317app/GfkOEms2p8OG0sGuaDdMS0FeXrHfpQ5u8I
ISZXCWlgjtLciMDgSa+fSAcw6H9FCu09Trrk+ilJ+38+z/11GuvL5zn6AWVS6MoHkY9gCkg0h8da
9UfMX0IFaNi8gdnYrnJsORZdXqIS3CkiPmUQVk9yr5XBabJZnOttyMptHiT7o0Zvf4+/j5IHJBkV
dbydgOb+dRLZfT8odsLkJA4FK6Jj4olm2wnvmQSvcgzNwarPcjfq8wCGFcGRC5KbBqQG0H5OB8YO
oiP/g8gnGxL7yjEiO7Io8ofB+9m6frya04jlQhYdZSXyv4uSsgtAAC4Y80Yxwk3b1/nB9AYEUiCo
VvqMJq1Zn999p+7tP92N2iv9w5/mEGHMu5BmVBr6R80qTYZlX1nJcdDiNth+Wle1xnh/gdiiyvLw
p3k/AwpGA3I5WQ+pc+pv2rttWcZNbmpbF+fYDIHbh9y9urBR9pFTZ/x2wrjlTWrekiqAMaL46vIz
5nEPXjWJQ+F1PpXsKJzaX4w6FcbPmKraX7xkao/yTDLOfXXVgB+HRsSRhlbEV8Wp768nQ7Vr5pRn
xaM8JnYg3HatvkdbcYC8Xw4no+V+1flexwy1ihc5gh2CF+5jtmptUeyaB4x+sFLKeDgE84GlHCR3
/YDCoxa7zfpzIlbPM7vP5v/DhO3/PqRJmnYBoEtsho6FzwS+IRBBffGBM2OvOm/s/hqM1nAQPOYt
gGnEEBp9JQNr7mXLSer6khtadXG86udgVaCq/4TkiFE3UpAkU7kbLbxXk65UzokB49sPu/EtRWt5
ieRz+zj0mb1OSwXDpLbTdiaWSgcdx9pT407B1ija+qqYVr+Ksyh7maaKRXNnua/o8XdHRajgoyiQ
uMA02QTZkJ3KCreTyDvpPvq41M3M351yhK6P8cnUw4XKwlhNrfhazIXFOIqdB9fGE2BuyY3CXeCQ
Gu3PbgySeOm0Ub8tvaqBseDbq8ZOzUMTQDYPolDZmuPkPndKzaI114+tBaaQkvbVix4cy0rwu2OT
8DS+tXiVZshZXmTrHg+8A2tB5UQBYpq5ds1X346sgxyBfVR6c3GbXVC6tnamE6jBEoIGkISmDref
Z1cznA/7nML5Z6xoUmRAjTRbydPIE4pKjFvK6nyi+U1Z82bIk3ZfhmGxuL8FZNiZG9jas9lMY7C0
UaY4h223/XzPwjbya0H69H/9dP0wIiCTAZqf37Ycjozl/dN9hv58ws93EJsuJZE4sHf3l8xZbgBU
Yfrw+Zqx46DAk1OB+3zVLlL8NVS4359QnrBG+/j+Ce/fVhS6eJvOn+5+bt3CcWb+dHK0PL/8hA3C
aZ9vsp8/Ydbef7/719KXkMCT4fenk0erjnVQAhdU1PxFyKOLLP8a67V1+Dy9Q9lxgQFXvAKGVz2B
O5r5rmp5Lm3hPlIqe2p0x3uHfIPGXu4DsNT86q3Q8mVpK9lDoXvmGkexg9M6xYUbk/WU62Tkwsnn
LhMlVD1TUz+hnPlNdspNBRjDsLzxPr7uIM23JEA3sh7ax6E4uWXy83O8p5E/5JnPhNNVV8JQmOtV
sy91NqDVjZPKYxgU+iOSWCd3aJVzPLfGyukPYcxXKzvlMNvHo5vZdojxH0P8NkSOwsXjdT6H3Oht
Oayzzin/FfOTZuPZTnO5v8oYN+T8fX0hX0Ye1ZpRQ+WqzA6yOWhj8wC4+d6SRw0tckaVXeG/+Of9
hnoP+kBzrzIUI/iwQzm+WH6+X0ySfxVqCht1PihtY5y99Ob+TmVIsy3yoEMSUu3jA8mY8Z4Enbh/
JYD9y60aZ8D4ja+Ddzb8PH9okInlqwyii9yz0gzqVF+XO9l0rBTr6gqFYIirbbz6a7SXqMO+hu34
eQI5Qm54BT8ff7/CZ9hOyhgy/j+v8NmRVuL3qxSQUDDMZj6kdpjCqmG2BspMaptJx0a3FANKfZDs
mc7j3ovI7pGqs0u5va4ePA9v+EEN25sBumBFPcd+VsLZz87IUTpv+hCvN2P8HhftucYI65c3UavJ
Q/y0lI6qMlOzYJG6OvApNfzhmNpH6wTKlzCbtYcNkb/o8HpWGYaSN6hLLE0NQ33g7WpbO+yco6N0
7t7L3Xo/KPxzjcJBssxqmXlp/g8urvEEVKsUi0ZuNab8rdFle9kzGN7MOMqpJS/0LhtP9yiOCouB
B8EaREXOT9DyK+fLqGnJ9ytauhEa05Nllc/lbO2WJ435WKE/tI2ach/VWkTO1AsuqgceBHyxggBl
ly4TPWvPU2Orj7HavMi4GyTGKp7q9sDdXYNTaazy0lHewbNqG0/3bQrJHD7050IXuIz2Zrjn0tDW
MswK8dhXg/oc36wpdKGB2WmL26UHz3LDNJEkJBXf9NgPZnpsmrKFozzvTjqqFa6lHXotKMgvhqvI
7cq7Nq5nUz4TA27wrmOnL6WCj7xdgO+QzU5AuYoL9ZdsTUrrXrzYO0tVXTRfrEdsoZeYwfIsnjdu
vgNZ0j7LBsL2W6yq25s8NounFzOIVOx0eBk+Cdarfhif5NC0BwQoSNXvSR8ozxkr0T2XQjnbgzUR
uXo2CExHS9XJjfUURb9jUwafa8HSBKCwRdpPDowH/Z/ueaAtpvLgjwV44z/x0poTDZ2acCOdXpMi
GIBVV+lbp4w6fuc8+WXTKMl5GnjtHQJAWm/MAV5Vq4qv0NWnV2Gt5CAt99KLUXb8jzmDq8fwmWyN
mcB8SOpalPMVH5TA3Dtq3Bx7Z3LPsnei/g0OKXgZQVfdLKN9qNs0ezM1NzpObVSTjuegopvw7gNj
sZEHWaWKirmIWDxkOZVHjO82QQINU25iFE8LpO6y7Jgi6ngPGmAJyY7O3hVBXT/FpLXGROg3kRg1
9rJRsi74hjeysx9d/0LZ8d6SoVr0wTJPRy6h+XCPkvZRw+hlYQwlBUiEUF8UEcQsEzgTiWBvH0Mu
AMH8S7Oa7yg7APuJZpq46ZTXxKwstMWnmTM3oEuo8Mj2hN08tbrpLfAyLr81DvQpbS6ja8JaCqBL
P2wfX6IkK9SXMrQptZi6TiLb9HY9ClF7T5lmPEkZrdGSLV6alKUZf8r+B/m11f1MVZ7skXw2vyHj
bkNdV80n0ZL1atMoOxtqQeUuGYJdpDr+JXSMYuVqSfYW2crPzHGsj3S43c9Ts3hV2kZ9F1bfAr7q
lJuH6sPKn6bhmA/pyxSM5XM0peVz12Bfmjj5owzFjYnFaixAVs+dlUCAvCCdvpa93BuTU2f2QETn
3hID2ef2+Hku6nFzVitpT7Lf8bJsLRz+ZMp77onueeyyVYVj7ZuwXA34RWQsZNMoLWdjh6LCq7ht
3liJhcssGaBPzIONzN9Q+OieNPxUHqFW3cODnYVHrKNAR8+j0oJrDvrIsB1VYR17pU0X5my4NetT
rNQmxOvHnoazjMkNUIThjIY4HI64tVdJjQam7OiR7h1ndfHfo3UVidbPbjlG9s42owc7t49qk8ZL
0U/+Q4OF5LktnGE5GpP7jRTcIRj86bWccKwv/KbawsmMvgTmtC6j1P2mQGhe5fpknqJOw62D8g20
Xt35lsfjm2Za54DKxiLEdABcYx9dPzdO658bJjqIWvuVu0hcL9kjfI2ZzDwujZzfg4MI1WVTzc93
bXObVN0CN9WG63/WOse7jgxixtcTWfl4bRA0O0w9UB7JDujG9Ec9oawkmQMtLSA9IWpOsApGL/qh
2iJ6kOyAua+dR/5/HCfPYlrD3tXq6KJOUAWUhkK8byXeY2j13qPbAB9x7ZuMjCpJH2Ry2pXskzHb
bTeD104X2UqtJNk1PcploR0yJbX95opM73CO55MVvo7zSDsbf1j2YzgOEFijjIWJ0dqPejG5t9QB
5kKfjDS2pax9+OyrFJ1oiJNJvDYggJw1UNluXcfLOE7qV63If+/JGDQr8TQO5RIMRYRJ6C/DLuov
TmnneweC21qG/SA6eo4wKfZyt2oQyF1VWR9hSKX+gLLf3cJEFA+jMToLOb7JDaQiCqd/8Aw1u/m6
+SHjllf6zAMqG9karjPPrU4yzr21RTszE3sU/YMvsUlxfn47Sq+k2xQJtq1s8u6sP++u791hXczv
AoWZYyWc3++uYyq1xJpv0yClEld98VE52oWMbPFligtcMhIU+v3Wq45Vgdhj30fJy9QBUSBPU3zA
Bl8mOA5chIHMvjANfEf1QDnIvc9NJpRxa3dI4NvC/1enHGuq5mtguuFL15lHLbX1L/5QoUOWJ+G5
0gT0eATm13rmO2+Dnl78yNV+xkbxCCouezMCPlZfF8oxNqb+jDoFzFEzbN7Byu8DptE/Nb/8mqea
+aLWSr5xS5LvRtSqD30wRbNopv81UYK1HIocUgSAvmyeC9jfm84UwUGFyn5BPWpY6trIRTyaHeLj
ow+qbTKdvRF7OxYYyXIWC3qb8rpd9NOYfrXK6HuZNf53MgkPBQIdH5U+rVVu++HC686InhTxQtjI
38AYWUD92Jizj4cXqtcmj8V3o4s+pi60dort9RvVmbInH/BeUT4hF1E8dXXFAnT0tY2MdZNZXyCO
7fKiL+4jkCsMll5qksbozOVYRI9hHnuXMrJAMc97MPGblUiLaN26yImsQxTG+AW8Y61TlObxyrrR
qpLHey/+ag3ujW20ThzEiyh3C87zzyH3GN/q/RB5/lArtHU8RO0mdTsFn7NUufhurx/TEaBcEhT1
ty5+BX/sfE9r4S8RG9fO/GD2eTavWdZzhxh/ZPCQv8X4aK+DmnWAPQJRKdUeebUkdr5PZgkjQ4Rf
yj7pNpEbq3ultNRHNw7T+4ihs58NOJgvUW4GO/RBXcB7dv0iMu1JngJJomyBgxeQs6apt7oS6XwF
1IukvY3dfHHAZO+UNCs3tWPuHJGEryj+6/vU9Pq1O6jWV3sUq8jJxze/Hsydq6cgq+Z4rX5vhyh9
F23lbgXwo63mRfbXNMusr4ZLRmFIVWdbiT59H9Pvsi+B47xhWW3sKiOa3kajWcm4ZrFQjZtMJ+c1
hK8klHfyJcjvOKtIibaGnWIKa4XGMWAtcZR75dz8jMkOM6z/tyG96eH3Chxi9dexA0j7Azr2y6ZH
4k9u6hicchWVxr9ieYYDPG8i3lIp0EGm/TM4nTvwJ3DR2bZ+/hXXWyi3YdCe/4r7uD6cBYj/LsEj
uoG1vOz7/i23mvqGv1t9c9HwOf4JwXpvbgaWjDJEla0miQQrVmFZG5qjtir1IrsFhWWsW3NA8KTz
vE1pmOXZY6W3gxU7HNWW35OyuL8PbK88Yo7S7RpUPs+Wj6JOm5RUMJTAWydoIV/DuEETwK+Dp0zr
UIiNmYzGuvoADKC41Lahbmyt8/HrtHwW1vfvQh13aCSwMrXt/CJjcs9PPesAM+hBtjDdCZAyysLq
3FCQitI+v9xjcZ156yFT01U4juoTZPDg0E41AFbfxEAr0cMlAOj+JnuttK1WTmRkW9k0Erc/lWPx
vagz9akxa/GA2OIpDXxUe/U4oqJr4Yc3N00To9+8jDEKn5tRP21NL/EfqZ4Gz60uVjLsTsxfapN5
vApbEeAXWjOjhfFZ1PvxKazN9jUy62UyGsgxO2QKJ7MTa9kUbfITbvyIaWCX3HLWnlabAhL1TGNd
2lWL7iUHZTEXHxWTnVo43daxreaxdskCm2l0FmraPiatFZ07Hv6yT26Cvq3XAj+RtW1rUwoQWlxN
y1a3AQgSTBD97CI3mlklK7WylRWomfwei9opg60UhBscYoAzzoNlTO7B4MT7R1Dg/Iz5SuivUHvR
FiAPy2ndpQO1kVmDJ/NEdoghNW1T2leOQ86uE4IblIcDr+H/itIDDwz3AyfkXzpmla9ZrUzAkvCG
aYvG3aEIH6G1aJsPvQZ/tzTK6lWLy4j6RtV9gOW1DMP7ZdTxc/yc16rJE2q075s2c1Co67JblRTu
5q94N3f+FSO3YcFMWqRW+KuygkZ/8MAzQ8lQp7UJsOCM56YGNjL+QOB8RNVlHI9y73ODS2621RIB
i9r0UV5gg/GlAutx3o2N+rnTqRBXLBWPMiQ3ugJPX8bug/+Mk72fg4daq9apavo7BTbaVtOYYk2k
pN90TVHQDlStfdwE0Rv2a98i22suPLijN3OugqfNa+A7A6nh7EkeMlWNfqBk2C/loJQVLMgv2B5k
YXmmjDw2ph5mkTU4xosdm9oqS8bmkmp6utPUKgO/YNinKk7TTVgP2qMDSWzZQyd57yfnkST7DORn
+kXRauHDZI98piFYnmGqrTfto9nwBMkqDSsqtGoPuasEu6lSp0sZ5uNq9Kvgte9ZJZdfuOdkJ9Mq
KQHETb8gwaUmK+Ct6SmYaVKegAq5kG25AZIXg3AQ02pES/B3jzyHHC7H3I+RbV1BsbXv3sfGzG4h
a52bhhXjaciriwzFcwgEgnWO+3YrQ3LTm7q4kCtYyGM+43JPB8Nyu8cYcR/65/xIg23vJ1Qz8nRZ
0lzcMC9wqeIdqFOkbHxragBiGd7WIrF1nKq4OrRF75GCF+HZbQxjA74tuaKL765YuIxPxWi1FIyN
an7mlgvXNYIV/rLAAxJTO6LYgohBNquFaHWbbGQw1nK3uu+6AQrNPtm08aiOOhA0jfV0EYjmqetT
kOCmT7I6U7OtKnqEEYfS3I9ZXe3zOTMZo8i4mbw6vZaKTGXrwbOpFtnSVpvqSwxxfOG7pBY7hElh
c+LpnI5bf15ELQAWrru+QmrML5yt444LqyzHL12lRAcW4M1KNp1Q+Av4EsopTrPu9c8w4YAudAcY
M0WIx6sc5je2fwrnYR5nk3F5NnseBq7l38OYhdjgBKb0lLRtvVVSl+J+MupPkW3Xt5A7uN2GFn6M
OqSADkWCQ+2l+pNj51hmBRZM/nmwi7nNUw61Zx5qllmx1MC67eRQTW3Tg1CAa8um6bTGZvRw3Ood
SkLIBqlPWYiypuVZyWsZsOoRk25/aWMmw/z82rdkQkoibLWfSt4x50oR2iZXscDBk+VtUG9ZZuRo
9ET5ukmy6qYojblsBFTzOu7QaBIZqUOKAN8gkZ8LbAghvLi7oC7cX9TnXvwhrt7LzCqXjlKZjwYo
uU2LjurZjhNjL8bM2GHB0D3IMyL1kyPKhZ2h1Q3ht7pgdsqza84d389YZaB35jOaHebG4yxSaAKL
2ss1zn+tgv6KURGrDmFGanuydiEkxbgwhxyHnTFbZ+gPodKtGGV2i9qyeKlE9VL0ho7JZJe/8C4L
wI0WGZm5c1IKpO5coz7IXkc0MfqdVreTvVQ9KtSdfHsje0nDWpuGXPfQiAcwNBX4dyN9dyP1ZM2u
K7bD8gSDwy+5ac9yo5F48OIGYGan+SzPWwhhSdUtGsNpP6aNHyjlB+ZrAwARJLHUsn+H2uGdfKX+
vWlFM67TIjUWf3X81bTrhtUW5EgZn6IC7RDPyBfZZHqnsCUNjfg6i9bYYoVfRcNPZmQIMg/9L5QP
X9OeRYCXoRMMr6i/xCm+zw28HLgubnnJKAivkNm2t7Y5ekseb3zt80ZAMDjamouO3GBYxUIGC8fx
1n414heI4wLPrylaRGZgnvqm8Z/9oJ8vFL3dy2bWefW6FhaWF/NgXAJsnGVN5DbmZig8dJzHxLyf
yik98RAq4kUeOrEqfkTwaOnMQ+1W9EumPtEmZT0BLzKYklWZsvAsDGUw3kTG7adZsW4YwgWQ5AHn
hwjRAWtVJmP/oZbaU06V8Zvf2c1Cd2zvFQezcVlOQfakCjVaIzx99DIHncBwRLM1nor9ABIH5RNN
KZZt3R2Yarjg2enVHDPdKpabrorEz5+yeTNSWaDScJMR1Q9OnjPtVbrOYWh7Z10rrGmRC+jTqu1n
KyBCvbqS/fVIRrjo0CtuhH+OycsvK3NwF3moPicO7Cu74XcfKT9tbD/HC3nmuErhIEzR0dAoykVe
lcBa8dLFXyXVXx2Tj+fivytbKil0kNfPCayXq4bm8KEu8noV5I71PnbFTyezslvpNcoD8tAUva2e
6wifhzkbeaOa3HzPQvHT4jt75+GCm2ECLCA2RLREsfmajEH/UEBiWkeuC5LYc/xdrGE9WwfQrX30
JkfcgjAYUqcTV8tXbeIGiQ+IvozbLtjYHghL9N6inx4/jFEr2i7RYmVHAvD7WCNsnpkIkFfoof/m
sqAQmeul82aOpr/F6iTf2lUpbqFdnlN/1LEhM1j619kPtUU4laRzeHXi6tYrYbwfhsg+IuKNIuS8
sdJLUH4rqrANFkEPX7SIul+9vlENdTtElfcF39J+3RpqfXRZQFwC3iImqEyyDBQcNnXim5d6EsGy
JxcJW6iKUYr2QuzWReJA+1Qvhiamb1rQIFdWFvnCd8qSf9S4KVT3LURr97vrRiir9BDOeKDEW7tG
GcVXrf7Ns4Fr1WbY/QiscVsHeIcuhPHc5aYHS0+5BXa+a03EFkYH0ZEx0Zdtq5FdyUJ3m6BJfiyG
ZtjZrnLwpyJfa6N3nNIGP0ySHiRisDXsIsPeFL74Ejp5e9FLN1o0+Rh9R5fp6lqV81Fy8SDl7C0D
ZNA3ntK2B6RfDx785gcGZOoCam/4kI/g0hNgIEMQxje5QaBMw+AXVfo5lCgKsmKZa62p7Wjn3hm1
s9qXXwa3vFZ2Tja+qJ+hj6cXhJ3Vl0LBvDLQnAc9LpvzaNXXPgbKU2ZxfIy8j1gV+UlFdMKLh3Ef
OCigAO8vzJOCYTFMxdDO3ntQGVuw6UgzzU1ltC9zZuvR1rv+QWAfuggUQG2mEkerWhXhUffEWWuF
i2b9jDic0Yqhxx5ThJ9JGYKRGpEvkHG5gYwFnl4OkW0vbL4y6c9R0R5fBtyULlUav7Ra0TyQaOVK
mnoqfH3TvapuHi8gWWTbOup+ulRCbhmw7PMwOFAbzTBaMtsoTuzdZCei8f0NXwTgylPynbQ+I3rN
GvdelJSLezvSnWExNnoKqC7vcLx0q9fKiMXacCh4y6Zt2Dx+PA192WCC/+aV47JvoYGSZTPy433X
YdV69E2YfssZVHFMAvORUrCyDHtsF0PvkDfjtRpj6+JmoFr7dm16xk/WdRXmoe333rS669RmlJ0K
ZD7r6H2quQ5jRV+OIm5+9eZT7zqo/CShd6ooMy1QoepWQwJ5RsQpZimzBy/WeCScuJyvGUqe13ze
owx9zfS0gsRJSHZ2BUSpvudeKZuqbmYPilZ/T0D1FDidPdeJ2vEMQhZKNp0omM6jS7KM59wzmM/+
MRPFEhqE/VwWaraIgAlQOB/+7SY3zc00MXjqhva3/zKTkyNkh8fjYW+MvPofzzoHpewxSn9Vfuke
hgrtR1fgbwPrJttFJgwr+Jkwk2u0yVhyjxujNKoLBtAOZEtVkLDBqLytil3BVP2Yu9TlQi7/Hc8Q
inMFUgoIHk4XRJmLtR9F6qOYEgeXoV59LtNbXTMBTd0pu3VdHO86s673ceC1lzGaiy9eWr/rfn5W
K670JB32QgPORJbLWNqOkV0NYZk74U/qDqx0sqwKPV1rllPtNSyWd4C750dGX1GZZl4Ka3mtq7X9
4ZbZkzZiE9QUqoptjbLurbj8xSrvIeRe+B50vMM+TAokmiKxq3GsdbmUtonu9tvBcscr+pbBCg1o
/U2lQKnbWfwrt89UsoCOczFf7aF13p0QnVOceptHCkxiU6VtAdalBhtNGos5V3MtGlMs88ZJvlfF
sAyLOv1QwxoThDxKX2yggZsO6ZPjNBmotFhgeUOv16jpj2e9Nd1n1/M0btkbslzVtyi0oHe6anXw
zd4BT9h/aEHCjdJ1gOJbjQ1sXsRHpIjjNZmb8SHz7BJHcOt7rJXBM1TEcachnLpF9NR7YY2OVGQe
/EDGAgAhbuOPY2b20H5qdVPnnXhDF/UgR0R2C2K8Ij+n902xFUOzU50g3aMJYe816g8nfsuE0l9r
X5Ce8FYRQv5rMZB0H/VoPOWkfRdD5PnPlmmSDqqHw4w96Q0Ugit8JIKhTc8RQD0YNXW7ri2hvAZ8
lysbx889DxflVcRTuHA7l/L33NsIF8cZy3xW1VmL1C+YFLU8SGsgFYbZ9XshyF5Prpa/e6nz0YM0
vVZebF4LI/wZzfdciluLEhz1Eh4fCgueau8xkRq3Q5fkj4E+Z64L0fywEc/KIqF9sMr5qNTIeamQ
flprWvLujnW5ou7pXbN5A2YZJVVqRzvfVnQFfY9GW001mKXQr72rHOh5NtD8mCL2Z6xUMIquLW4s
81nksJS80tW9n/t+stTGXEdchq4n2awE4dotyvysBA0GBFOK8FNnpCdQF18dAJPnyMACPGyekKCO
lvqkn6bGO5oZeVzHc7VzWSYopY+htrLadth5aaPv8SEZL+W8iXb5SMoFlEG0KwMvWpm20N/sET39
ehh+QYabwp4VO7JWLzX59kXTesW6RyCJ22UaTAcqCMvQVCyMokpjp46A2NLK1sjVBM7OT5R8yV+e
61VLv4SejgyMiwmMoZbjaYKsuswMytGxbQyr3krI0KujA6VOiG6RtOIJsaBsJ2OfG1hh/wxpXL1f
905vLJiNnE1KBW9u05NscbCbntUoV11mGdfEC71NCDnbz6wtFanpBMEo3wUWjje9XqH4E7Xnvjay
JxQVmFe7KlpLujnsZUzLgL6gLgscVHGvLAWcD00nDTUtsSP7H9bOa0luXAnTT8QIenNb3na1k5sb
hjRHQ+89n34/oCSxp3d0TOzqAgFkJkCquooE0vy/+xwY7JJhm/iqKsp0Cs1iPpGPzafjE8GIKOqH
tVIZ2Agmn5WGsMNAEe62B4D5kFWj+6RCaKo6es+hx7BJFHfxlUacccKoW6dBFl3IGc6P0YzDwiXN
Y1M5s74xQs8H3GV4DvCGe5ZNCH+OFfvakqHoU6/2pBRB8cReWlQ7Qxsx2+yaArJ3P9gQAUBuCJ15
nbb1B1i+cKIn5ivfH5scnTUI7/mj2wkm5e6DQzHyI57P7N5UxKU3FQhh20lYSUVcNf5DW/4pB1C7
qlsCpsnGcer5EYQpb2Vo7UiUxZgf7zLVsvd66prkv2IiFZwWzJtFiqSQlEOcrFUrZwOsdPVl9Jzq
0nXpj14K1AII3cAwAnpNkrK0uXd5EvG9StV+l/ImvNYWfMaKapX7TPN8qipp+Bp4x6518N/n89Wq
bV4AWfzUVkrCz5/HIjtYB25bELohNqGEBG70Jylr3QJHYwNsaezqHJManyAdXl2y/vazmuebopoe
OuCAHlWQDdaGHwZPIXe9xzWXEi0cQM0P5keXZKILP7pm0DbgCpq8pn3z7JV6tm9j80sf9sk17P+F
E7x+SLup3HmuD1pMBANR4wO6KXtgKgOTI7tL0zoPYzVOuE6hHxlt1YZowgGvWkm/+KCi/GFBb7Gy
TKX9yPNeW7exH7xUbg1TW1z7N1vlSxElgPZEydnuYCPWO4tXixjKZgDUgypIrxiLlVTpI37rfNgo
Q6o/Gs1zJMGZVDuFnocP+I7dpOKOO1IVRvhipqiEU68uXH0QuEmAJdlUoca2ILS7nRaoxh3AqW47
6FdHHXwhAeEk7QZ4rcCLti9JAY5AGQfppnM089RG1Ot7JHO9aqHdPHOcXqljVryC/LglTVJ5Eht1
v2u0T0bqVZc6i/z70CqzbB1PQ7wDwAWOlbwflS10rco+JU33uTGLPymdIEcsH4YTv7VoNRCperKK
hHw5L533lueTcFUrH0O4rZ6HKVubXd28BtNUvxaZ+1gCJvxQBkr96hmDte6nqeMJy9B1NX9PiCLe
+K3/YBXlcO3LyX/IY/tf4HPGn4Isro+RGpYUbgTJJzvBN4kfMjpIbUIdNTnyhMqk1lcgrsoT5UV1
TfWZ98dBikenzy9pWJDZxEGTBMk5BLyBCKZlNOmGegj7g5UmAHjrYIdTUWV/yBp83ySaqRtXDK1J
1fZlwetdSRzrQ0aVEimhWrqVc3WvD/YgfHfb+9yOzGHe9gYIvxizw2t2xewH4KSxVNKPEaDt1H/J
oQ5J5RZkfnUnjfOBnHQT2NG7Vg2SHNdNWO7vc8fR3wD4o+6lsUExxaYOXf+uTe2m2ziU2R+ksRoN
JD31IgwrrzuHytps22RP3ujBcrz+1geTs8uiuby4ybnAQ/cK21evqcOrqKR5zerxI/E571qALHAA
4QF0fWMcbl2bHilp986OoYDGImWt9rWaqcy6i3pjSB5MMhV8tdQjoEtz80x05OQO8GtL+7yO0g3n
5wjCdthNnHxgixcRJ1bj9BwExC4ybfwzL63+a1mGOsTohnWjLj0+ROBGtYTDHjsr+dCpUIXZXq6f
8Kn369gbg081ruOdAc7BTmq1BtqPtkphFxHawiSlryn6xyByjY/d16bKgoMeFoCWD7jt4syuN41S
1Xsyl3lvucE8nTxoKqxtbDk/u6nomlpW6es3Bm+6ZqaVu0RUewXWM+S2wUeb/x5Fy9NGAQboo8G3
7clPISISI8UazFscTM9yFM958VCRnSdH5FhZFwOGnlUk4NXnGpAndxzBOxerQtBp7AS61ia2FeM2
+eqPxlSOjkJB4CJmw1+eUp9kSmG0yFMTzMVwiuz1O0URxOqq8rNpvxhLE/wRnHVssOZ/Xc7vOTBa
taZ9gJhgR3339MWdbX8zt95wmbRcvao67q5OJ3Ew5owcToBNRIJRSDaVoBWSvdSwBA4GxLCzA6OQ
lGm/emkhgsw99LTvFNJYakHthfRDrCynwfkbgKMAkMV2Jon6vmqDb5m0J4JS3YpM5k0yzfmpaKIf
DbWB+QnPd36SvUWx2C2Kd3b/hcmyPOlmAN7L9Zd5crjYLFf6L0zeLbXM/e1d/vZqyx0sJu+WbwLl
5+3/9krLMovJu2UWk//t8/jtMv/+SnKa/Dy0foLfMYyepWi5jWX420v81mRRvPvI//ellv/Gu6X+
6U7fmfzT1d7J/j/e6W+X+vd36gZhze7QKCDtndjaReJnKJt/M36jSpqQWTkxwvus+7gzk+Lt+D7h
zbR/vIIUyqXuq/wn++Wqy12rAyw020XzdqX/tN5/uj6HGY7egxmzO1+ueF/1/efwVvr/et37Fd/+
T+TV22l+tKqh3y3/2+Wu3smW4fsb/e0UqXhz68sSUpOKP/k7mVT8F7L/wuR/X8r1aqBza+PrpFjR
uVN6gZBIstk5/dVITTJN1Uk3HqVYSmSvkRMWW9uv47NU1wSQjl4KLZsxBM+F0ZnroLGorWot5amI
UgDU2vGVUzBAtmKUllQSksYi9XLOHJn2iej7X1Iv5T44Ubu5BhFLymTTjKBl2CZJYC1g+xfgom+A
eqS3ylXS4+B6ED4P1Pm6dnJvQKhMr2UOAqmwMpIEJjmpjRyFdLZAvdxlUq0n5veeBCo8Zx3QMnKp
Mhypcy51dXs39EGV3DRW5IKTbFFfUsxQ7HCyJw8TMtVdmMDl6oJ3Y1E/P1Q3E6cBcfuY6h4xnCKn
ulVaWt00rTP2gVmRui5n90YzHfyKzIY3s53RIzE5774ALsiKcmJjl9ASWe3TspZcOhyMBqdmcL6v
F2VVd4nzFFjen5eUZvk4jFedjcXdzJw5ojn6wVPrkSJm+IICwVB/J6sHHpkS9TfE9Z1K/dU8DXuL
v+uZpNzgEjaCy963mCSFcvqirsgT8RTPPGVDR1aFW1YUneYgfRTOsayc8D7wtMgjG0bIS9JxAbjC
eXWfIYXLNMWZkzVBj3b7Zs7dspnq7ZBm+fn9xFmbwmMXK0/v1pJDq7CveLqto9ZYAQDmEK3N6hA8
RF0WPMgeyV4BvK11sPdJmSWujXZRSLvBm5PrTGWpMF1m3hcy+mfXTVL8ppF5ks2M6+wEM7J5kj0I
06ZjpmQrqcx+mcmhb5pBTsEJMwqKoyGbVVa9p5JeBttYCPBYV+kPvaJoD1LaQya3JafWWEvFXSvM
ZW+YVVzeenCRtosFESd7p5RAepCv8cN20SZa+ALJkI7D9m9KYy7Mg6m7Xxe5TT6hDp5WXhDl8dW9
1CwX8+AwJKtuAMJE3PWv+7oPc0r1KDV0t/ImLCfQ+UTqDIQt1z/JxioKGOvv7SIdEhtpQU0I3kJh
m5HZAvH1BPPdnA7KmwXMqsRhkA6pcl/wPunNgvUI1qsCQsNGBxn9bIomjsvuLIeytzTvZNTpARvL
QWy9KP6nBZZp92voo7crgLbLOfjU4yXjiAgDsp49hmqYP8ZWzukqhlBCKvC3JXBQQ1IruCrBpXVP
lALM+UqOyT39IXSs8BWiBXUn5WSPeadlxmJbS2JLuYycu9i8G5bBSDWG1x5nNfmidDmRjNICyc2M
k5eIBLWj6+A0UPmGfap64yAtKODyOHN74aMj0tjzguq60k5rUqocIPxFOkkv0km6iaSeci4phZNd
KWyFRvYWGzmlGXfOCH3TYirF/zSMZIrKslKqzg9+305Ps2c9mm02vFYcuE+lqdfbqU7zr4FpEVIi
wQrX2QTImwhBqYn/ubJIXE0q4NfitvVXSjsdZbKxzEKWTdu4/tqyvGy7yGTack5V3TYjf2stFff0
ZN/z473h8tV/k/QctH1yBHnx292wo4q7iUDMheDKP3mV5504uZr5SnZlAxa7RQpBA6f9XVpTBT1W
urUzFkvATn1oOIUNcSNoYkUjp7tVG5FgiVugtJsRxNAcQHV1Dlpoc6LmoS7BfZY92ZRTRrVtbpLV
4Tc/FMmvXhqQ5ACSs7mXxqphQAedhGCitk5zG/P0Y+x7DuDDKSmnSjrBG/JTFhPKuklFKHq/k2dj
/jH9tUbSv+K2LC+tVyZXsP+Ta1c7m8bD9Qmo1w+RVM7VMJNP0mjlERDaC8D+07CSNs1ABjVxT5jh
cy+hPlCslfVtE+1lN+2s726kF/s3Mnmp+K8SXPCL7Cu4TMfRyAC6M71TJprR1kCkXMayB08wvCR2
c3gvV3rv9E+y0Qr9kwLpE5zuwua+qpTKsZwjm36i9GQtNVU1qQeiyr1la4+mGZYfW/zNoUoiu52G
5ge8Hq3dlR+DIFdhUB/I61eLjxoU8jdrsF/kjLh002tdsmksTby1dseDxqTk+hzmoX+WvWwo/5gC
197J0TBV/jloSEnm5f7TJP7VW2QDaaaw4fiwTwjtorhPluvIFd9drqVaZ5O3mcDE/9u8xfjH3EiF
hcKJdmoYFftqNoMnRa1Boa+89DPeuy/WaGp/Qa7tWSahXzeIX1Inab94fUJIJ+7D5zB2eWZasXK2
Wzs9v1unA/TrHA41eDd8iS+a2jjHQSnxPwE7sGohz7lE0EtM1w5UwF0fk3pJLoJdf4oTxdumoHWt
HBzlBEyzZAvuWHfpREOw7m2zyKSJpmrbpHaV4yKXE5ahNJOyvDTsw5x4cLX9bUmrnN9eYZlvxIQj
2ix79C2LQqgUcgcHVPK9HKZqmT14WfpA5mxSrrscNosghG0rNFpwvkYYuDQjGleAag0Ezv/WFPD1
wvdqge29kqp40MCxlt0yyGCBrXCrvRH6VWFvjSEmy81rul2kJZooOQhfZNOZAEjAdf8kR0EFAM5i
MQizAYvImX9asGsi/1GD3lur8mZD2DG41hIkqWpTtu1+MW6lEOjM8DpJQKRUGEnh722WOYtNI2CX
pCKOjeCgkqsHglBpfAArJPG18kPfwET3c/BTUymVssupjqIYRjz3jKDYxkA5rOVjcHkqFhPIuKFQ
LLL7c1QozMnHkS4eq7JZlloUy7RlqcW4gLAJf22W81xv5xdq/ceVS8T9NCfwxeiZExBrpaQodfyu
WjdglYSd/jwKJcAY7rrTyMyWtqNiW+eoEXy3hdFXhFWis1vr0U1qo5K/SJ4BYy6HDpH5BzMYzxAH
qS/1tO2pj2nIpCNlQdCdu4Wx8Ts7POYQXVwyBxQuzkRlspFdgMWnZuUWZHZShlrv2ikfm1VlqD9M
7/plquwNkcBgmDiryCFedqqZRpLwEqV4dqk2fvBbQ3udCHqujcQxj2RNaa9h7big3Qc+jNMlUGGq
OaxtEX21oHw9Wkb1ZzWrLsdVISOnMSAJrKuPs4jDysYMNPMYte2fctSJmK20jSjd+UdbseYyXfbk
ulqh1EdQutLzmAwV9evspzQ+h5tZkzAjZb1GtWbr+d5+rgrloaROdzu1PWxzY1CuxybTTrNs0oYE
p0LQCa6k4I1K6AuwPk5B1v/oSZM31kYSfc4LtT6QvVOfdBVgyV9sg5JyUA6LqDgTFgnPUtRKVsIm
I3Rmq7mA4P/JTyiNa5vKOWXUST2GsvDNjFErz5btBOf7AlKzrDLnwF1vft3G1DcEyucgXVtR+Z1Q
avlCBKp6UZT0D2L9/cUUI021xgMpk1BZCYuy0itIBbsN0Ofzo7TXqhki4pESKalULLt50ltc92K6
nOT7qUbCEVzf9wu4aXbNcovafqMs1wOukpWdeMVZGpNFMB/1iUoheX0YItTj5BKWBLja6Y1PXVMb
V0chPVYOnQBQ5bmlKkcOK89pVqqZONc8UNRPP+b0vWZclQyccb/yjE/LHDax8aOu+49hCKZl5KTf
MnJwboVoCGFqt1DPrO0o2EsXmVRkZgFPQgLLjxzKRpqEZvQykp14WkSyR83oaOOcWdYhduie/BzI
31+Xu1vq1Jr7o0euq7gF2YyOCYJ6Hu4HX2nPFmfPErQBvT3rY32wh2A6uFrbAk+LKNVtg6oVOZZd
Kb3PkdPthiAiqbhVsw1n8p+7tviHCYVKzWcSKQet4wghm7QPfLKuxLhRFf0upNzlh3oxfCebxYzO
7rwfk6XaNFJ9r5GX/35pK/XcDG7Pvy1bUvpyMCbwGyn2SjcJjDOftc4beNOakHTaQfFZcz8Aiux8
BNqsvjYxlIHOmOafc38qt25AeTlHbICea3XlFKq28URmPlTQ+dkSmZuyJ2UzieikFQuNbIpfPTkE
Jg21Z6XA8gzixVsMR5U98wVc6u5RC7P+UdcsfzMMMN4sMlutgmtT+nspGii6BGVWQLoakzsepVA2
McAQe5uEDoFz3T0ujf0St37xSHamw1HRooizaGqPhHsuWMW2es0sstkoMd3EwGseSqLVH7uGT6iJ
LSiHBRMz9b9UV/tdezbFcGjJYKVC2L9Ire2GX4fJmx7kVDJgb1mtV49S55rlvjPt9FnqIqVdkYGT
vmqe5n0YoB8G4cWzldcIpLxHEjabc+GTkSpGGdAG917npZAQaH1zlIrRCupHr3a7A0ha7EeE8aLo
QuWoamYH4QVm0pY8tmDXBSSmLLZydUjkqiQM77PvurAmHUMxtK0SBP7OG0JwCNKguMlGtaCGmlsI
dOUQQuMfiqZsgKZR1WC3GOdCC+XEsAmTEui5X6sko1bcglD3tkNXQhD0SyFnWANeu1hxAGMylZ0N
0vaR69jHXIM1RuBSqoJqD1ouuIIlrOUyXtQQFwJ4KcdT21aHxqR4OUzmfUH8H5SnoH/0DZ3vm+gZ
yTWGA/BGTPmHJPaLQXh9+ANJA6Hoy7amgoFkUrzFW19JqdOPPXACAaA9Dl7rPE6ioSoXFuAa71iq
Rc5jmFnOo6X5zr4dE2e1yExN0S5UOJ2lSE6VtsDYrNpcD8lRZDWp1IIgul9mkS2X8Xoqjnuwac5e
6PRHCrMpTk/L+ZPNlnuTmR3+SDF0QaOibN98GnuleUlMZx+o+kyuSR+cUzJM15Ecmk6yTbugOUht
VI1fY1+E6snO+VDx7ZVWYKsAfM+BENIKlq4aLd8ByxHt5XCOK7IotdC7yqFWk/Gp5J9yI+weeFOl
90nws4A8DFLDVlqVhqWs6pp8fjnMHQA7dQi3zYqvrV0WMC0AB3RsSiff89A1Xgg28CQHSOBfkQ38
NoD438AIHNcOVN+3d7YmOAFwsWCbp7C8s33cULzrbVp1Ns69aGRPNhFUVGenCv0KDHQ0CulWq95I
WgA3GSZ182x4bfxpSFovfi3zrv1Uqt13rYt2rlNVT+Wg6q+UpZMeWTfsFKPQeB3J9tgE1uDvpTYy
Oe/DWmKQgIHxBPP3OfFJk0qEcY0P8ZES8JNUyvlx9WfqchqSkrCMvwS1AsK1sFZKgP1ngOVVy1I3
KT+1Z9lQfKVa4fNg9eUzxZwzviQVsMvZT9K1m3JczU0TYNRf9m1f7I3Qsh50R//uZxCSjYOW3oaC
JyXbSdDxyUa8daKRijHP7WMwZh9au/opEhPy3C2vtR2v7/adHZzicL52EqJUgM/L3tK0/yCbMus/
2S3T4pjvf6G048ZMg4RcaR/EncmkYljUnOpNqIMYRCN7fUmcZCXH79TkgkaHMPIvUn5fQU55Z7fI
3tiUYHXs+D1819RKZ5PBhd9caZkie+/vJjfxDY1s61a/NZQrLmtLOyNUrG3FUwWkbjgC1oMLqjTf
2qTcWQJbWo6BNolIHiahcZENowGH0ZuxmNhJoZyzNLXrxKeyHJQnEgetl77J/1QKa7jIES5XfcfZ
zNr0fG9eIA45REkxXvLO1WDJoVJjsmMdftNcv0mZbPrcAuTS1YutHJbKTO5u1c9HfLZ8/7s6/Eg2
dESFmtbBFVjkO9ObumuSNB51KlFwUgTyK4viuCZBKJzrgBz0ILzJnqXztim0DnTkvytgGcN77Fuf
pNyesxgYCmGipX81A4EkuUZWuCHgEKPOY06xYZClNvS+sLStJwIG/p8pxCTnrE2LszPGT5FpZfv4
l0jKK7sOy9X77khFO1I+6PtsqX9j9Gs1Kfv9kqXv/Vy9LYM9SU7uVhu8/NqkUQ/QApUGJTUmq8ju
w+85aZ4UEf3FX+azATbWp1kr2o2vuemtKEASBNxPP0x2pd1s9mgbu+/KNaX7HsGHdr6EJunZuzqk
lMhpnHHzRii7sjECEtT71vBJ1yJnm9xufb4s6gmI+27V+XxM8CZ/XRQR8LCQqsF5qWbFM29bHsfA
kcoRlRLmuSnmL3Ikm6E0xZdmqLd6MxXPUqZGAMHUs8uPG5EPaTah2mgrdaYQAX+i72fF6NaLLMta
dzX1JKsvC43JN1+DwPy+KuVgJ8rk4pVcQ8pyD2xZPx3jnZSxOYrWlR61B3BGbkU5QfEBzdJz79nj
FdzMayxGlMlXzxMo/DtA0+aNHMoGH/53EuVjvJOYpY3l3Xwi3nKSFLVUW+9BNujXNcDQ1AmPE5lk
PtSMY6nfUrLjzXKOHloxknI9tM0ze4eTHLnqbJKlqE/V3oFyayWF96ZR9ZuvQxVmdCDNSVk4qMaD
OcWrJqvjre0p1UNUWkRngeY9pI5mPPD/dkl4drQPvU0ARe3N8F9Tqa0zwFAo5u7NU25GxdewonDV
BZUKsCNF2SZz5VxMEEpOXqOaewenyGNPPeQGCBb1k1VE34hw1X858R5GjWDHc6beO1TPPXaebq+L
KkBmd523KtibX7rWO0mtrSQg3qcTX3G4Ru2DSi7kMYXiZmPotX2hbP47kAohBRQalN5CtDSLzAaj
/VCoHfXmWEi5Mk5lD5b1z2nUbv6/LPdPV5UycYecu/RtQKZ8LcKXrWg6EXmVDcVGm5iE38sikhaB
Pmm7Tlf5gwpbKZPz5ZBC0Gfy3a2jHC3rUiWTgwWyLyiXOnWklQua5ey16lOKRZ0/gLL3bg0RtqnJ
q0Ohq9FDPrRU/1qG/YQ3COYpzwdcCR7SFbQY1h+j1b0MCd9gZWzW1kCMk1P++Y6v+gZqVXYnL9O3
dWVSKiOQVXXDopE90UiTWaCzdsJrHc3ZX7NeTjeeaMBcj2H/jWKVU0VZ5acAcKM99eX9oYr8GBob
9ZvFd+yQuw7wO4VTfBwpQNp77jxt5bAZ234LUVO+l0N/HuKNahnxUQ49XYBfQXRxnnhUfgxAsqLc
COitSlWVK/zP5DXnwK9Vqqt/GLX8x7AW/lY59BLPB4qs/6GVw+yxNLdToH7v59kD+dVWYR1KTXJ9
2zwhO3rgBGNrMJbwn9lkSq9e5Ug2WZgJIAv9ezwYebYdnaNu4+jHbWBQDqMa957YrFMYUw0EgSg0
kwpTz827lp+aSYmSsE5rS9+W+gD27C+1V1lGuZEr3pelsnY15b6ybaGKWfdpX5ysJIMnELrYzUz+
+TfVAoRB9/5Q5sHazloYnbrazV+MxPgGiWe2L4OAPJ0uKK6ycf2xvQzuTQ6mpqq6zaI0lEBbWzUU
S2NXDQcADT/6eUUxoVfrK093lIdW0HkQDQhueQrakqUZb+RllQfmanABn4zaDr8BZnIWCLT9ce5h
uiR8EX/pdDAqbcv92g4BL7qkBCe+py6jG9oezIjC+wpM0Fet7OsX05iSE1slbQvE8/A1YXucGt5X
E08dkdpSJRdW157N2f0u53EO4PVN2cnTSMUj8YjO5L0bWXdIMnV8MTVb+4OKUrg7SRE5yqOjbDKO
QqFT8poSp0nZRBVln2pbQRCeOy5Iw+XsXEvP3shDqBsLurY8WGt+q96aJFZvReN/qaNAO8qRbKQy
TvzVQG3cdZEbum5eutKYK6gq1cb7aM/GfLX9aFr1KqSCMyBzW08f3b0cZor1AVbnNWyscGII2BpT
i0M+NT28yF4yh1mzkt0gcJNmtahUt+XQUmtkhjPljeGPLrR/K7O1PdAc5/ESiybAC5NvamP47BR2
t5cK2Ld8qE+i4pNt5lQclnXY8LceyB6S3VDA7sSC1EK8cC73RiD53Md3o46QmwbXF4BYImdaZkU3
4LlpHD9DB45RcKkVXMXwuc76oRXcPQ3p8rzVY+PQZrr+Qe39H1qg7+LTNMAMxz7BXVFLF3ybnWRf
x6b5Fwj7xybucPIB0sDx0T/ajVM8Skd+qlfzSg3y8CyHgRaG20oFmsxNnA/NOMOPlMx/2L5b7tJ2
xPnoOfVnIS8qffqDkllgWfkKE95ZV2RInQp1jD6bbgKYsde8dhMokFnUf5diNxvCfWmMKys72JzR
TiB3g9Qseubfh5MyDoK+EPW9ezcPSbeCOhzw3F9z3q1zt9agF8hXy5qB5zw51EHs69wZLkpQDBDe
Q2VlDdqtg8vchMwXmdQm6jhcZFPU+asyBs4+aWLbv0oZ0CDk0OhlvZIzSDKJcE+LVat8Tg4a8Z8S
8le4vqlJKtNhl/wq5uIP6MwrqbWi+EvRqN1hbjWdqgYxIwpbIkGlHVGl98tQVoEB6WOTYPaVY2yS
AG3Zs6Ep2YTULUGMvVIn9q4Ezwy0a11TN0HQ/lWWuPKVtIInkLoXKisAwpBk75K3PemGH4o3MoGQ
8U7h5g7Fr8sy0lqyxMveopDr35f++zKLTJosM3ILZBV+u9xXJO4mEvTQ0nq5VyvUnwMzN1aa0lQb
fAzFIwxj+aMjeuQXUMBk36RENnMIi1w92M4bUy9tJ85Dh/uUXyuM1ZTxGPO7rZwplzZdtX+Y8GVJ
kZn1IYwXlokbOQrj3RxbgbfSeK9eS3fYanIo52VlWhDOVM2dGlA2Tplf310iMkKXO5NXp97X4YE/
9/tF4bVdf25wOt5vw1QFCZiygbnZecpwO3UejlLdqtyntPHMK3kvJ6lThagYHIA6jIndkRhKRVt2
w7bWPG+jx+zD15zg/FWDXrBBO3cb/qg3G/Cei1yFp0L3BJvNoif3rz2C6nJ13OTgRp310FpFyvs1
IwSqNSopOiAbPMSzaT3InhvUxjFo25e7nZwSDOm/cj+fDxn/DBzfzHD4SRzaxohWtlhV2i1LibzQ
ySmL0/2SGlgZEVVZm0FEG4e+CyjBK8uDHMJ1DhGwRSmSHLoZUB919wJhgHuGX8K5N++GUiFlvRdH
u3IKY5AHyf0z4iFdwW9TP8ExVz9FMTEvs9Sp+Bqmmo+ZhjqTtzJpzFuw3aQDaB1yKO3k3DZm72Hi
YL7Pfbde04TtvmyoxdZgPT+bRf+j8TrnPLBpoAQepCWKqX4qBGV5BRECcJxW3BT1DuxyMCeAGay0
KtjIFd505bLSWmp8EET4oUGNNKuQR0G+CSVmmcEJ38behZJpnGyDBVt6OWTq5j6mCtW93K0mLwDB
wg6/vdFYclIh5oN6zvGbOkG24Sn7FbP2lfNMVSH7KxorKRVomIn6Aeija6dkLKNLRJ0r6PPGKc7S
XYCP8xA7lFXNZWWdiNnah8AcnhVjoMoaVOSVMfftjgPU9EeCF4H60+mzHoCJwDek3dVpf5fndj3f
5UOmv5FL+5l0kru9mXbKFVZFIFlG4JOGqnqoBbtumnA8bsspOs2Ce3dwoBbQINDbNYJs1+DgcuAX
FW6kNgCa9eLbCS8oMbfKJ/tRVaJDJ2yhPnBPbuB/BMJ0fmrs3lg1Nag9YMGtQOw2vhpaBz1G0EfA
mZuUuOqNvkpjL3noozJ9gXHpVoEm/oU0q3xnB40CwJpXfvGoZMZ/VFLsB0c7AX9YE7MrJZr1Fehq
CIQqSIAGt76LAjsEoIhIfn3VagVfWkZ6tjSWNlIhh7IpHerY/QBGniAUmC+LoewpAtK5GP5clpdi
ucgiG8Loj875ko7FvKuNJtB21WxTtKhwXNtARFqteY42bKOEyoqT6jJ2Bk/xzIvTHQ6kbPV/zSKX
Kj4ZnrG5LyLXuxuZSf9JU4z6EBtx9LA0dkEW9TCtFwnwSNEDOJZwJcyR9YpLMjhK2WIie03pzmtf
05TNotAml2l4TYO91WfUHYqL3YWyW9RkdoDetDFS8+1dGA6uuK7svrp1MpwCf+pPnur8aKRMDqVi
Gb4xiSslXb0Z/1pGmX1z7UOrtZbaZfJv13LEhZW2DA9wNh+B9pj30eiEq1pAaLUg+wMF4JabUvGM
cx56QG9JqK0E0KhrQnxnPVkRzl6/nlRYLpmjFvxRplk/SxPgByKQlSBgCoLSOoyp47B7rJUvw6Ad
qZwDjVsNR4JfArtcyKu5+m4kIHVEcag/lK15asJuNyj9KW6s4luYuQ1vSUP5EMVmtRkbZXi0VSva
O2BrnF2oJ9ZdOpVQ2+mA37ft16xx4g9GqTiPBYXEOXBvH3ziMa9FcJIq2QD9QEqz2sAbiDX7iqem
MVdw7v5ZwRX8mkBuC3OFspYjCzKjV2fkR+Ym3WZir71xjJWtRMlLEHb9SzJm8cbN/HafZnb/ohZF
fOUJ+FEqZTMG/h8uu8WLHAHH4ewbk9rNWMUttGYxVyzmOeGPxeYm7fY4gq9T1xLwmwv2MALEpwch
m5wTMQT5ZOu0+r5KQQOKImXgJfyTiUcS42hpA7CzRX7poqia8is0Lw4Qy3gBlCwkyjQmjzLTiizD
W9VmyaNMwhK6RoykLojjW6Om6mpq2XU4VlsSLkzUFbn65bNTmMUze2mKJfI538uhVBgFdcJx7DxI
UWP19UVvnde7vZgUKIIuNeDQk059nK4Hs/0We0F3liZEMtxbO9vrZYKmtmuVh+Sl0cxV4rAJTsqo
t4AKTv2jlym3uA4UDkskfj5AWdY/ZEND/F9NKVrxgfLcGw41C3AU1Xvf1ww+RL9ZV1ZIiEy8TFM9
Ads4hvZHjGQjlYWwWMz+vWzqYeEbG4p7E2Vb2C7ohJypXeBGtlOcuedxDKsbHCXVGpbW7M//bJGx
xvj3NTqtgpPEKIJDlaTtSzMpn33u8VKIUZ134WEeRm2tKGbzYhRj+5Kkn3UzTZ6lxIJjBCZDa9hJ
XTR5zoM5gpMUNO1TGuukNVfmA2dTmLmzvv8/hJ3HktvKtqZf5cYZN6KBhO/o0wOSRVcslneaIGTh
PZAwT98fktoqbd0d504gpGWJJpG51m++DDyyI1tL3jrXN7etb8aHMtWdc89i4AxecN3wmGug63I7
zr525VUAIHF995DDnDFbmjvxPCG9dCkK6YjnXgbub8WPVtX5n8YWxP72aN7ms+hO6uLrKB/w0C2R
cvyrTt3pPYoXhIIDsiDFAvCccmx1dZQlN5fKfkGTJr27zx1zPs4V6thKlL3HAYlnkvskjVnbT7IH
ql+I+F2vzTWin9EXgJPAwWLvWbgJFokVGJxUIuxqxmd70MQ5RUEGchM/k1MeVleXRifp3IMT6q8R
lAZSPcFL2bJE+M7c7yQGNpvSn82nOrLaa9IfcqWKAnHwu7hNMelptH5tmq+GqPpH1dYgsJBqdXRW
JaOaqrV3nmOW8js0cLzrKdXSNQAA7EUmZ7qR9WyusVuKvrimu2WnZL/KrkJVRKCQ5Uxa9FIthmBL
BzUyXYxJmhFFJzWSrXX8Za7tbTG59uswDNVOpldRiPT3DGK4+RbX+BxOnaG9OHL40thNeqtKunhp
+05/BlLX35Ncu8myEufvPiCTKbJwrYqiGPIdUGDnCpzeWw4//lA3TjGDstfmfQXqWmSEhvTlYkcj
mlO/7sYcpQwOA8NWNaiLUWXOpZ+L4Mc1omHrj/FZSxIF+6O+RQEiiLZugYvW6PWcjJspPfu9Llgx
M+MBpeZhnVatx5s+h6vWbSzkuMxxXXlhee30de1dbvOgKq8NzyYE7VYoMmpfexN1bgJuJVZDIzDw
iadUaQ7Y4vTd8CiCxTM8t5KvWRCsCT32P/JE3lmIUb3PEz8Yy6yru85Pq70cHGKERi7OZlLrm8gg
YY9m92c1aPIOFSpE3117yFeRXjTPhcRovXEDuWpCHMDJD0oURfnNtZPV7LvU6Z+ISSxeY2DbVWtT
RiFJHuuranTL0H/kjVFN6oLd+Qv+3f6NKplO661NbwBxtkyNdPE/zqUaa232/j5XjOGJZRr+jbUM
VnMl4inMcmujwm7S7jPcjeLuZ7zut7IcNW+d9ygOtcveuhNof8zowezRirCfMiNxt7Us0qtu2WvL
pEH6VmMFlktRH835TNSavC8lzajE45jeq4FqMteuDjh4DDzzaMcgqIatlfvXai7dHP/5lcLnKox5
9JhhcLmEorOBjkZpvO1l269Uiy/rn82qeOmj561xAOdx+BicVJwsQvSDVsZksow2i6C5cPA2A8ZK
LjBjfV2qgkX2XI+MKcaWidtL7zwGXKsZyXFGIk/3jHdbj4AZd32wHcJy+mTOaE/9Vd3XKO2qat39
x+q/9VaTFEtM72+9VXWUJN/8Em3jUffknpOTvUtRo3+ypvCrdJrpKyIhDxoCRC+WSGzIVbYOc7Ph
+NPP80r1QGZxO0gfNmcQVQDa+1czMca1SQb+ht0kyqu61pU3qtyDGx8WXSh/+MrWGtuu0vpRhNUZ
XxnvfRANbkc1UW2XeOquQWfn6La9dpLSF1dzObRPCJsP6Mq149eyMZeFx/pBYGiH6vCqL/z5SQJs
QZ9EB+O1vGt2A9zjH+rxULvprEp/Cj20YAfb/tk/xijqo/9H/dJfLv0Dl/5qfvWG/r3/x+uGzPNH
f/X3/L3/P8yv/v5m+fvdqbwaSaA8mb79PTL74WuPCvScZvjDeCuYdDGC/3axJ2QgvuKf/m1MLPeI
yK1kw2nbe9SDkm3gBdMn9NqQYmu0V1egeVwv9ZgXT59Q5Flbv+oLiHaX+qX/7FlyT/SkW+UYrly3
Vto0qyzXnOt6MF0MPKTYqBZ1UQ0fRXXXtCZD/mguk/7YRyN6Y8usathkDDaRskh/xNYZXaY8Fe+V
bJ89sqo/0NvNNRe9sX4e9iMeNesRGZZtVvkN0n5c8NNqTqqo7tRFG0iXh1bXooTCI0mDolXN3Y26
pJXf3cTLRRUDe7TXSLx0m4+6xuqJY6tyqM3J1rTCeaXGqSGqYapQlYXT2SDv7+rvcjaxemvC59Kz
45McXONSPyVInIyZg52mjiMJZwPrLAfkX9IsP9Zuj4t6Bppr5xcYd6Pdrp0I9MKbc6Eiz+aif1fM
j2PM8cYvOW650yPuIPOjh3cBlFKJ+eJSB+1mwtiVDUfsQPNzxB3ktumxG30kcIFloHzsN/U6HD0Y
BZk4q1YnXnhWoMSuDDOaH3uEuJbTMJvJbm3qpv+WRNOrgS7hjyy9c1EyDFeOAz5iXniCyOpf9Rn7
FlECO5B6/0nAcBt2OM9FZySgliOmOWDlixLXuNfdCGSAgbCbXldHVRoJjdyqu/q2lfV4udd4xm5s
kfGejQCB4PDDGspDqOc1zMSbpqjGctfIiS0zgnprkpPjjQ1tq0ALCqUfU34J2nI9VpOF3m2lXYV6
Hh9TY5gfWjtBchZhuf2o2/6V10Xt1htxjDW0cHzp0kXwsSuig0j68WXyEmPFAbDAh4HWuU55omCA
Z+XxiEtJzRPj1wUTyJ9FzkfJUfNr9OjRAjpDg5LPrduv2YuQNUkMlo00xBNnKcKzR/ROFptkNPkv
me6irlmCJSYEf+VUrXirtMVDvE39WxJuzbUFugRvKE3Cl4yiLZN3q7qDHVF4nrhXFzb3t6ZuIGUY
ol12qUd2wNKquxbk9n2ZQUyJxYzs9l9DrLgeiBtGbx9VMyKde90koP0xDXlSjG14Ml6GtghTrrO5
LzZGgBFyAxjnJp2F+YoUfx3q3Wtpi/DsIea5UtV6KnDQsJw3A1VL8v3eFgt2cFMpAcWNJha4sl4c
mrTxtU2fNJyRysLaztLIb700LC6XHKsTjKGRwHaAopxLkJU73cSHzW776TYPpQP7xnA/IdG8rayw
/F4O3VvZGOOL5erDlSaS9oTD23Aqu7LeDKLvnmSdBxtS5PG+NeL5hfgCMJqwgXwxGNNL5PWfNLAm
0AQp6aHN/iYfHq2is550sFN8vPNLgTPPXTT7D6pTvXxl4DwYKzdGaVkU/U7Tx3RbW+j3wX0Zn03p
nzSeu58dDx1McwScE8e4TkLJRJduHLrP9QSFrnQz735EWex6MMABTCC1P9cE30zfrV5R3s/2oRvG
u7azu/clZaQ64NKLBu5UyGMjhXgUcf3SE3fdhcQC9s0i/Nr5hvG0II62aePGR0x/IUEiZrXG7Et8
GbUftdCmbwBKWf3giz9EvhvvzSo2914b6PddiLY3wmPzN/BDCGhpX5vQy8DdtOIudLGtbqWL5SxQ
h6Jsk2t/UZBWl2Ca9RPYn3w7LdCKj7rLnYfItNfxhbq02EvHyOAtdk2LSvfXPLw3Dkao2KvVVTEe
w9kltPjnrSqri7Cs8ahDI/nvnfRO00k7h8N4tJOaWQAwRmCEkErQAZmZsSHPYRPb91UzyrvE/5xY
JrbqWR4Vp3AKHlSb63f2fVRJfd8UYFIHKAXJOrUj60qWjkEOaymHqMyuWZpLZN/o7ltoPFbeLq9R
+ZsqYeznhpQ0ZHaXfbBBxqedwX9jYCn7u7aNgf3rw1mVELzt7yrHI8JcpOJK1anLoqeAV4FxxsiE
qVRdF4i33NC646WH/Sby8EiEYkZLVMLdKsFa4B2z4B9r4d6TvU9uM93HZCby7nOzdu+L3O6OeGrH
K1UM3VHc4qZICE968+fWGI6jAOmi+em87zTL2rLp0N8BICJ/qh3aUbsn8iTvR7dOj54t/FUYhD+s
Kl22fIuHtf3o1OxNOvJmqxEF5WeRJtmmDeqW188wAgAleOO2bFhcF8q6njfedR/pLRnbUt4Gi10B
ErHTY9+DEpwsLX8LQ2ybXRehOsdBXQCe930VtOkXXPzClcwtjD0GJNVSrxWYQSRAM1yZPyEXixdW
n7j3PYG/q2kEfght3Nh2dQsbA+DB3imEeS3Z9B5Cydvo6csaoTvd3pqH9Ab6N0uRM6a3WC3yWOQU
cD8tZiZ1WM2P2JvphEcwZBtdz0Z7ZTTe8E9IYRzyo3YRsu0it/5m6dOhKhYR/sCGMdzPWBzk0bRy
pOE+zw72uHHfcKgOGxjSIt34bdi8gUDCGcIsER823eatylachcK3SXfKE1Ii2Vr1ylw432bmYTuy
DELyZeNlBbKoopVnuw0aftNOgxVqrb14kQ8p0ic6UQr5aIfaWp9OkX2WWRXjWTMWR4GF0lezKr7Z
up286wbwxTjx8JU1HPKuWTYDlHWQusjD5qzsegSi/a7j1ZW50odW3noLjUwxaRXjFiymRA5fPngL
HVdVDWmIOksmxdH3supxhrt4xGRaruomlfsRTNwWeyT9Nu3iGP0K46xKIGUBpiwXlAu7XYo+MU/I
0EquanMQK63KnQfkWMRqGp3gk+zrW1wgvHDFo9ZZBG151Zu4SGGO1EW8LcySJ+VgphrgqAxPV5G4
EDM694YwlTlvQghX7BP706VYy0BsOxtBJo+0NB9Dkmy91ND1o562+GwhM7rKRFDfqEu+JG8a3vnx
UpkWe9RrrJNq1HML9RFiZFe1jZlH5oEK6awwOWdmvnU0pO8ncGD8jEvrLpG+eReVsj5DMETV9a+q
drnrUJgMxsm9/qgfU81aO62stkachuhEY9i5v0zHigh2Z7IvU6mJsRztT20z/DDaGW39MSq/5+d2
8LrvWmr3K8urp0evmX3+p9Zw5GTrb4au/MIOwMFFgxSy1IuITBgUO1X8aLgUSV6lflvc/FE/Wr2+
SdDV3qhuH5eyJIRhFXeqxvLyytuMk9GvheUXV2Nw1EUoH9Ql8nhrAyH1gyqiVG6g+IsSz9jKB41v
4QMyl8Uu9Dzc5ZdRqg41TdjrRuIfVb+hg/iSzsH2MmDpVoqo2LZzMG3UqKGx5EPT6C9YkpYnVTV6
eM3KNjmrQWD3StxGon1FhuJsDATiJgPnSrMZCMYiy8/qKd61MA+3lmOGR8LKxoMxI++qeoxu+4Xo
lv7Y6l5zaOx22AYdXsF6mRzasrJNTF5EcK47+P69b59QJUHCFS+BjW0tIlVYE26QgW0OxC29N4eH
S1y51ksUG8lpAIO2rgLHezOjlqVQbxJO2aX9YgfYn+RetO5KEPOG4aWHNjeNE/i0eJckyXBbdl11
hdqo/kC03llbbZu81HVsoC+To0vvTJ80DCG+tjI5VKlp8mzzpl0czAG8Ei59xOLsF5PgdEM03gkQ
1s+m98DOvHU3+/N1nUr3Oc6cq6iaqUd/ZWfM6KbahTm+F4KotETWNSASgQu5SQpkGT6VwMKiaqxu
+2pu7oNo+KyGV55wNrmNLLsge53G+Q3BZvPg+0DN+2qUZ9N1i6sIt90nuzZsKKxF/Ll1cI9WR55m
OMRycH4gcvBsO2n5HpdlvdZbQzwU4xRu1YwDR4/LjC66rWctHzCfGp3yqR5HG2i/EX+2I3kjUsEh
ihkLUBXfDDJe09fFe8YUkffuxCafx+CYJzOPrMdoAIYxZO77YAJl0VAfOFioSD/qYcYpEoGCudIL
DL2KC4ouLKz+mpWjXysUHajWfj0VXwKvjjGgCrx1YzRiH/oUB5khljQMuCYTrwFD3Vm7WMMiXLWO
KSe0CEj2WrWaNaR2F2oh3n72teYLb4Nmcfgli654+Btf6t7oMO3K9ZMdt9ntpFnFQlUbnxaEWVWK
Q9M60zNn/eoYiiS6UsCyv9fHS70Cov29vmK/8E/1qr82Vg0Zydze61kSbnPfiLCgN5PnSJrark/R
P3CDJH0ehFYdHYH5pWotjUzj3DHxRFpafV/gpj5mN7OxJHG69ouCe1iazI7DgEzBB/pD1ZHvJB3/
C/2hjVZ2VHUKIKIaWpu8QAs41DUROvZxaLvxZpM0spaI99pjZW+Fg+VJ9d7heP3SLAL6BAFROFu6
Zt/tdNuXoBpVpMCaeuus7sRyh6D/7ajN2VFVfdSXhdPthl+jVAMJ8Z9Dg87+bZSI5m/N3Fp7YRjJ
bZ+n7qaE7rOxK1TWVZ26hFAb9qLycbWCxHPbNrJngwv3D56XtZZzKvkf/hqCO9jOr3vv+tJPzRUE
kCa7hbjyW6WmB87GncE79HYbaxtplc2+Qeh2lflthOHm8gopr6DmVvNcRi+vYFXS3eSBQdzJ7P17
ZzZg2hlj8803v1dlMn6xq8Jc8zbkt6SW7WOEQdhWYLd7GxmpjUda615puc/J0pDFi6NL2Dm16Pfj
UizsBunl1GuOqhUxBwmUKRpOkx4XL3aff/KTwTnD6S5erISjPL+qYxfxtdEzXrWd9eodDB/yRpGV
nBPNzx9hDt2qetsrSxAakIZnHJXe3aHaTL5TvGD7bl1XQ/xzeJAjMRajon42newfh4eAWt6dubwM
R4Tdug5dX6zd3ASNYcbBOvWJ9qTmxFnA65PXtn/zETV67ppWuwszEum5l7z2ZuQdCfF0eNpU6evI
qXWruy1oKT6Tla857U5MAQ5zZhOdxw539hF96H07YZGkhZPcdFFlv8yx86PKcKeos3uoyWyxFxIG
fI1V4pRnz7TGk3LaVX68SxXfd+w47L8sen9VNTWehUOeBEBYm/7QZPVDgjq1voMT0P1WxDumP2AV
9VD3enmO0gaGYeDnG9OyUEBcLnnef8qQSzlMssY4cOqS/NZAcXyduG6/VUXVT18a8kmQRGzM4jJB
MzYb38xA4UlzehoDogiJ2b7hQFiTIZ/sDWikJaCA4Daa3NnNyEPtxe6yVWqn3ZtlOvoxGD1trUaF
oejXuY1NtGrV3ybk/d4ItMSnPMNJDY53x+49yTdTG1THNtadDWHNaCsznuBoDEgHHiMnMNe63JYI
dbcAck/gh4iSSLL/adTmB3ORydmw9/ZW3dDwfEejbE30MXn2uhRkFl6p3/MWpF7gfEuAIRA2dudH
s8CGdhyt8Nqy4bMhFRFfaS6ce7sp8SuaCTeTTUcf0f4ysAqTGgyRtsQ2YTcGlXuAu+2c29ivN/6U
ibdG2Lfqhaw42qdwIbGG40Fa6TNQgzJIbtWd09bfNC1ySQT+rb5uOh8De9zFc0Kf+1HjwCl1W56k
0w4nddcXyc87d7C1az0GKk6Hj+o/uuKOPlxae7noqjgVgcmUtFnaR/nex8rqkjYb+IBuapG8qcZq
gYuU8WrKvOxJJb9czfrMVqm4UU34BxQbgb/FTjWyBckuc9Wxrx3zkXRylIrwDhM7e4NRE9CmGDa7
qguWO+LuV5ouSBfjUniprwPR7iXZ25Xq8TEgi5GW8t2xBqX51yRxzp/ixYj8LC+j6tWoVHrWxk+x
I1cNv83OC1q3caJX9xwl+ue28G7iSYIEWUqekT9reuyfVclty29BvmhyTLl8dnF0x2uymk/2UqzA
M69qyxuATjBSR7RmLUJfHvt2ls+pjKZ1jk/eQY0l4o21ZGLNezV21FmwpyGydpe/wUBhJJC4Jqix
HkmubW/q2Va1DmlgA31c/PVqLDib3MFCUQ7VS+Ak+1kX7ifH0pxNBvgB8lBUPcEfvLvUo8qxSTnP
n/Sx6B48S3xW9WqeeGpR5/S7+c4p4F7LbvY+jb1lsNp2zW0Up/7ZEbZDGMJAQ7DLx007YitZe9Fw
BwtzuNMWen7DY3LWfSBnv+ptYUcbEpc2OzR6qIbQNjCrKFBgWarCStd8hF2n2wKzkmtVl1tpsmLF
tDf1oUsAfxvs4q9qX0yHlMTm01DO910z4BPUEQuc3FY+OS5kRBwCTsNSulRFqJk0aM6qUgJfDS/z
bLhWxSlIiqswi6ZtkIJB9Pre2RaKuaNHQb+qllvM47dWI6NlC0Ndv7B7DHC91aZLIkA4Cw7XmNNd
7s/HonK1944l1c7ZkXO03iMyyrcLROR7l/t7TNTKZx4S7TUKsYvDLvVoBH2dcL3RjUd7KMpoM91F
dW1cx2yzr014Ml5PhFywaK/sYWweCq3w99GUjLsxyaanXIxfCf07XxOHdQS9hNeysrKtB/LiSDA9
vkMCFzkZJ3W+esWDo4/9l05g8esGTnb2DUABbQvqVXNz6xpthHYVsO9hmaOoLkE6WNdLYAa4/1L5
262vas2+zrfkh9F8XNo720jX/nLUZHu/xpAgOBG/trzN4OrxJtY0d9PnnXvGwbvnzJPwa4mqei9N
0wVfQ0NotwBGpT1CUmSx3qtKMlrepdmOIsgmviNXI0pdm95A70Q3nfkB71x7txhLYeE1dTmr8fgd
c5cGm4Zkfgh9DpyIrJxVSQ0ge6hvxuWoqmtVn7Ox7dd11jZ3qkvAM+wwl4azMlEDfrCXSygQ3wiL
1D+ooinD7BzpexjPd1DuCes3LzbqC+EK4vyDzp/8HoVpil1SXD7qcFeu9ByLgQpVloMbzNGB01J4
zvwYPyRiL49RWGsrfvjdJ1lnP2cU5ED+mrFFN2vnz4V+hVWo2FtGiqZF0wRvCDF/bxyzuYtgEmD3
6L+o6snUCa/ks7/zll6Va+5sERtPnLZnTN+FzWdNvUQfdzOC5T7iTNW+FflG/Rtnp2F0TI680Onc
soKLnY2/F3G31FYkoZx1Ps0YLQ1Wc0o0CKfbabmVixWQurRG7eIdQp8KAZRupSo/+pgo9+7sKtfX
cUHYUTkDG2LaFx2JqoTf5MoGo/k8uZkgDzTDAw7L8GpoOu+lc5ZvUPmKsZh/Dof4x6UEaHPfstvb
RFZfvk513rG0BsUhDLR44wWB3Go1uGvh49SVS55UwSB3fGXLtwLRk34J3FpQYDZplWL/iRDtvR26
6Qprs/lzD5KUJ1ie3Ys0zUifhrAVf0k1qjsluHhRZby0cNBmlxtsP/rJZMjXsZOb6wJvvqEvhrtp
uWS1Rxw9rL73ORogqqTqzTCGRVpP7EXRX75087Omvq3sN9Xro7qb2ODYosz3Hw11RQArcQEwqtnU
67W6NMC7mkX6uRrCK4ul4Zy1Iz5X/RQ/FGB51sIBhTo1ABiGqKw/GUb3gull/L0wyYaKnlXXN3ZF
b1QcAa3wKLwWUynN/m5Okfnm11NEBCcfn8SQjpuiqq07iQTMVrRJe9MLGCVisBZC5yA3H3h5GY39
2qt8KHokzMiwDFF7o5pb+KA4wwzfWw6Iu5pwMFI8ZYpNXHk/9w4+OgYwrkKriL2nAvM3jCb5tOPu
2IPHe4OZp7onxFkOqWyjddMO5Z5VCtnFNrE20bLgqkvXJVV0Kad2UzQrs4VJ/q//+t//7/9+Hf9P
+L28I5QSlsV/FX1+V8ZF1/77X473r/+qLtWHb//+l+Ua7DbJD/um7gvXNiyd9q+fH2JAh//+l/G/
PHbGQ4Cj7ZfMYHczFqxP6mJ7SCsKrT2EZTPeaLZpDRujNMYbo0zOrV90h4++ql6vxDNfVGL3XsDn
Ytc6xLPRfcITJduTQM42qtgbtrhuMN/hLacVZEJwawbJSZWGNnCfoL2DN7q0muwskby8VQ2lGKFW
1SW6Zh5CXZbMrvrOrN5CL/YO3px1G1VEa7BYN16enEarqt76DYjq/C01SQZls5GtVSc9lXLjEwo9
WEX8XHjFee7G5s6wgmrvh6VcGWYJfVxVFrUHXS0KTqpESLW5awxtuipaP914dd7cla78/J8/F/W+
//m5eMh8ep5lCM91xd8/l6lCDYXQbPelQzkHTF15X02NvB+08lmZwpsFmKJitp2tsphPpP6ienGa
yDhMcyIIjeJ7tXBm1MWWRo+nT/odaF5zz0dOfZL2x1+97CVS8qtKDx0LVV69X1dhMr5k6FbMAekC
VQIbDBklfom6rH8oZg8yL31CLWjPiW0RFbn7z2+G6/zxJRUu+mG6Y0NnFaZh6MuX+LcvaV8EVaTp
hBfdJMJWKetxGWsK8ZKL5H0Ok/YWHox4icyUA13bPI21Nj4OU7BRnYAmoPJN5OEyJOrYkVg8ZFVx
OT/sIGWYV9UyhTdqwwaonrlXM8KYYtGpUnlSrVOc3KYoMt0ZEAOPHviXc1kGxT7KkB0B7gQOzp7j
U+hn5SpKbJsDykiyNR8RisucJ9UjHF+hQMhH1R6hwsNrd2dVio0u5CGmZ8fJj1681nfAD5ruQ6E7
u6AxtWVf7Z1ItRItX4qtViT7NE0SHr8U/aweYZv5WCcuRatzSJRWnbiOPPJuY/8iPMBhbiqLhzSc
Zg4mGF9ilQpmNUzkNyMu8mvVygLa3/znT9Awzf/+EbLK6LbDqxA0t5eP+LePMMEQkBSdN7y7eM3t
GqzFzXIFZ1OughyseIe2fHLT2xjbOU1hE3tGB2gacSwpncm+C4ovQveSh6rBL61G0/3gpXa3MsYE
nIUPtU6Hp7tr9Rjv7rKSbzoGsqs+N3HAxujxEYr0IdOEfJuxxdzPNqeaCK7EW20CRJsruzk7FoJR
hEsuw4mWdgevZc8/LLNVPQlj33PqmwG1npeJaIUa3lZzeazgsKNHR7d6WV0K3DNPOYexV+/na/p+
m157fmGtVa/Qht9iJLK7VnMAEQ5cUhSal4zr0TXNOwHh4q5CiyRsQiI6v6r8RWndHOEwqDp1CVCm
2lqQTS9DYTcbJ6t2XnU0pU8hcqP70syhPyx3H3X/dPef+7kJzlRqFqxDf979MUsa+/aOSEInQ/2+
lVqwS6I4XveBPt+ri5FH2dbuZbn5qAtxG9/I3jCv1DDVIC1Rr63clbuPOtf24A9MeADaw/yNsAhs
sdaw+eWF+sE2x/pmtgeI223sPSCHUK6dIurfhbSf2E5FPJO0KyqI5+tefTZr2X76z99vsTwmf1+u
TdOxMKOGN8Ly5Hiq/bevd+FgQRaLLnoHtxmnR8fdt2bxRL6j++54/c6eWuOTHnr2OhKueVsjMXFo
otnZgX0pTyViEKuSffSKDQdf8uWioXKxcVIORqoo2u78n/9k0/3zT3Z9G6tjj1yVZ3mW/ccTxjH0
MI6qtv00T+Mm8ef2NlouVlYhge663X4A0LQa9OBnnT66KN4j77gSuSXf3aK9JtNF9MUg4xAWPHTN
PB/eQ8JXq9zO9ZsBCP2jNuW3WIgO71XDByRQWNrn0QYUQRUW4mbqGph3GPgluzIj6+osrrPF0qLu
1EV1NItuQMYtLv+H/Y/x93fBddnz2C6ABpQNfGgU5h/vAtH8wvUbv/iGmoN4LafytYd/4Uptvs06
XC7ilAc/cdirKkjYnkq7+gH23N1FvV3ANUiRIErTY+pbmx5TYJ68nvE//Imm98fayWfjuQ60ZwfX
cJTp9T/2aOBesJUsFsEQhzXdzuryNHZluEjvc+sul1yE5SmoQIkQyz38Ua+KqsdHX1WX4SCJhp6F
OucyyR/9PoofY0ufUDt5iAQWpzU8mMgRXEe2/06oL8ZD25qQVHFDe+tZLa1LF3K36xGsy52qYn81
HljsZ9ikNKpJBh3htdaLrT0EkvFBr+oB+NudnZRMqUl+PmHTg7NcBqhJtKCOVnllhNdqEnJC0zlF
7FE1gjBLr4JqsBa/HImnUCKv47ST1+lyUXcdDp0riNH91R8NRY66wkp1dPg1r4UB9bPpKxcCTDqv
IzOGkJY5+GWL8KGHo/OkLvX4To4jfby0O128KkwPCZ6lA+oYoii6U5mhUuXUHezLMDJQWTH1U2bU
P+9UnbqkS+sfnVWdam07yz3YIXjSYQ6ra93vi10xZfe2UVXX7q+Lapw9JCq2pTVV16r80awnkJDJ
44+rfvJRyNZmbWsumwNjuejBfEiMPj97y1ZBb21MZbridrjsFAhrbZFX7lGlWFoX/S1Ic8VqqP3i
qCaRda7f2/1WtalecT43B3iSE3upZbvxT6+KvdwBR9ufr5rko772RhuPwRzP5XJAUjWDJPPe+hnn
XqPyb0m1ereqOIhJexeDju4mkKmTHEVxmxfdZxTBzTM6ENZZ3TmBld646No4dWWd0XsLzZVqSLqE
IwUh7ytV/LioEQ1MzI8qnQPVqjdSgI3doN1YRgd9QhTeNtId7UbVfVyixV05rOLsmEk9vQZ1j2bn
cqcurYb17ErdepyRtrAZb5M+yk5JWIBZ96riyuNj2DRJ1Vwh652CA4PBvUWUnFRV/yOsSxBvgywe
224xsphwh7oU276/9xH6EqYVlGu7aDT0fiqJgiSdI3/o8YudTxpc35vQssmlTra3CjrLfB1H4VyR
7Zt3qlgi57my5im9rXGzf2nYVBl+Zr1m8ySBGPxtlCPvcsLa7Ii7ZN1Uov3Cr/k49Xb8GjhlsysH
LGPLMqrgoMUPqgPcjGnlRoFzN8a+vLarEtLv6FdfOL8tE3iV5m0KC5ABUGBx10/WvFINQVDdW63T
PcsgrMCDQgFNC+JNsSeOqoNdwyLXgLhIDwXkap3mgSWfBt+98gJYFUn3/zk7s+W2saxLv0pF3qMa
BzMiuv4LAJxJzbIs3yAsWcY8Hcx4+v5AZ1W2nRWZHR3hUJAESUskcIa91/qWIbdr2fzrFGB1yr7O
GS0nVvX6Pkw045PRit31cOpk1F+skIyNUVobJzan41oOoFODWUSJlVNz9YhMalDayN2vpdSozg5x
Wxd00t3uNFXR7yVWbRq+Ta1d30MtnG9k01BfZNP02q4x8Umn3KKQmh9mIlb8ml3fPiu16UHDF3Xf
G+frsesjUtj1Lu9iIr/XJ1D4uDcMYsugoMaHNtH1baaK6vNMju71s7CmfvDjbmlvirwRmLJN88fH
i3U6KMuqfBU6FzUcLfUwxVPzaIJou76yFASB0aOiiti6qKWNyN240xx/obr644vQQmwxo4OrToeu
c6vmTUkuFlImZcCkVhq4EduGzhbt6Mb9cWO+3oD99ePGfw7N6v/Pc/78X/A+ZUsONSuXP/4LJdLM
v5mWtT/PyrDkdJV1g2HrlvvrrGyaUecWVj89E9bi3GZ5fwtwp3kVPUTbAVXl7nq3RGhnSa0MMVOb
uj/2YfM6j0FYRcqQ8fHYtV9iYaGtp6QUsf59SzFsl4XQnO6ut34cbaz9X68BERb+vAhcF3+6aVs2
SGvHcvRft2Vsb9qmpurxZMgRqxw+WVXqYm+TGPfj1h+Puf/lsevz3OoWzq83KwUySFSe+SExp+FI
LlLqjbkbHgetPszlkuo7IjbsLeZqBGrX+/CkiCHJUTFO+etAVHKgt9I+Ni4WQLN9TG1CyGtsiQfy
gAuGZ+6m8/ANXqq4o/mg06ZLvl2fpURKsdEd2IPXuzJ8suvaeqkHFiND60gLEmHZ4A5J6hetZ/3R
xh3E1vVuUldBpIfyKSoW457rj2WpqF6W2YaVVrkwcmM2o04W5rsY7fXtaDv22Q6n7fXenPXu7fWW
7B0VXwAEzMzGME7YDE9WrOIVzXt4+OPJ19evNmB1femP515fm/fMxtcHh4mcgCTS6WvrJH5Hidqw
VhnrF0JybH9K6/x4/UtS133Af2LclaCdnoeu9K4PWxBGfFQgExr50jZf6yL5GqdL8Z4s6ashK4Od
yRRygjrZ3gDn+rQ+IWGeeE7MhqFudEHqrculHzevayhtzvhmxdy3vqHzS/yxsJKir0P/j6UUnkIo
KfSzdnDOiq2TLM2BLYPzVLvxva4n+tfaDDM8TpF+o+txfRM1LZPQeqCPlxtyu7pnVy2jg53IYduM
DDht+n49nodTvFlyQiSMTl1pKuG40dmh3OQ564pRuPVXzU1f6MsMGHE0k5xiRQmuj/Op+ylA78+r
+3E39na7s2tX+RwjN70+IYf4ttFGXR4hIqRPZUINaX1DNTKk78yLc6Hfr9+29UAU1XqgD8fIQ3uu
3GthG56WomgCqzDdu3SkJo2T8FMrqxbDQR09m2xf6kjML4Nt1+dZkjxWzOX8QmE22XaJXlJD42hS
Y4VUgLXdXI9KuhS2Ub6gi55uJKATdk08K0uWZTdHCvLlPlleurTPfBVg1en6ItuNNj1mC+LJR+XO
LmE/X/9jKtUH242H4PoiMKl50IWOdcCE0F5kippymReEQiSAn9ok1Z//uAvZ7fe7TR3K0xWAdj16
vXs9mkiqItfXdisPLWmipxApf5q7BHsta1ZUEg2kgV1vMvUNK1G+IYcP4YWy+dOx69OU0NzomaXu
I+WQlWFofm6mViKywyKSx7mBoEKsADrrkFermSSsyZ1L7PRUz6H5mC3Ow4/Hc9eiMEi4lkOmxz2r
6Y/r4y1LEr9okfDQZsjviq5eYzBn54syA1gqYse4tUjnuikBlVZqihF26GkEYKfd2GVnH3/chDBl
H6/3wy5q0VwsqFqZZJGvGpdyxnjWNsC1fjzWNNYlURflCPqivbWvWK/1sUjczy3wKgYLlq94t4Y0
eZOEmNppmHwMY7ODLV7FXl0QluHmqVf3t2zeTaJsshQNWrR8tHN4a0lnfIOX9W2RlXjVFmNCx48l
ZRIi9uA6YIwNbRsTUM4OgpaTyzykhjjgBpxB15vXJ11vteRwBpbjFP71MUVS5PaUmPcoru+hGF2y
w3H3/Xr4j9c5I7DAmIwLaEzF5LmACegOZ9FGsRrjhj0uAWCKEIfSTftLyLps45px+6jErJUdaPlf
8HbchhFkKU8JonIYfvQjkrUNce1FXPsOUVSIU7x0CB/pWHQzMBlLLypvkJN96dYftqF3a5VhrVWn
LERoP2u8/R2eh+EYxe1nsRIVrz8oDgx3fVRciHRQTteHrk+1YmxcIc7E4I/n2jGsUGHG+zyVZqBp
c3SrFd0Cb86aYUnmxqVL1WFDmkX5BMlOo1uuR2/6pO+nljW0N2Q1Ceq59V5N2eqZEcazm2BXur6T
jMTv71StSGXdUrSdpUjzQs2tMsmBctY7OcvQSzEuOVaMsUm2ra2sJBOO2LmR0jmEqOtHmUphJ+32
3CjO03orFU1xjmrZ7SuYoT9uxf957JejVdSOGxXxDfoB9ehSvi28683YQievmPy43r3+MHWntDY/
noQXydRA4/AqJ7OEX4k6uRswy+WOnr84pqsdHaNvA81CnIDCDS1/THWABlNx5+Q65OT1AA6GOhjd
3jk2Uex+kjn5Z5YxQTVCW1iOw7y93sVjeoD9aD5B40pRVNCyyfHLU5tJ+ahZfVdJG34hZiHxi2q1
FCi6JIU5Kc8YabOTjlGWGLZouBcugZlxjN5EzR02kmsRLFrLYd2YGAenlC9/PHS95TSjESQrf1QF
0SWywjmTIeCw6afThTfE9LX17vWx64+FTD4wovhk/MLBToPG917qZMKITBIWNq6hUtf7y3p/aqPx
9/vM4v++HxXyxVBLVPql+lltw/tCquV3NojY7EqT/ZLGqiMzrAenx8QXO3VysuwiuvTONG4MpZPP
fVWiV8OL+9G/5XlWfS813BRSas6zwrC3AXbXXaJRasfKLrJd3vTNA7tORHlFk78NIHKvrxJDfRvN
jFYFQkmfoXX31wtTzfy5oEpdznBtTaVy7ZqmrnI6/dwvoIwaD45ah+8ktCFYWvToVFCOjNTmu9ZG
7VuRLZvPJmE07ymRCH6WXGYNmKVoEQIopkhgW08H2GVAOptQZ0VW3SSpbA+9G+h2neyKuiJNr3zI
s+620iPjqNLjPFItAMFU1bmfDL2+Www12rBrMoJKndHpTzmpUzFvR88bV962fxGGYgTke08edbtu
h9SJircuDxR+Y0A04mjlfXpnq0BysYB/1gRy+FL/nH40DqX+pXoGH+nuDAfPsWYNFaw3pzyrIhS7
QvbPiruAFouEGaCOMfdOT0YbrVDlZKePFD3w4Wtje2vOsPPCAWFDgu/7pKh2czLxNHolZOVtoVGR
HEOIck6c+6Epqq2i2+p2DHN9u5jvPZjfw0CpZWNTwvdNrIdbivSkYciatbfZH8Ilyfd0z+XWXcgu
zEwCbKwzLVioh0rCr9xWtKEyE9d10XiTmiyPIzbvVIG3OgND92jIowLUMntTil7ZaGVXb2cdW0wW
j/aOtN4mULFQwGpB/amM2teswmQzWGWzKaOw9BSlIY4k0uqH1KjRDGvaBdu5dsHZEBCP18NQIWqm
SKfjNPbuCeYoqIK2GTbXML6MNqefTxolR0iMwMcaecA5E+Bge7ZIrj0skCeQV9WeNVExSJf+vVAb
/ZxV7VsU6zs7Zs1kNVVKlOlAIjkF+6iLinOhG5+mlETkqFPtIDMx3LJqifxUuB20V6ulDfTErq44
I78pzg2D9Bxj0+yd/iTXXK/YqJ9MsyuOZnKwRGicqLDfImS3PjP2HmKHOAaSAsjGvVS6lb5IJd8J
exzB0CWtX9ExvTc0ixnP8PLYVu6sOgbZCPOS3nbqDcPQXXrruKj6uFn9d1sw3Jc+d5ZLXGEtVmwz
uNrv6xAutAqXjdhawzzWTfqJBNbxEs4UZTNUbo6Q4Z7i+L3DftRjSHYOGA2xcWvTo0hlf3P9odl4
naamBJoZS/3Uolk76XOLRVC3zzWu6NvRStNgtohJEDbg6HQhhixcSEq5RI1jfsKt5TlxfCLJKDwq
hTIdZnd4LVB8XAxtylZ3FzieVAE5oYMCZ0efE0jdV8EgkTSFi6PtJlayQaHZfqLo7+rYbLREY3qZ
p+milsVd1/J3lz2uZmQtCNpmvQsyOAos2uMNBQt3l0d2FWB7Dqwp+mpp+vB3w9rPjWxGNdtgq625
yCgp89vGL41soWq5LJo6/ZgApeFwB8E5qtV9k4sKhPM87jUbqFBNkcWv2Zhtc9F6+gg16+qqrRdE
aumMx17Pt7qw2i0NF/YESVfcV2rpEo5LsMayDmRlNia+a+X6xihMkFhV/NLN6t/8OeLnEsi1eYLB
VpiO4EwzHP2Xpi6FQmAkhiy+Fej7j1iQrJMMnIBYhRRGWY48HHZR6JVzqnjUQkOCAHII/5oDStZ0
/L+eM1zxUy3j+tsQU4Bj1HWFobu/SlkmjUFh4Gr95rLERwZIymGvVB+DE6f0uecuWAyX1LsU4aIz
Od91JXvvu2469wSnHyrD2TWqzYaAmtyehdd0DEmSxJSY2FsRN2AWFsxV/RB/1tNSvWmX+Aaim0CL
OiSXotfyXQ+YxtxcawuQW1+UKgk9rU6fkp5MvnlxN1E9FgD+cnMnVf0lyeGepgYmBsPKMFGs1fu0
d3s+LjS5fWOpGxENh6JoNT821cGfIyFB19nm7fWutAhZb0f7FGUQ6/qyICAEOCq+te9ul8Q7M+le
tXLBaVRXD9cgXi0SxzFRHpHKp58yLglPOO5bUeGd0edePVnwWfZlxOhMemy6M0NNnmh6STelhdt/
Jxrnlout2HUy38wjdkoZZv1ZU7vOF6MLw0StT13Td5ecGMKAeLjex76beZnqJBRhxB0sEYXmSAK4
t52X73/9/Ys/LRk4E+mPmTTxDM22nV+WDBXGQbsxo/IbCVDT3UCQF7S5NZ6KpskjOT7sOWpK1tp6
dtZNFd+btPX++nfQ/nQOrr1fNCqciDot1V/7wEKx28mgWPBNVPk7kMPujHojx2xRRJ7pIpy8Nqe1
TF4QeuzY3kSHeBYTUbA1Qbdj5WwTU3uD09FfJtjRKCVn5ZQjsUnnUg1GOC7nZYSS+9e/tvilDngd
mKBuGK6jCXdtNP5yJYuMvZoZxfY3IldIO8jMr24/aqS9CDRzYdQcSttCIrN0n8x4Q+H8AEtA/1KR
ose8CNEeLCczfD3eKEPtUdp0j2jVci8leiqA7eELvjPWmY54QlCsbua42iOXVoOujeB4IcUKIXpa
bRGAE7IOU7S0AWVJZzc6FNLGLkd2WIDPhVW2ut7zl1CZyq09Yk4mlAHTrJWXmyYMESZGyXDG1Uiz
hDbyVlEg9PZVSvhqOr+Rl8Q+uO5ZLypzT+DCZG8r04nZ5FVD0KZDsxnD2d1Gvb6NK1Pe62NXeLAx
7M0Exm4bGkbKdO+yFDSjkdLZ0l0qSWqbNEglD2tWhW761baPcdu8KYZhXhjZzUBRoFkLB45uk4/A
rNNkptAUPlWUgQ6jkXzvWVS5MFjWhek0H3Ck1vu6JRCHdqm6YzoWRyylCR7ad1WHco1eTpcDmLmq
iw/W2sgy2MsCg00ArsZEnY3RBDiNAE/XMstHF0jB3h36D2xTSsGKAZCBQHJ2V7csA28RILF5UqdT
fAzns6vV2T5uRkHQjZEslCJK32xyfyYJ4E63SY7CbQXvmRAnAnHdVLlPyHs0EDAAZhHFCfwsC69S
BNH4He998dhWhrU3hnbxO+q7qinu4D2s1C819Kqla/9mGhD/ZY41DIeJgNq2iwvF+Hnn0Kuhy3Vp
h98smcQsVQYCdG3F3WYokLZCTXo6usNwY1nmQMCvAHebRqcqB/6ADmA7GcPjsPI3WxdVO1/KX19p
fx4gWAG4pks3X1ia/Se9pa6NRExPY/YxJv1tWuriUbjg56WZRn7IuB3MvczvOswB6CQGX2iz7k24
T/3ORI2g6EDu21ZUX8DnZewmbf0oUW892uOTWzlvczTXTxEN9b8Ti7i/zq2sVXSNNoeuO67Blffz
h2qJpCV81s4/lAgd6ILDaKzs5y5Pmbhw822tSZu8WAmrg8ueyxsx1D5ivr2zc/dYCss8XHcqg0ok
bDuh1ysP2gg8rurZTAhwLV7UATPtxvaii/qQUpXbCSdSPMeoOlbUoXuU46J6etjuIGW9zyjFXvXM
QbjSyUtahHJH4TV7KgZJTYrRp+unl7/+5n5RsF2HSMdgZ+SopmaprOJ+/giWoh/ZFmXph1No7cbN
rIj5JFxenda515M6O1mTsDZDNJLPBDetn47K3JqnYpKbZoVmKWN80SdVnk0yhrF7i882OQ53Osnp
ADwHpTM+1awIg7mJVxxJmHhNmw8+FQvLo5zR3Cxl+KVXewa1kB2LqYzPocPoJnus+X/9t3L+/On7
Rv/DFKo5nKSWsH65iORYmC35reVHbpIN2NdgTbo4duHOD5F9IDZxIEwiCxChlBd3iR6NLv4eNgvx
rKpmbnPDjS7XH5VL3RQhq+a1JspKomXSvs/uGarCQ+20rxDJp7NCLdXpik2iyBv44tOmovmKUTm+
WXNR7gz0twnn1p6kNSIecsUgMMPUb7LyNbEPEGYInJ7Amphfp9LVPbN29map6s+NRfYODXA9I1QP
Rn+Gk2Mg/IdpNesRpZRF5Nc2cwlFpX0YpbHfw9Dx2qhcOwvsX/BbFKU3G5YC46foqLZl9a1Sgg3q
VhFwVLgkNDNQeAhV+MXMXvmkzHkTUP+/Rb9Y3WjTU9ctyZ79XETl2xoxSZWE7KVD7ncl7LBFf2aB
gsSzHT/I6j25jQRtxWiNN96jY5fd5izqvAVB6yYFAOQVK5bCMiXk7qa8YQXpnhyrSk50iEhgyQxz
L+JwOhLe/H1Keo2SfimO4Qo4DrXyI+6b5tRSJPRgaEznGmhN2IBp7bC6TAyFW5NlCkgpqgkqeSNr
ndEw1/LWMJCgWjWnaZBo7NP8k2VIEK8rkFpzKGghyDmUpTi18dxejOE73e/uNmf14HVsF7E+jLs1
h+NTNjTHUFKAreY3J1eiM5seYksiTO4SaZ2XzpGxo/Csnsz1h65aHsDi+hyF9Vs2NR/SsPkLK/MG
n7PxYPQgRG3MhSM2zVsi1U7xZBbvZS8vhgWkoXOiuxHs3B3eQb8VxQMgleq7HTEXWjcUzu2XUiyW
N1PXP5WqdjOZQnucRbybnTq7G9nxYAGYuz3DEsXjMR4hasWOZ6LX21sJdXXcekzGNZExKVP5aeji
+RL11IEWx23vInCAf7O+tP+0xrUtYeom+0ebmN8/KaEHQK2cdUb/YUFT8rN4ZtlTEBTuuD1jKEuG
W8dpOCHbrUa0AcmlkXDOhEwEWO3bnZUs78WUmLs8g7+Qmvjwv1BSsD1U4+4hS9fyD+t45r8zwNT8
tDpDGOKii0r/ILPKERhSaHmaDh4mGmcnEGTi+oTJzGe1/ZLl5V5H9PmgZ1CuZEVEhxCMBmklvhvm
6BxTVd+B8tEP5kSDBTV/9lq0Qx4YXBh21cdo7Pi/xiIxtxOCj51hJNmecM3qNKIxz1b8bdkSL9Gn
mvDxfxa0lbAhTOlGLYn9ipfyY3KQ8VjT0O2ikG5Ntp7CoUxuhnSYLytvr1tq+UMJ8L9+MlG0V1PF
O3l8dN/i7pe7//NUFfz73+tr/vOcn1/xP5fknXZf9b37y2ftPqqbr8VH++uTfnpn/vfff7vga/f1
pzubsku6+b7/kPPDR9vn3b/NIOsz/18P/uPj+i5Pc/3xr9++fiuSMkjaTibv3W+/H1rNI6sU3/6/
Jpb1f/j98Pon/Ou3m4/xH8cP2X7M/+VlH1/b7l+/Kbb+T1fVLNs1DJQILuy83/6Bd+Z6yPynyUqJ
tRwKZiTjv/2jrGQX41oR/9QtFqiORrfAhivG7NTC8eWQ7vwTVQZx0RxRUUuyOvz3B/C7G+bHN/ff
3TFcVetE94ew1zQo37OjdtgVMRMa4tdNpdbIEoCBKfct5DUZzwpiuLb0IneiJi4BoBJ5aXil1Dsu
xPgJ60oYIIUsji12rz4Lm6fI7R76CJQwOrPszEhf+8lIflomV/QuMn8/zat020L2xfppfTEK+MVh
ot7IajK3gnX3MTStg1Db7NC4Vr2jfDwW8uS21exVBdrJquiTQHRDsaUBgsVeI5DRTfT5sfkaivRN
os+5bw0tIwvFvikLpOEVY7FWoZMeQSCecmLOqDCjk8pTBeb4CIOzz+s7p+y6G2fIn5x6uczmAON1
inAEEYSsqOon14TuEmdu4sfT/B35QDBEft8gGdPqKfItbL+d0TZe07NqAxN3OyRu+ER36l0Z0y+N
7la7CowtQepZUDdddejywfHgyC896Wo25CYP+mLqXySNvUrT00sqcc61qmwDh4RPL5sqIHUoaQ7S
KJ/SRbDBgh+3MbFjh0azBHT+ip2MxmcW1cW+HHdOOJY7Vp6weNbQ2Gg982dc1n5VqcdBiT4DASs8
It6fJBwSL7afKvaNXjGCAojb8EgsmgIXYGfVclv0qCAA6bh+zTZmkw7hkylsYCBjU5M2arJs1bgn
1Q6zgfBpgfEwH2Ig2Vf5OXv/oGm1L0YC/lTVS1SRKTMNSJaeQBiv7bCoODmFXgJqOhvInl3z5ogU
TrluvbIHLXc6AA0YTg+VmvC5FQNoCjl0LEEzzyhUhI7rK0aLamsaKpYHJxOcX8pjxVS1QWe2d103
71WNj4NiieuDgUt8LHTBIj+pCtI4ZvW54/fUdWL9JtfYL/3yqYxBl5lLvnFSW2eBYcvHzqSOmYQX
sdg0BjKS/EbaDMasjcFshhBNxYAohggOLZs2CnyK3Qz00BsKeO7TgyultU1n5hSU87NDKI0+iG6z
jFwaoGV3iSDDkMiljR7uCQYlThRdR7x80iZONWnkO87haavB4/IxgmAXP3ZF2m0iZCd6PPooCp0d
odrLdmnA7IjcwxWXBFrVOgE1QlD6unKLaP9zudxSBbRPOWGRvt3lN7q5TL7ZUoCYqMNmLnqmhvrZ
Jga3blmf61QMj73yYoolXb/U5WiA/AwaS9mlEqfO1PEhkWb3GV+fctTZ+JGjFlkHQ6/STUGOd5xq
1afGzrZ21Fq7KRkhi1V8BZgJzEMl5GPEqXBGsVj7KhhIEaYSqYnqF1IMO6vo7it00btQAz4+GW3q
sUZdgL0jFKVJG0ipUACTMEIAqEMQI8YzrFb0i+WPNSdPgZqd0HOCCpe9LOqzAlsuHmLHz/XJ9edC
Jpuut+iGuXt9oUjuaF9EZ9KzZCBJZP44oyo+86vYfnQ3F7DyibJuHx0dqt8saWva+PPCfq62Dl9p
oLasWaq1v+KonCwmT+u0EUS1Yrm7EBXcMo1POaIhYJagccM8bn03cRkWWzK6BTmktVHDJxwrbypH
1x+K/C0ZEEEWc/oNiSXRg1HzBFIrh8mXd/6i8vWmEhEg30If2C39KVlOyhYR3qDgQiCMz6mSbTjy
PTvusp8ncVxsKeDruTlL4paljx1nJLMPj3kuIi/X62VDt0UnJND5pFgjp6gjlvus3Iyj8pGp2XO0
rGsisK96MaAlaVty5GyQntWHU5X7OsTYpKkQseLkTYHj41lxjsWr1kgBFJWnVdkbBZpNMkYQullb
q7ZCa6YTg2/WXEBSy26rrkFlGodcp1NRBWYPHTSZTqSyF5BoedIUOQWfULmPFuK+nCZ3gQSLgP78
HJhjamzS/dB65RdN17AIxj0L/7mhgxQVT05fLttRpwSEGM4DT6ocSkoSjHGG40m76S+ZcG+cAmbu
OIYpeVd1uO1LGwJqQsRZXrVtMCbRR6rU+75fB9XkWwRJK6obtrGKOgSKqDbkKnabUsHdQjgrxYzJ
wOdjEPkbUdAwlDL0yyq6yVScd1ZpmlvIx98TW9HOFpDD3VJar20NxLcRrbbNCXvwJj1Ub1Be4rov
QPEXeubNVi7OYbKwo9MHQo20rrnDl+O3Za7sI1nfZ7ZR39oD3UtyKnawWXTV09ouoMFJRKc6HEYO
np2oORZCZveyrW1Ch2APVEqDZ0cJ74duvnFJCFg7rdmWkva3SaEVqGgh6sF42jW99n3RUvMMKIgI
Bw3NDozX9tK0JdSijKGp4/IsNdRRZpLom4auYFtNryqUzC1o0/U0oALU4exK8dNA2veNdd7qnZIa
Y3tjzFNHmgLPmxvGOvsIroXrvrJuYoIYPQoNJGvFb8z2g5+ubzcVSOLk14GSHCIU0hWcYSKKCX7H
tpeEliBffnABtx2j/tLPEV54lz2eksTP6JfibdEBKYtU2m/Xi3HpMVvXnRbIMdxMVTwFphNt6gyQ
iDEQLI9D3qce8koMursjJpjMuWneuvKT1iq2P7pqi38eTqZkqFF5W87ijNbsdNOX6iqBCd8dA1sK
+qnE1wk48aBV0K4wqGPyeXoFYuW9jo68QyFu6f2jPdk7A1q2j16j8w3X/LpozhPTEBTkTh+9GVkS
wrdp2iB8m9gpY//NGqUP8G1RoGjFdyZmQ4j5Ju1nZSut/qZIxR4USe4lHeULUchXXe84MRhts7Am
Ciebt3RvBn+ZxVsRQrwwXO0csixcpzLsxt1RSyZQliyQzLGxg4nZ3BZ5HtiqtiuxzhxFjBFl7MqA
onPtOQkRbekrfKFmU6YTTNM+fnKNlnC/JN6CNeIP48NFJoZvYKmUOchr46VW6PZiC4ZWCpTzMDm3
cqEmVglzO8faEQia3zLIsTZR1qETep6r9Zu8PkB6YRevBPGsnpgLKR1bcKQRzVZnZbb4Qvtx8lWr
oYXouKSDJBNI+SqpbmWrhR4WAPdhdrp3ZzEerTpESmWmW9mmzkNRPlbdTMdPSyCMiGQ8jVjz2aCe
K+bmgrkR0zCkQVDq7l6qub6Lum2ipkgiEzu5q40GW3K2MKICMzJkHZDKMD6RReWes0b/lkI9ecyq
8zy1Kr5W4qqi4en6Y6zT5xmp082Vu2JMpeUz4ZKTEDX5hpLeso2WUN3VMq3IQKsDc6WzkytQ3isK
Ez0t9aCCB80YmPBBNKV+CEE6eHOlMmmb4RNTYnVjrGF00RA3G8wANnBpzT5khp37TppBOFnInNGB
Wly6Znm1aFdsRDkrm7YfxQNrZc8tCvPpmoQRZtlWLUV7/+Mhl25gOarlaZ5rz4zhVmcRFwehlAPh
ADR/2rHRdjMqnY2eUwTs4256FgqXr8jDlMoNfwKSw3dzjrMAUSuSoE7hr3hvMRAGGpKhS4mexotq
K7khW/soTS8l3vSctccEMi6XK2rhEX5pH6HNHFa1PjZbu1o2Ct+bd4aX4zwIeJcotIbnnKYI4T1y
9vUaPBVihNnObu1+DH3sRMd6lKlfRiLat6Y109nq1mAE323a9pM1JbYvs4NVuthW8KOz4K/DICyT
T3k0y72B1sSjqBHvmeKSLe0u2D+VeBlVMmdjtJC5xg4g7KvP+CNzYD5MJfGg7Unlkgu0hwicaNo3
u8o9lUWzm5i1DsItn0dPmXaUbfkI4r3ZW7vC4hMSLBf2pdR66omA2CFDFMJm0nMH6p5Mdh7UMBUF
1yate3sbJ46xTQ1MkN1gP1Gby7djIm1/oTqGjzzaysSdj40m3vAMDUFhdLDpddQSyNVOPddNVzqI
MuH2bEsfHg2fiCDabVnSz8naOZZVP60Da7Ohoqd4k+Ws9F0y3UcgxCoGkvRLC9HqnrWIDfBQ3TkZ
BWX9ySLj94TZMQ1wVOrBoNRnqdlPJcWi24Z0MDM231icdxtjcVW+6h7L4vjWZrV+z3Bzko0V+xni
Z99yEJG7IpJndlMUtFXWPZq+HxTscAUqJdfOvhfx2PqTxSVgNdkjytidZqITYW3igTRgc6yTe21x
bajsJgtgHgEmg72jOFulGO8JSCj2k8alS2UzifXZMz5HpnEBLtLuBsuqaArKA5WlBSGB2gZo+R7N
WHx2YHcHRZZRYy9sT3ciAz1OdCmXieXikD+G1XAmgeYL9VAnSKb2cShDGbRz9w19+WUZ0X93VF8h
ZGqfofJEBA1Z0WYhfwAvQJztk8H+MtcDu9hJ6w94j5eNaUR3ltL1gZsXo+9AHoOWwi4CjaB61lhI
8NdFtBbJITgny0DLS7EPEITzKNIfAEqv0yAI49FhLRsl3+sIxGG7Bs8mYe01eRXU8TfbHs1dl1eV
nzvatE8tios2v3GAFm3wQyRSHiHwqudPOds0I2Z7S8dzgyOO7l4fPmcRiNohk4dpgUWNScD9P+yd
x3LkSnqFX0UvgIkEkHDbAqpQlqbIJtncINgO3iQ88PT60CMpZBYK7bUYxty43X3ZRSDzN+d859LO
Gf+KjE6DS+J1ZHscsTYMXM/Rj9FYBsxEm4sXNwwGGdNOtfzuGgTrpeQAyrp2jnkdPy4o6k9d198i
gX0IcasTSGk0fu855eO0kvc70/R5ev1FefAzd4x8p9M/wCxwCJ48OivuRKd7jfN08inh2mAi2mBX
5EPvx5bOKy+1N6uytJBlFRkCiuMCsQ43PsR7X7Y2VYvS91muc0h2IHe0uANGDm8xRGs57G09KQEF
9s5tRQjWrWl+tdoftjP0F5kMN1O5qPgHygbDTh4qgzBeqkN18lLOh0Gt7mmYhjlgtMTkMaKkdpVG
cipVXt7fbE3dEu6jE09kxBOq3yLGWAF7ktNAhsKu0qcRt0vDOzp435CiKIRf2u8qa36s2pyfOIBt
3+CNZehKFTb1qeEPjPx3pSdeLfXTbRnAR+tQHf/KJFar3HjX6iSqKqw7uw3HYfBtGhm5arxMq0DG
oXvn2avrTU1sHPKEqzweqBplJEmLlMyajQEPY1t8J/uvWezaR69dH6CsGe59GToWsMKp9wXgo12T
sKkTSb4b6ggH2goCoZfU2Su08nncNwpH9kIkWs5RThWmC8aE6GmMNoCt2wdK0uCRghyuXhJTp2zi
+E6/5Wy6n8k9m0Ma1zdurj8je/qdl3vPCkIm4eXDLut4uaMYT6M5Maea3erY1R7e/wnqkibkyxaW
7juSkhwDi+4bM34XIUL8QqGuM0Fr+4qCYf2NZFHjTUw/IwrwjUQWUo58jX3d+RaGkuA5q6NPa8zB
xVQxFIyCZoJ9FqfGKn+O9OFDNrR70246XyQ/pF7qO9YY5FlolGhuPRd74JqHtac0pPXb1yS8Hsbh
EdzWS98SREbQBFsIzOiZ7Pp9qVtP6wyPKcslU2gEdCke5N1AaUDKUR6drbyEY+F8ro5ov+eP5J9Y
PmAvYHT20KPX+pn0jKW6+FM3+QM86vyw0mqUPE2899i6OxVBKyNasXWke7UNezNMZOvBVRVtCeOs
fbt4e7QR8kBH2eGUpmgyO+FPs0asSpH9WBNaZkMwilnq7AKB1iPaKyq3+doWlhO9LtYKnyIt3/92
cRl42IBUlIjLLFzjTfpKwrLkc/7bSpAvwZ9KxZiob30r5sNcO8AX4hn7+/NkMLbRajLuuwJIFnRs
FscQqjKsgVQTbQiYBAIXpQ2gRp4ihZGyJ+Uu6nl9sUSa2wxNrK25KxnVlE7VoCsqUhBXCaqhTZdg
E/Zywgn9I9NG2vtJnGVCj1wZNVqN8uQUL5pufbRoTHwyVz2/UgWzMCOIt1ElMZHQkkUcH9fSfvF6
kPE5qppdjDeSvGP1urhODIKufIoWxbWdqILnu2yCtIkeCxqn20gaA9uF+CcGchQTXfEih6W4GFn2
3NvTFYWYcW27ePB7Gm90Ujxu1czQxWNbcwfC9j5goWe0vsC5anDazATV2UMCHURNhwFKD+7Wwk9K
Vi6ymV/S1d1PPCNd5m1pFkQduwCi/o7l/3+D8b9uMGydzfd/ALP+5wZjWzj8i//V1ngCvv7rFuPv
b/33LYb1D9ReGO1cIEWGYW8+yn/bYrjyH6bBAl0gr7LhbJhIJ/5tj2Ha/7BcV8eVCILL4Lfxu/59
j2H+g1+K/M6gLBa6Z5n/lz2GCYPyv+8xkKSZJM5YAHgQyTmblPM/AUoctqclC4fsmApLhvbcfLPc
BQtgRv5LYwzPmekkz3E2nSteu1D0sR6YjTCxF+OJyMt1OFslPmowZfdGU95+7YzqkHJBXaeF7m4i
QeBpjHZu3IxP9hAf4piyjSQ9d1ekU3nthqZ5N9ubB5YxxwH1GQ1VFVTepB6Mvmou+YqKDJLTsutT
3XlW2IYIPI7KFycfgjy2Y3/RI/PuEnlz6A3duFj4LC/2yK5aV6xcjIQjpMFCT1YKaXO9p90SV9f4
zu3iQj5DcVznCImavkwfom2DiPfuO3nLO0311r5piz7MShtK34KOBagbI7yCjMoyHr6RkclSnISq
29Cv/beu5A6t6QuDxiVz1GY1+q2Kic+2irAo1/LSzfXDsj6TzSJPo6u+PMcjOYrxq65mZlEp+/TM
XpMQ3Qa9zb6pex0bZPrucTHvHTsJ1FqOV6+8jpCrLl2ECo8P6030Lf2+bZ5AtbzWbGb3mkWxatvy
tza5e5z18kS4XEcOg6KMKeZppxh+JPQ61Trd4QNjWzNeJlQHaYwtsxJ6dyCotg4BlWbd4L2JS/aM
HaN6iof5I5pKvANzgZarzCZ/aYf6yChxisdDN7EA83SG1fOIOmMe71U76g/lkKFZKLF9evwVDPuq
uQVg4Vzt+1qrfC6K8rj0roEyMPV2g2yzt4hrBo1Z9aS5Laed0utjI3/xHqljnpXy6Cy2eGRpVOBT
M1+7nBH13un2xDZ0j65RwtK2oubkMfdEfWHMYWP08wGmSX/ovSSUYhkPGLfbUwERDMhVrlFeQijR
uN+Yu+Kn07DQXfRJ+wMz90ejieW4xMp8Fto5HiOTEUnlXTGZNKeZP5QsY0quXtjx2TSGlHmNKrZr
WUOQg4mjt93K/xvFQeCKu/PGsvMjs/iE9JFfm+2Ls/aXKB9TcKwD5XFe8NwnvvA688z8qD473n0t
HANs8Gzc2JaWAVqNPEhl9pKnzSHlyTqTEAjENFswUUXZU0pWtq1c+3k2yYvQE8oiOBYpMpN22PFt
FHtPpFzWqpt2DSNDoI4lVgoNiSJ3Jz9+hnrolJ0gWZmF9fXyRtIDxGo+ct/Btxtm5EvY5UTtFmVr
aJRAu8zFHg/OADiGRNfd64To+EL61Q8z6otTq1aKVLv3K5d8oFq0SCiUFjJYb4/Lemc4d1GqcXDE
lJVf6ttff0GjT4BLe5w1Vna9dHv4zzysDYHxAbR8GXR6k+9BIbuXdMrfRSLbJ682Xuw4P6eRad6M
2H3btGeXYkrYY64wMhEff5Q1FIcWLhE0FlxzuMGtPk45uehsdVh264y7geUvD3dKUQRj7mBqZrJP
qrpg+hXZFJ649bIscSjmRgLZocUFUQE0UGBJoFdv7GDCWfJgpqm6obxk71N9Son4uWbnehaKlRom
nmLfSwS9tUFQ3dK2RPsM2V4TZn9O3JSxvMdSba4YSMuaASEJRN2Ef16s3gcAiZSZt4OR1iq/61HE
gEpGB+VqZFtkGEqEcxiU2dxiesQH25vne5PqpV/giLk6C+IWpjb0U6hoQWJZxH9o5fDYO63xLHPx
aCjALuhSn9Ekan5bb1Ph2B4fFHjF0lXOj2lM9mBGTnGTvcUTHbGLBnVfBTV8tRM0dGsHCyU9YWrG
6VFSBBZtmiLWSogiMLTsmDXaDzg+00sWGY8Qng6SaMybDUaLpXdbo9Ro6qvdMndZhnexcPLrv4VD
/mDD079PBFvwDhrWrnIRP8bzCArIQ2QWD9C901FGZ2aRvlTOF52a92biWXmQrX5uc3MK5iaajkMG
PnECJ3O1S804LOgG6HSyQ7lJxNfErT8za5KPzkYYRfFVMvj9Vjt7JpwSj4LjBgaotoPohz9Z6g0H
iOCISro6uVqV4vIQiLvKXC4X5eYfRaq/xOmsXdwoCca8yF8JZG3gWw4J9jo26x+lM1waHF8E6drJ
mXkLAXsJaCPD4qMtS4ebdlXtg5GUZ8j9/AOxn6uoPhebXzmWJfTtVnmn2Ko8QoxxDJPnmB49nnis
3BAdifIypfkrrrFMqliRPyrip5RYJvDwbvKSLbnhT2BVZ5GrsGr5X5VptzIxg5ItSgBWZ7wQeZEc
U1V9RAlomCkvQdzlKFHB0ZbhvEKpGKNmONgtYx87MY7datWvQzHAkO3KObT12nt0zZF4NMc5OC2j
NGu0iJZTuKtrrXdDd7WnPQtt8rkqMQVuAtq7Xar4AS2CvOW1/YkrEMetbXxjizzTx+tPa4pWr5W2
dadTlSQrkB+ij+Q66BFmT8MKuamZExcaoUbK+GMsy1c55Prbol/EWHlvSzHdKYy+kL1Vvlo6Dxh2
9y0ePYYkvRi6Kwo7thfuVyIXwpG06aPpzppuehi/mtpHGpHfDFSE/7xInCXDnoVNdMkcfS9VS6Zc
x504DIwgi7LXg7xFA5DIrnzytmDF1fgylLCe80nop2Izlxk5vv9McVMnkn2ahPZ+bPtB7Fo9qeFG
Zuvec7nWB2NrhGqmogVTxEuLCuJEOwqDKF/OIircI6/7roqmn3ZxL7bAHjUDU+t1PA6tyvV7XgDZ
7kccbqoOx6lFmG9N7RkIXTxIcUfgMXcN0QJ6em7hf5+avGfJVGuXESc7xhe7o3OGDNp50QVOd3Rl
aDD4kIfzsGs7+zpWydlWApFuw1TOKYrfalVUBcgk/GF6ViVPdhN38z0WNM+dZr22er8relv4FS39
we3jUAO3eC2zz8IkWdLtl1+tsOp95RHwlvQo/FM3u80ry0IGgw3fDzGT4SLqAdRsEYX8nFloxeXn
JG33YIjVByTs+nZuiIe04NmvmxZG5zITKj905t6Nv7seC/edwum1Zw0Xn6YVAhSavYBY+OFxtAeK
x2y60gEyMJvomrvWIjHbVexBiZi72lb9m6VZdKjZ0thgUHedlBWye1Shpqa9T3VCCKh6ASBXv2AX
38qIXNQ4PPR7Vlb6QSiFoy0fqg8sB0x8Y5JiWKDkP/H7mydpdIxZGueGRzQNmrhpw2TFueB43yvr
riVyemTw8wWnZwjL9QjTkDmGnnXPOn7Aue+dC5aFA2MX/YqLvpdFBXFq+YNzJrn2EUueKsY5Lx2y
TLyUELusKvNLrzcg7CKwtoCUqday/ol16jxLqMxxNjxRs+J55FP0bWded1LGxRHiKuQJjeS70Yz1
Q+HYb2ijEb3kqziWMD59w2HvPo+iJ1uj8EdzYySRKHhEoPpNkkwQmgakFq1Njyhu09DKpseE2g1B
1Yq6eogYrPPO93xHtqG9ZsPZiNz2w2GcTBnUjBnoaVntzXh69livnvLmrA9ZfRS5jAJPX8TZwsm8
VdhY+/WAQoahctvg5LTH+V7K5i2BxJEP5JG7Y8nd2az3XK92IkXJWactqth5fsJJwiI51U8sq82T
NkNBsvGsmBpFeDvV3R5QojgkBc6jiis3QqV/zcGy7dKlgQTbO/Khd0eGlrO9hnRdjCk0E11UojmH
zl1rP9tulC4f38s2k6e/xRDf766pZ3c/9s1Llw7N1gUYj1Df/GhavauTTxOxexhGWqNh/cngLNXT
7KCS4jkn6P7Gvz8XNt5fcrAKX8sNSN/W2u4ZXpq7Si7K/1uUTc40X7MkrvlISLZoehTFYio/sxrn
S6tVxVUNmTqNFZF1DmFFV9IBGDUtm90f5j1Q1GWP4dE8DvOW2YtEM1MsdtO5sF5a08UGVjObEtyW
e2uJ9mD86uluemTetA7d0/YvUxx6fFvNbi2bJawidtWeVcLK13h3OY4Rs/SnOvZqhjcNjjyK7QMO
/5USQxVUlR4+bwrfIaWm1ogZd9OyZnXEU6k0mYaJaRyd3r2Rqjz5/MlM1gE0uItbYT/4HA0qLIs+
YGdbYs9m54/jElXXedypRZ//lIbghTTJM4QnxKvC7BWulY12oiNYEJ8zLHyP8TbX/egrrTwX3ngy
ADcRk9IbD3Wjs9WpVRIdTY29KzemCoo4+8hy9uVRRyLr32OAH92+K94yW63EEAGrQsbUnnqVAx+K
MzqoaTqCDJCBQVivN1XVq95UxAVRAdejd4wpGNnxcdZHy5xc5Dy/lII0p7oXblhE5khzxU0307CI
ApwhgsHXtcthDOVtfQAQpXaDN6OHemnsDjRys3KK5gOis9ZG8Q3ZP3Q0bQyLbHn3GMw/RD0bT+Jv
JpxbPJatgY1jMscz+5lbszTvKZsAHr+KbJDKTC9NtXzvynFFXbbUF6az9sHtZvbWK1kWCu0V5CPC
czw4yvmwdgewbTfUhdXZmmpelKh24D1k8VnO+QXNhDrpyvqls3wnSRDFSE3sPbZCxB1zHE3cqx02
irEGbIwfeGu4U3fJ/agvX5Yl5xMf9T/wImDMA/rZJ/H4c7EaftyFt7OUdK89zaefdBDPvVK5x8FO
vauYeNXSkin2tGis+ZQjgiZHupeT6BLUSWkeFsDJftK6x65rqqPUvSRIHWhzCHwo7HQb+Uxa3zRp
nm2HakWmLJJ1OTBb76yfKSKtSKgaY1jMmjfq26Mdejq5yUnOdd9zbmM/U1+2tfzsVtZTZnpcu9m7
NSNr27oCHKYi7dTMeQe7OjODwTHnu27MNj/DhaCRpqMt7zmEm65gLbJGtzkayf7L+AXFGJ1Xt39H
62SfGsPqn9r6qUqxmhNy+hhxH4WSUU6gGj4XhlbhYAZowjy8iKPj96zRd5bVFwfR5nogGP4jJ15/
uygyg1nNGaU4TVi2uGRmavqrHZOblwJsD1OnUX5Ob8rtUd2TCG6CZWAcKFxILn2chLZLeKpbdhiJ
H+bakFdjcsCLVRHAKKfSCkr0zt3hJe32OrrgbVKLxRIvIdi0YqZSL5F+WISOCkytmjcHfZlEb4ne
hYNo8kOcYeWD9K5d6qpjO71eV68MUwIXHugI+nDwkLo2MIb3QKzYfS0kyNumIXx9uwLn1hDXyIMi
0OIiRr07k3V+XJcWOVy/XMpi8tcs6l5tBKQd+V0O2vobfUeYsQR+6mdxbwptm+e85TNFl8DvcSLX
BcFcX3KoJnoReFmu3uto1+jR6HNdrqGKrGFfd+it0tZgU0ibWVbJdNJW91kv8djW7ufYERAjpvqp
wdKhd723r9cSGyLXwQlyt98O8iLXSjtCoJr80rDnQ94wpHIk6Tf6lJ4WSAG0wze2iR9Fr3Vvyl0Z
GFQ/ek1LX2SRfkTZWF7iKPn8e2NlZDJHXeXs2dJUh3rVvo0MYgi6al+SnPPFbM1bbuDfSoZ+DDnk
ULy1O0r2ZzPuC8DtJnkzeApNj79bu7BKicsQopnxyHYQxVEXxWHNQ94fJpGos113RxcQ8ytkyh2N
iDh6Gg81d/UDIi5vjxJL0DXL9EQMXB+aiaNO6RI6M/VePOnLcSJmD8sk5ZzKDGZNevzHXp3lqSjs
ozC17j5TAhpM662h+Z6xinF7HOyVmccHdy6YTcn6wlr6DxEq4sZqfY+lS+3wBBuQU0ESerPBEKMT
yYO9lxATTjDPdx0QOew2IdtzNqvpml9ScosA9Xj9IZ6Vc6uITD2iA3upvYnvv83FaSzbo2VABxsT
L2KImNWBXJL0VkyWETbFlvyB4MX3Zil/DCOB7vLUWBNsI0xJUmequeMkf0RRvvGKIkr8zgncLZhV
1L9ccnfnWS1+2+G2SoT3PdH4tFzmM0iBGAXE3G5PXanfBbmZO3Ogm6GymZ7UpyvXGpVMi/HVrM4o
YgAQl5p1T5IkyDrxnoy9+RlrH1GkDZfUtM4eiq4Tfsj4krmkMMIgfbQ7eWKQyz4IReixSDnnucWJ
mAeZgW5DPGsZeKsmdcYHVFynrJiY5ppu/lIh7SB+pubUbGYgUzyz9TasNafubqUtw0wk69S0ibNf
M6OClFFxWJC/2eXknyz4miz7p2EmE4Jvp3qUsmYaOb2muMcf5XSKmaFfiTIG/jtFR6ubwRqz/ab4
3kBm9uafLXGclK4bMW8cmGJVDv+RrBjOc4Q8LiZmxNdiIALkwMe7Ci3dgSWg6zfjBA8Aw/MBNae+
+zuxGNkCoy53ylBLa7nDmLDJt7XyoNo2PzQpTAqHV32tmZU7ZfLEPv9em3TjyEkeYPqPb4tHpcz9
/DBJ9+do1d5LDoDkpZFMCGZmE67EyKQtvq5r3jZyxmhQ2ieN5aSvEdTxkoDR1yjuoHXn7x3YozPH
JbQk5gzPzEf8eq5z9k9zibLMVoz1WffWi3kEMBFoLAjOi75A6iIGdZeqMnQn4zvh5cwLB0CyRZ++
2w7Sj7x9U9bPcUQ89FfBzV78j5174GS38QdGw1/40byTY+fwVRpSje2Jwha55nM21y82oqqQ6ms+
FYt8oNSJT7HIk6OXoJlKxrq7RoSMIUBF0hopcHCoVTx/GPSzBTGMWTCIlGjM2iNy2tZ1Kuoj7gpM
RDmKUGJEm3STRLNTHxf9aS5Jbna16svVMACseRymRn3mxlkohzmSjcKtzv3sLMeixe5YcB/ZNkOF
2JnCLHYeHKG689j6yEjNHRasnl9z19ZN7ubNZ337In7NKaPBMl+OhjM25z61XgQjlEMfRZ+amonq
qjkmBzTBFPcIKZFDHEggeyHwAarWkByX0hV+q8DZdCPR2qNrHibZDmenk3jBBg0QJyFfiJyQ6PRc
Xw6RXGRFCiIrM0yLqz08DjFV9Zy4uBG9hbFRup/NejoPcUxWPAhrl4+N2S0gVafd4vCKoFXINcxS
PqBRJfgtI1ZwsPNwWtWz3FARNHYFNoQY4fD2feajvfL3teixC9LNhcnn75E7NtS3DN81sBiy4UZ3
PlJSc7jWhoVK3QLFKczE/7nlrJ/tDt5OtqxTWC6YX9Ta4cDgS0y5nteOwFnIcJDw1w4myh7ZVHRg
6/9O0Nqvpq5TziIU6p3dnyvEIGfTKv5gM1v3Qzx0tMUu1J626oOkz9UuX5xwmtVPIoC5RTF8avk1
a73va/SRZFF5NlZHHmvMNhaIh7OzfYlzdJhxQjSyWVXNWWhut2MENgRye0T+fmHk25OevPKueMt4
lladh9EwXnMja8/LbEz7Opl+9InXkgOVvzjUQT7lHuLYZdtLSHKEhevHVTnRNIx0hLrOT7rK79XS
Rih2CC9ELrqzAf0wHSS3lOf9DIjyurizGVLqmnPMw7vsc5osQNX5tE9XKgwkEz8QRf6q5Rr2jfO6
ZsXvCBWuqMeY5Q2LDG5Jm2fltGhJd9bNODmgznkDnjyeDQiiwAGWTythSNl4AVVgEWIeeepmVz8t
zbSDxqMzuCm18yLmAXDc3DF24wehqm8ou4HlC9HtUlsOZ3d+4snlCqyt26Cp6mzLDCMTQM16Yiuu
Z80aMp/g4Ynjt1GOxjfcNjqYM+docQicHAW6OW7q6LA2yzevMIly3HYka1e3JPtt/62Hq54u4kHD
Mv8dlVqQaVQfltMhU9St10SbDbLXcNKLankzSBvbixRhIB5jMFJuHOYagnxriOXHYhsJ3eM5htYU
mDlTbiZWi/Ab1if0Moj1JMGFPAQIN3RrLveQGc0dooYFBgzoFb4sHdYhWs37P59LTJCcoKa306T9
TabjrV2QFXq/rP4NesFdW5IIdaT6wg06MbnwoMNU9qNboiBZh/zPLJZAej1keU3jFPbwyxrSPTEW
1sAE9Ohu8qhnryPNY4Pf+KzxmxMDyY7s+BnbG8WSy9gnGY6iiIcSzREzxIM90Lf/pEzxbHPvwRsg
MU/ispV3Jo5+MRQKGLT35RrNp0hHXt7qAtcQZcbL3D2t8fwpPbQbmtPQ4Ezjh1Y1791PN3kodSzZ
WoRZdMPzDVtTbXxrRfciHfusTYxllvHeuENQGnOQcCWAREh4ugdiCYd2p0rvW95C69Dcbwm/9Owk
+n4ys/xoeWnD9dtMx2nV/HIGKavME9uN4VwmBh+xXUmGdAMboYGKd2VCphQ0XybaLJl9u0+7nXud
etpBpS9qZy31M850JEhsksrAMkoPyxl6+TI/JNAPmN0lOdP3+J4bimkEXDMfPN2DJIoOLxgJeS8x
4yfKF1BkHtdOjP0nSMyR1TECzG2kIc4OUkm0WiXi4PlXBhnwjEckISysbRkZaBV/e/iLzWKWp3aV
x6S1vDCmIdIhzB/NhSSrJJZHfTt7ipg7SmTyPKhmZopmaEegkD6MrIONbuQ4TtzbjVK0Sab3q0y0
bm/AWEFfY0w0+Yy+mA/4mp3RVHoeRlnng4I4DuZIPbocGOeBQBoqbAuNTBuLzZLVnYuIIHeb369n
aIGsJebdiER2YYcS77taKCqlSZ69hmTGdRHXMZK7mXqSGd4A+8asz+vGhS0VZfXsICuz5/m91L2R
MILlrdl+2z8xkoqfTqc9UyEMTJijR8H58/e6+/ul2c52mRKhmVnukxLJhTRF/n5RTQKbbNQZDf+L
siyO2MikIK7BK2By23PWKXoVcApegSGdDfX23aqIzz2JV17tqnxEtaBwt1P01UP8IBB+R158buTw
2PSEbdo5L3peL1/u1CDYZY/WVy1N83ZLxwAw//6/qfga08gAjjsbPv6uDxaYKJOq8m1+NqsCdWSB
6r5Th4XCt6GcYTzrknpXdeAXWzhg4y4rnTv31bRve3X36kweaErXsyUGlgC6jjCsdG7erM9QBsd3
wym/htie/RTxka8VlL+lYUg6ZPOHt1UnFqoyjmezYqnmSi/QKE/Pea27kALG6kRQiy8N3QwHfXqz
LO4MjnMcB1HOPJ7oWhAMEtgUQsF94bqZbxHqHsD55uoqcP38jRckTe6PkhayeeaY82qGf+9tBljD
Seu+TKG9ynR+xKoS710zIhzTPipd3jt0OKHTOZHf9AAeSeJKfGdcHoeumENU7rOwWU425OaY6m0Z
CZO3M5gR/XwxmQhdpEhg/rXyTuCfYiMBwa605ys/yR4hwPQaj9Mjle0z3ZobuFZLroJnaz4WzD9E
4zFN2CxAQlq+s4Iq5U1SA+pgqH+3STbH/j2HvnFaOzzv1QRB147Hai/Fb5T5VE+gRn1OuihMR4Z5
UxS9tLSAWNC79pGJaBultCydewTEUO68opnPSFBDgGicgttgznTq+JC/qgwrXZUkz5wTEWNFxhgW
m22XyXajczLqOHCHzXXT5cQW9g6mn7gm/68UaChtLWyhKodW3hXHWEdnz8RO+gY67KG0xEm43YHk
P8YFpfs9LQCaCZ0ixlkeR1YilzbFn1GhuBnS6bGPEQFQmBTt8EVA7Q/BjxgmxbL4lg4iD/2GuZtG
9VnZxqeG/cvsLVBjprYT2Y9KR8JC/ilqAVebTrOVb4oRvfMrOmu/KsA8jvfamE50PDq35C7zBEFW
qQlkmW0NAcmzxmXgYBlbzTdvkstRH34JXTt2uhGdTDz8BUyiykN6mWV8eL2Tt6GOLWgXq+zVYWF7
7JbhmI+gkybrd1RHGpu2+GTRS/qtjUHQq/+0dVR8eKD5G8K5jS7JP71QeQUIRyrII1Zc0udN67fX
dPY+6/CBElfB9D66pEkG4HudXX9Mm5OJeW/PXyA+CJsBmbQwoLmVEbAAzTe9dLWTsyCzTdpvPAS+
XBkIJV1j0B8hDIgzFO5s5glHf0ynIj4a/V2AWAq0tvKXHL9zuqlKmTqL+IsE8Wpbp/y0EdYGgn+Y
MgffVLyERU9E1hgNjBoFflo4Pbzg5cmz7IkNkR7xcU4xk6aXts3iExKsxUfJ0D2gTH6Kne7Q5AYC
Zf0X43vryR2cklbq1q96H4xxg0w7ZVxHCvSOldqjToNtlbYddHGML3PMjm5NlDmt9Ec5nJpC/Ipa
IGWxCSs5Jf8sYPmFF9WqwojBEKcVVYrIgmK9uagcI88Z9866QHFpN3Pugmm6xWCAn+toSmRjhoTK
2EYVHjMbipRFNpVhOr/H27qfU+Z/bYkna5ES2LCdsSxfg3kvWKAdokx+Gu2r6Zgtgm80CqS4y21/
hfIH9cdedDamMoZctYnMJa+eEVe4BycvWhbKSBhK95jLLRsHUpEBv8yzVmyuG7uiH1g69svEvhFb
SV7JywyApTVQ6KDAJu0uvtii/nBmOyAjwttxCjoKoxY1NVxY1rjMLDg0NMmyqcvLH95EXKrYvjGr
8cqdWpYrmRHymHaKxKDE+OUyD1ZEUlszUdFJ/lo0hDMvteWbSqO/G3NsCBpFMtecg2QGOViLDRIz
GoTOoIrVnS6PS5qEDr9JyRuRuMeIvDpJAmiwbel7C4pQQgypn2IvKRkUBKQd/XBa62XtMbkx5g+a
JjsBGXfNkqEpayPmjn7hDSeBP9CVc3uuO2NvL2TN9QRZoJQxDhmA/jizUP5LszvM0I93sT7dtTb2
cCtlUD2sM4vRwgf7GWZS08NIr+CDYHlGZ5kHsWMscE30n6x+kT436PC7DOfsasxPIssQkd/pcFoQ
qquPxiQ9SHf9VCkO4jpSPUOv+cOub7HXtexv5I9iQqzvTuBvh5T3vKzH74h/yILvwVTCqr+wCNZC
GJ17AC4cfe58xzQ8UOnNyJC2P2WyhTyoGvuGROXU16DhSveUmVrzbJfVU1b03pn9jR3I6F/ZO4/t
yJUsuv6KfgC9YCIQgWl6wzT0ZoJVVWTBe4+v1072U5vXLT1prkkuJsliMZNARNx7z9ln+l2Y4bhz
cveEwxifZ8c4gloVQEPIxpsUYmMH4SUZCJT3W7HrkOdlaU+WmrYWREhXYJ/EsqzKYWUaBYNm5har
AMxvTSNlUQ7ZOjCC99q+z9t8fi4ztNTRWgwcrQfbtjYRkfDLRrEXycyk16vwQo+md4duzFkxEx/X
GeaUPnff8nSCNdB0CF3GxyCLKe6ljUoaNP7SzG5XQ6OYwuOulJi16qGd16YZP3Wu9aoZH2Fyor+C
TFRbRcg995yiQ9wg0aBM5/pAROY0906owyNjqtOA8BDvixttPNsCXuS/hl7hr7pWbWKSjY6uqA8J
ZJfdrYvfYnZaZ13gLBHsL2ajXs0WE6NsGgrWhzAh6KAHJ5defDU2G8vistECXC0VvbGpsuiQ1UN4
rsvpPT6TIf/LSbldyVZ9LtuKKW/vfUSYNjehV8H7TzFszNatDZmBXKS0yPuWewI1WI/KPMKU6BAD
V4G4pNdlsy97jMI4z0cv8DliDh52ANaBPqcp28OQ3+7EkTM0a1/IKPh2Qq/w0rTH0n0m8LW9+T3K
g7qdrr8f/v4Ug+jCBTm1klFZQBCr8JMgQR+yLICLcGssfD9Y//jo//ZzGV2MRUvhOZPgtAo1jVsc
U/mhhyi6JD7TZ7norI2u9aNJSUgA9oTaqIUgALchjtsBcBMfhf/46Pvpf/vc97f881/8t28RYqRY
iGS3asgPZ6WpbNwhdUgEYazXUPBxnhYtyrzJn1cGDJEknGMiHOtnMYjPoAvqSxQTWE4khlrABzsC
ZqI74sJGF8iRYTqITwFuZNHeCLv+Gg1RedB2T0NwYuzatXQLhz6+48rbssTam3HiTNKRzn4ZDCx/
YSZWuSRKCEUpk8obuJ1R7UJ0kLb4+nRjZKFjWXbzjmab//FhYTI8ifQ3a+a4LEyWua6ZJP64diuF
Nyxs60cQOx3syiZY5QNdJAvaR+fAlqAmpPluHQrfftcsHXvfXeWj81Ha/nUKfLVVlPC3IbbRDT/t
0rWAw7TgXhiCuoq+0DRMvD0XKK0OPUPc732Posh2IZ3eTpSub7x02W+z8TLyTN5ba/qiuRquZtN/
Diq8GIkzbZ2mLQ8FWbKLbkRXM9e2IEJ5m5SdgJBAZT+MxSdxAifOLmyDZgPorKQvPbMUTDo9c1xY
E0ueEM2moENY3UPmL3VvPKAicla8qOehdnGUEzISWma9tO3oV0ODAuBXhH3E67OdXeun3AgdbjWc
U1aHjZt6+eLM2bvuhscx4+BgSqjmQ+alaHrwToogOGoQBlvyUOTBcSp56DstD6LQTymMB868VHRj
Rmw07SLsXuOkN2Ndn9OuMw6Vp7ql38Ge8ttPuLE+43Z+YNE4xqEYYxpZ9wEd2Eq19bEYLzaz6gWL
JsahlI1mFWVgc6fCw1A9Zvfz1JGsphvG63YPDETNC8Ma1cGF97rQU1atG5mLfcy4JYlopw5eusUy
5fLb0UvPsmnr1SYLimfvdeilx8kr1m2SwRi91Xh9UZIJ1rc+3la0El7Be2EFmX0Uan6lUFzMrWet
A28IgUzUhxKCJ7ZIa/f9+q364mCMW5kjmAQ/p5M5gQWX2atKkqscHeJq0L2FL8JHBQRy30SWQGOZ
pvQDjlTEALSfvn+QJ+8cl9dkDLScQ9fYtPQM+rB2d+g2Jhzh9GKxGMJkmbR/aA17m43esKvCvt/1
k9yCNZsYWtlM1YtjEkmWs3Ocx0T8dfy/PT190uACdeP3+wcFL53GYopjiU5hk3gbDnnvAJguncAg
lOkBIHLJ8S1NcPtGJy2t13aUhJB6/o+mtO6c2MVWqd7nPH0b6x5N41js1OC/O37oM8WOu8feCRcm
TrNDF2ZUNYzMhCOQPBNf1HT+m1V15kZBe4aAMb0nZTkx8acf1ccGCZOxzx/WDM3HQlZfZqa2dZjE
Dx1ChoWJ2yce0u2QCCLsIZgvujl9UZpIL7jKmDRpMykmUoymdXzJknhnGgS9GoUIT3HrejDNInPr
ZXRdBnFXjJ6x66KaiSNYFR+jAxrv8ELOGOXMD9dOgUrNP3L0RVOlHkZaOQETxxJRx6aZwvv0VkUN
Cu8ggUubWjN5YO4YrxioPemUPgcBBQqbOVOHovR+xrgPUHN1+drS6XSwb5dfK2nVew1vO8blZsl4
+RjaQICChO6WyYl06XPOAFLenMPAZW5Vxq9xCQTBG+J8hZuigqzSsotlUzCz+tmsf5aLfzNAB9y5
TB2mcZ1iXlkCFfAoaWTA8s8uG/bDe+9F48HpxuHvD1450/G36RuUUX3KIRNuLSYR2kEUlIIpTuf4
4Le2yRihvO8tuW9vA43vh65EoCJNw0Q36L+Myegu8B0QwkIC1trpx8/MLKDZeUidq24+cmQqMOy3
YApWwg7wUnNQxDkxLHoa1gcXFCfAHx7mAk+thPDNmh/lB8uOXuaS74Vtx67m2t3RBjkxZySQR0lO
c5V/gwKAwuq2psEl+A18rF0SNPIisK5HXBo7j4SkfdzXJ42+6b0smeCVCM1yf3ytbxPsQifJyhyS
T+RS4b7XpXnpG9TvqhM0AyO8tWKVzX50RWRMSI4hBqqLRGyGxiXSxiUOBINrcUP2dCvaceFxNn5P
9OupJEjgbiL34rWMtPPZqr803KplKoF7icFiV3Heho5BsWkixpKDji6JqGB4OimuxTTnXNadMn57
QnWLB1/JnxB8HnHvze9GURw9NYxfmROdPKiMc/heZ8y0QdZHTHBK1Mk6xvEdFC92ON24JcOmj+ng
T1gG5pAhKnTi6M3uvHdnkPXn1LwqXH5pbl6DFspw1AxyJXLnt68Qo8aQwRZxrclH721qwxzBloMX
ZWXdsoacyP9KZoGOuiXZdUIGGBRzfpoUEtHamr1HdZOAe0WtP6xh35bNtTXlg1tFmCHrIMHmrTc6
q57pUTG4Sm9uARBTKON+yPgqxih8ymuLNjoh4hFDfe4MVjZVxT+IAAiO0kdN2bbOLdmFFoIMEJWQ
wfBYoJErfbNBX9yYlLMVnF1U+57T/9KtHthKvPqpDMtDzMl2IfMHd+raO9+a19Vk5Yc4Ii2uDxF2
TVUZ4ICxMEXxd3RDVYLspgdrT1+ek97lAYnLySB+2zC+dI3km+LdJYaGN8rrHHnptGXtWQo7sCp1
/IjnizoXT9OXDIj+hfAzc8JdqQC+fBBKHDOddQVizPy0ZqyoXPfO7ortVAzVqQ/xsEI3DbeJTfrD
SLvtpF3zvkUujXy5yQmASJiuxjRT+9qEX5R21ntjz9Hmn+Fa3wlbGTXhIXkdwrY85UlcnrI6cte6
pLv696c08rc4Q4FScFYhLnS46jZ8Cyc8XplmwtOV9kOsfblyvB49VRWV69SobjYRz4CmCcPbkIr1
bkzWcmzrWyJXu29V86bUnNwF8vael3RuRGKJuyoxnmVne2v6APkaAK6l3NsWOb0wDoI6jfHT7QVq
ack4GAaewZ8HlWNTJohc0/nQhNI/9+gBnHQ4ROGUXPXj4CZIiGSOV7boEEh4Y7qscwvOP3JMzBsc
iW1BL6nENFOwGO+MLNeEmhrpX2C05b+TRjmUWkLiZ7SxDYIAFvafiM9d6KdR2UbxzrVJVNJzY5/6
1jwQi+zd83ZtYPRFh0QQzL2gb7N2BZ5xbTL5n3NMKRylELOnE8kxlY5f+kZzwM1S+xAlkbFDvpJl
S+1iix5K5w8rlJOG9rKoVboKymYHJCQ+TBzhUQyk7lObejAEvc46Ojeab2HZJo0EEyBXi7bFLv33
NHeGUwOjbW93zuWbJPrPB53lDSTR7imwKuZagnNSjwLOnJQ7M19rynVpWg+d8vy/eBsFlMp/50da
gLOt27upNKCMP9PIhxBDxGy3AWg/9UkapfXe1XG/TJxYLzDduHQ4+uhtfiunBs2PSiHqWqPzgNpR
IgdJi30nUueB+WtzUWLeoFnAwCIy7C80ux+5cTHjdKA2poaMPK9eoC8JrlCqXbiGabMuXPdXatUg
XqwovLexISK5CD/SOkVTNM7ZixWN+UoUEAlYotUS+ad/Vla312DBjkhCr62NT0801R6POloAejEv
mvyuvyBOO/8OnP6+3DxHcwQkSMQVSv2Jrp07nV+E6AJ2QFJWoJn7tQs1shwKXm5sTxwlZbxEcdQe
exMpa9hvwCua28Hpoj3t4fN3QkrIhEJNab37NrDFsq12MgDBkzFvXH5KQhguel2N8/QMBfc8mtm4
IsHCWQHUfjfiuH80BgGn+y+uAf7f/7wIeHHA07WLXPg/oO+EoCD172dk726a7pGX0j7dDKS/fIQl
mDoRFBW3En8Ipldi41TNuCiNyPipQWD4fcEhuE7LnYhlus41w1bmp/0tJsR8rj2w2qrOaHVzWS2a
GSImrSvCyxyV/stHiQzPynbaM9kiBCrZSfurZ4l0zSl/dVu/3ugt4p/xgCvXOs9Fk6+CwFTvsI33
JHdiCxzNF7ON3yPSTp453XTbFAfMTqjOfkgRgi/QIiHEHCYXibrxStfHfcQqAQUhjsS6puYAsemB
qGBusiP+bu86K+4c62iH11qTzVQFln5k0zsgLe+WQ5WGsKFhd1DMsiD4eCnrGC5qU+WvfeP2Xz3D
LqL5PopumtC4IwW15UNLluxXomRFvEwrHkt6+dsSSM9BU1BDn8NImlXI+VTXu2RJFhernuUXS+uO
7qd/dN0RQy0xiYu208FT7It03VnSPWOzw3FhZDtMlxH7BD3IcMO+XQNvwKIybJq5bN6xvSEcb/bc
u/h3B6+9s2NcLqJnOxrq8o0IDfhPiBTQYolDHBJX1gJQ2soWKWYf2/CUitZZpxwzQr+w3v/FuP4H
2/Z/4Ma+FlHeNpBw/3MlkkpZUjmQcU1l/fkOY8ATGQ6e3J1Hw3RnIl12aG2eVP+a9vY1Uj74vaB2
1zQT7WNqJQUtvyTYIaGn4tfQDuvbzDEy7Z+ZpM8rmN1tFeFF2iTsss+maTV72DvsBqdAd1PVz61e
qBZ0NojGtWxqvXYKj/69H74jbEO0QXd0KbL5RIAMNnE9yF3GrPIvXvZtn2JqFBT5jVF8W1hQU+B6
cx1BmqJp/WlhMWRlzB3pVLtZFZcomewLJEDotKkRnQPZHbPcBg0b5E+F7SGT783uiYrmYgxgb6a6
6a6NwGMJNIjpjwxOhp+6t2alg0wGz3LZo/4Osh7l4E0IOY8/LNx/C8fAARjE8TM3UbnymIkldXN2
nfBgF3JHOzrZpKPPfFpVcpXamdxUctsw/1rNjLP+4i3gBf+X98AV0nPxe9B9/I7M+Ffzf2+WOIIB
avV22YP2CfSpqx3mZfabq9r2fg7ckKDF6JcSaDdEVL5Cc13VKiDYQZk05DKvfE+TS9tbj+mUoGLO
bOcpUyCYKvIENZvIUVZ1/+pF7z4yhWs/9D+r0TR3djXhczOE+eLEaoUihTutifGrTMWldUAH+oyx
wyJ9yRm8XeaofjWCNlpGfhIfGqPuHj0FDyMvnzo6QqsqG29oyeKaEkhwqRkh343B9KHNpkdmmm2a
crqFT7svzRTLS2sLcWG9fEsFSTOubXGZAs9+QD/k3MEaONsVJNk2yLCHDMapw1W0nAMhIS/O5aVh
VLNqJ/v0rS1hzd43KSV/T2gy8pBqfiil9aC7sjh2Vf3gOC3AVwRRDxnFYOnNKI7RS26ZtR4NQrbp
1+XRVncSNwU8pm72jq1ZMSoYzIglT99Lq0u2hgvvMWwDsR4MBKnYFINSoEBXpb6zZWMgWkL+MiIt
29D/+FSTZ65xU0MGAwWzHLrUv6aZdaHjkG4BDtXrUqMkbvKgXkeU72vTIqJ41ArxnWUkm8hO8iuB
KDskp8j3Iupyf6bZLUlSWoCMiY9oupuFa9A0l6H211ZlQWVvE5aCFw5XnP9SOnpGiPG5+Smtks7X
TMhKMPfvpoI3P4eIUHBGcvbrMDiWOSSFPqZuqOfwd5XaV3SbJwvJ1mUAsr0SOEzB12P4oOy6kvnp
rV0lnfU40XCJJithtA7EOVOoLaYIlpLbFvdpOIKtc/mXoe9yVp/1C0qxhaOo+1CYundZNzHgKX3j
+f+8slj2v4eifC8tCii4a2lhCdf7cyhKCH0PdrQytkxTx+XNRHiB+uYvUXRD/ZrFJwmk4UNexv5q
spp0XSqRH4bQ+uhzQgjAn+GUAxZ5KjxvvDaGHZJOybaWhd6T9HS0I9kl2fRqsHaO474CAVsCK8tO
spDkkk4G0r2qbyBNpu3Z842lJ3VBgXcdwyS83sZ99xxI8VZAPV9HOapfn+G8Nu14q3v441nb8+8C
2ikAmVN2ISc5uQXih14OHQEkpjxJkTE2LywYdl7xg7E5nWpdnLowLFH3cz1G0lJnO22J73ajBnI4
QUKThXU7m9rXbLDVdUjgNuM2u/n0Nll4ABTc/FJTs4881LeWcbXtn7Qv+p1RMC2Hgz5ziDgrTrjs
JMOwAx6C/sSNVwML8hosboNS0pXMpfx557jBtc1jJDeUYIzmpj3cC7n69sFLdXRIkgXaUM67jI4N
CL7Be8FGe0om8isNcZ/PaK44eDuHUHrYAVtV7bDPhzgToFIJbNgkb+TOJck5miNMukOHubQMEtyQ
uR5qCFnIPAp1dPPA3CBjv4nabkoIxNXoXeRTjPOGzpfOVr2PFjNOAKN5OqnOEXqQGWzFWgSY8VBJ
xkGc/SJShnzFGNZo7dtHW+FV/L5i/z/m5y8wPw5HbrbE/z3m5+lr/NH8K93nj3/xB93Hc/4mTa3J
RbMwW5ABxA/7g+5jme7fcPzY7IKsD2QE/BvdR3gukWoE6XgcPG5MoD/oPrb8G6WOhAZkmlppZJn/
L3QfKeSfqieLGA0qdBJzBb+QI75Xqn/Z4E18OX0Fw34v4ppskqZ/ZGXA+hswlS2Ue6I0wXvglw9Z
ANqZrOO7nCDcaCbMa+Jb7LS8c3yMqCw7G6nZzmT2A4YVlQL+NfD2m9DsQdFaycLxwvtS0qhorbu6
YCUPZ2BmfYgwdRbPFLRkq5l2A5Oy/pGb3coQLOcTu05kX8h0WGCjPVjxrSVe+rtap5BEmlfgP/hx
wvwuKfGt+5WEGdecZY3ApsjB0OFNZJupnGva0b7Mm3k76GRDh+Zod23ATHxe1sav2PMYdyWco4da
Mc+1GYABuR0Ketypla1ntUdTay5UZGFcTWb0bd1LBo18RgLCC8uJ742eGqqO5aDEYujikPt/gB8B
j2VrBrRgcURqv/moNHl0tbjrlIKpy7rNIA6jujOgjraQQfRqOkRplSFhNvgF7ICgoT6wT8x5zKOK
b14QnomxsrHv8ZFVw/VJTfOkiaA4wxOGvQrfiA5d4PAqRHPHoW48NoZDWT/iqrNdz7jksgiuvjMH
1wLESl4M2NcmRtTYfsaVJyuaorO8ITsISf1+CvCvuk4CgRBgdVIiwnUkI/Gk+gaTtOoFmp4+hG/m
v5K6a1xMEJGbLoj6pcIqcvl+qPVkXEq7YHbyM/NGtfPp7NtE5LnzGeU/OToZxiSR8TmzrtD68leO
IwMdg5NBS5phZ6wcSeDyBvtFiC9UOSBPLLjNRoIAN1fqrqacQJNdHmU/KuqoAq0XP2cVpX1Id1FF
Z2RS1BQdeLk2BJVYm6B/0iG/eq5pnNyEUVwDMXk7ARRddUq2j3ktxb1lnntvH2KLekZOwYP5ETiz
//j9xGZaL4aivypMR9YQu899pjERGdGbicXj6MB/WSZuE7/NpVmu2BxvkjDnjSCF6QlZ6UvPMP0n
uRwEIM9C3GOZ5dBT5SQ7+ia2Y3r+x4lrWhmB8VUh0xv0WJ57NI+LHrcjeoogP3ikRjzZrnP23Lg9
uybIasC0j6NRTJ+6yvbBUJJ4UCBYsww3fC8GbnH47nUiiG3So/sQDkn8QXg0YnSr0I8cgpGlwlMB
2UTpqWlB7NOYXlTF3/l+9vMe/6+WH3oO9thI/Z+YoemAjhdvbIfnBvTvLgxB5uvGad6SGX4kHvGL
9FH0mwP1w8igbkVqLbIyfEabMivEWo9e8JJh1Fr3kl3x+6veYG+tTiTLmCYZdthuelWN9TolRkF1
RRLAWJNtQls2WMqm6T+zH4ZV+g/J3DjLUZNPkvXeGSMWEECLtIB0jPRdyJhlKfKmfArdbgtjBjEq
x4l1Fc/9k/bpeLm9/ezZ4iTQyv7IjKha1AQeXwvLnE6ckNqlnY2ChrqVHKvSUYdRI63BAzyCLRvG
x9y2d51k1AztimbT7fND2M/rloPo+vs7VFPDr+5RJ/TASHuVTfdJrcZ7KdrhlEfR4Z+f4m+ZbAMz
OkYuRN0G2M8rUkkUO5jx1t9Pv8FjJZNJG6XHscZR8Sqt5OIXSXOP6ix5nkh7cZPhw8WLeRqqMH/C
HnWO8ia4fD8b4fOAQUNAmHBPjNPIDBwFDCaMiRjuKDFfMzNAWy7l0zQOHc167wXy3EqRT/pAPzW9
bwu4k0MjlsJFumBi6jwxj0pPBs72wunijebkRdzwiKHbt59oHINKiTQRmsqXOM5cFGepX32F+IMr
WiB9paBQwz9fzmkCfbpCCMvfD5BP34dbNfn5zvSKl0AYDc4moiMBkkD49UFd4bWPdqULpMTso08Y
ehedmsavET6iu09VML0aIpeHzktNWEc8XRV9KFZ1h7O0pmB/S7mq0tBKXgUz9aOaJcV8luk3on5h
ZXB5LWjFO2t140R1a7b8+s2caQGlEXo7q2x/9wb3k+1aF3RW/YtL52RjglrZE7spN0gaY5olxADk
FgGGALyIAWsV3sq+Etd6gjnVm9zCVY6RmUiefNV3qJJcEZYvquCPkqk2Oo5RfvaZuYLT7fBVByo4
8CvHz0qmNDjT6c2G6YNDPIgw8xfdPYSKxXfXtxoEa7XvljtZFCldphYwuu6vIikxQ+q4e62lsYmj
AjON0UXPYwP5QKi82ZdVFD3bgGEY//GKvr+aRwuVGJwIbkQeKC2IfFU9X6Xb3Vvf453vz92e5n1c
rMsMG1A5tydCgaAD3x6GnN9n6G/JsGPSH0dl98fvjziNg1meS8gbpNKB6WD3HXOWJxN0zEpHdJYi
2waxlWSMSzHbX1Nr2Kmk+W2ZprUlspRIIuJSFvia2Abd9ID1O9hYOiP7mzeB60fvHLoTSy58hnXV
O8yTYZ9EwS5MzW5/w4ejqmdjH5Ag2rXy70qgtFbexmcbrFF9zQyysw1W2UUXJNbGcL8sKBQLwaaw
zdDILhK7qW7mlptO33wcfPKIrNi3drODTEdpBiFFggTYqd4DL9sS2Gyvxz4ZdnKof7IIz4upMrxL
MAnq6KJ7rVQSn3ox/hAVIvuu7EDYsT90iUvvfXqMKNo39s0o4bR0uhPGwUqI9uAoaqYYmxYBs5AM
BiO0YNKM95bEp9vU1W8/sjA81ibpMyYGpNa6Gi3dCsfuP51x2qf1iGaC2JtNS0NsQbu/2hHfI5ZS
NG943tFsE1gEi99GPTpWmwHa6QJ3JZ2M8hfkZRKM/fzFaCW6QxxB0kG7EGRrLwK6Vdm/rMw4tQqH
lemPyw6cdBluGRXfdzQikFUOX6pT4aKqoM1FkfscdM0LXdpt4zI1rboEA9X0laCyXsgUjkc7voL1
+9UXQKDJljxy1FDOAFhgIi94RIKJOD6YkSmhUxxAefi9/1HgAF/kn12EzjYhOckDFLQNOlzzZm1t
6QRtkEmFWBUk+oUo+GXTLl+YmbwvmfBX6a8ort9mIVe0P7Z466A8RBlj1fRQDSVVoLReQWk8+ip5
KDoPLQozWWX+HlzMh9OLPznrErFqGUjU/Td2INAEIPh4uVZcTWsMQ8u5v463OVpNSYr886F3jB/J
0NwTfrFvUNzjSUOiWewSVuKFJjhS206wLIyS4KGuyHHONzihZlAXYA369CFXwxPw3mxFBk24cuJq
xd2PJFG7v27yrg2DPY7B8b6ib7Rw6EOPQ8ad7ZCckjgrQLfPhGwuWo+93jlEZXWpAowmddjccX5K
tqxqCovVgmHU2SZvB/rvcEuuWoa+tBGA4WMnK/MCGGvhIMzFAg3Gt+Kj27EbonzCOP8Nhh4ZlV7/
rrLqyHD9V96a5baBSW5yP67aGmszTdtdZs93Q1nhray4ET3TWlKI4bHwpiu8TlJf4wR3Dtldi5I/
Tx12j1OSHTP0v4DhUJNNkA4XPpmYXOrhotMwNOeAeUVBRqiJ/H70nGiNU/R9rhDcNbji24a8QA9p
7OzZJGs2/QsRMO/N7edYlnwPakKBOh/Al8b5PoVfleAecYzqF17hAXFQEy/dZ5V5H0pbP2P9yQ5w
9WsUXE6JrolRed7o3zqbfgrXvrPbpr35fWoa6t01gb/FPuliqQNZ7eiXyRJfvTt8TVF1J8qvphEk
PBXZncjDvUT/ykUb/gpldN8OTO8KWf6wCjI6VDixfTF5YRi0wIbw4cZcy+wDWy1HEiOgN6T9G/a7
16CTD42LRqb07lN7uhaFky2mjKwZDZQQP5CojCNHIyKc6/AztBww/lyAmZiI+SBJsu9itLele6kT
99jN05q4XnqChM5AeNTN1c/xBA01im8kYGAnHZ4ZwxWF4zUuxYc0o2vA/usCE1kUI+QABER3QSN2
FQKsNcFeS7wAcZ1de8hytEaRAQV0lessuwRux5IVbnDDI9nH77aqELmU+kMkxIRV8/zV6YE2elId
G/dsZNBcYhpwHBqYrs5usnOG6AI+voVL11/1hP0urT98NOuFoeKN6K0Kig2emDE6dVU/rtvWsojJ
DBhOVeYOe/EaH/UPKJTdXqjRIhLDkGfqfSB0eFDqrgA/6FIfW1jcqavH8CSI65m8Jryq2n+Kivp3
QoNp0fUgyJ0UhAs2/eAhftSd8+h6efSUFM6rD5UflXsJ/cAHSyCbDNmG0+zlTRSYe6Sczjakgqp9
JTEmvRsgfyz8aEo2dKAYWVWUciAwGH9XsflgpE+Ro2fmYaVYpcSBL7v+QuUnVgEQGA5f47SqvOgA
SMLbWC5WM4wJcmtAVWXtdl/CNirWUucXlUzxpvfw+pi+Oib81Y4Gr7Qhc3xyegRYZnoxDJJGKqkv
AyEHu8DMmNZ6MYeW2luVZLGtNEv/0jHGD7dWTJWZ/Mkw9HGU6WxXywSKZUEUSUYVnzfmp9XWNTc5
oT6DV2TsNSLmQDxtUuSub02Gl58p0kTh/5iAB8GS5v6wHQfoQsHa9yENZKs6JIOoZRbPYgd8vHJI
soVweh9OPu69XEPJ1w8gTSkmaueFcTTbZX1LNKxdQqj1BZ0m7F4WeJWap4ZANxj3vj56xnFge9WZ
1x4A+FOgl5Px3PgTTiYvWtVe9CbJRNnUcrhJ3H+HEwaxro2wdCZ4061KUFgH5Jl1ojzULq7/OA3T
myf1fz3//qTjua+QUiBQ3j4/kFdxM8H/5/d9fzlmdkA1Vm2//yn9cl4ozYg//cjvL5okRW2wId19
/8jvTw14jMCOoH/QbLS+EzBXpjG7iLOCZXnYNo7cD3VxJpN30ebDV5hxmG0n842GxynaN4YJvdKA
zNW0F9HWezrLWLpbBtOd+yaj/mdSzl8qnr4qB1tPNxEx6Tl7Zxi+5oQRGQ6VJzaxYxaStdKOuC85
K0h8QYtZ2F+4zKgpw1VdWqdiiopl/znPNwpUyi7QS+uugr2KkAjyRueYpPV5xBzp0mLlbFu8jDwA
4/njozkltaEfKoWWVXW7bjBX31/8fgjbFnvqIJ8rPGfr3o5+4ARwD2ab4poVwGFKtUjHblyOKF/Q
lCFIMUUAoDLPoBHYHVEwWnd45G/PMevywDC+Te8LaTF7iZH+5k3BZIVu0gSx4pC4KcQ6yelstuHt
iznczAo1fjXjBcrD+GPWYbsAqGfDrnRuAEse7H985NL/4ygVcBOPN8EuQ/b9hKwot+PH9KY2bpyz
oeQnAGbpmI+tHbykQ3DEZLQCrX3yZP2LJMtnFY07/OvSHs8ZFNskuxscc31Dbgmr2/bxTBA7WXuu
sO9QvK+FxNncmStoY9torKhnVinKO59rgyKFdBP76Bd5sLzZ2jJBqa+i+/6mt5y6deuqNUDuj4pU
mcWg8nM0ep/lpPdR4y9uRwQpOc7W/kp56T3z9qMiIq2t7keSyMq8OhtRsPFI4rBM46OFOEbvjyN+
RQ5Kv6i68MOaTQI/bhDGOejp0fl0U2qAlMK86tyrVoxgEhv+WjecAfPQ0xQcpFIGDeLYb0iLIdqY
uBwMaYhMCEfrKot9nzGxH1+IYKqWIywTsgOHbU9BTSJawstUXMHkCjwVHY3LIgWaAjEjfZomhDTC
9l8to9/6Rkx9MR48+yJUPWzMtP3payNB6YYCLSrTq03GiAnMQDjl76SE45MaB8B0DYkI3UG6MIY1
nJue5I9zycIPkoAOiS726EnRW5d9uW+YtYwINAmpuasy/xkksbkyRXKJKwUxqbxMItfbWrxP+FGN
FPopW9OhiK+dDHOOQSXGHgBGnBtJP/yfhJ3XcurQtm2/SFXK4RWEABMccXpROSwr56mp8PW3iVX3
eNeqfeq8uGyMAYM0NeYYvbfei22BbnyVdSnqlOIFPPdm1AxMPElMhzVOnmoTlSM0YkkqGE0qLD8u
rKm6fZwXZSi0Yh1zJciDzpwuscXibco28pXmLabt4M6bkB3Tqmi7L7NCZmfCBk+T9CutClLcMirW
bBp8fTiZWf4+hn17Y+Dfxb3WYmvCf2uTZVbUS+BtGH9Pk9GfE8AGhYH6JOMylrveS5oxYQ37/ilN
JFuZfqZHNLw2OelmIv8z2N0Lzrdtms1fwmvg/igLnoqM4bUeDvtifiRaCn262mMKhquEWBirDk5L
M65u4ok89ba3DnAq8zx5KBz1NlLGVSmm+8UiudfEq2miyBMvvZPckENCuBWpLlAT0nJasig0SEY9
0a/42TFHWD+tYpwQpWzImL2tmglnQ3jKw44AXGPCfd2cu1yCU03eovQOfzPZHGbtlzXSObW04YDY
rGhw1wI5xEdPhtEb0+gvzc5wpCpHZLi3YfTsciIakirENXD+ueG95oFniyhFbK17bIA1YdE+oHh4
jPSFNz5wjc4OM+barnUeCWvbm6L6yJolfioJNWyLHuyUrH+LTRDr9Wx+QpArVg465XUBCZgkpcdi
rn9iFgp9bn4Qjq7VUNzn2E2QpxzHLkTnUn6S9fcZsihoWvEDy+sk+vpmcpz3Ka3fmY6zxyS7ySyR
KFf0/qWGrmmA1+NkmEyYOetvrUkIizfPT0gLH3E1QkTdcHZdKnW4x5b+Xodw8brFCTgwVeUFYjYd
x503XfqCMNVoArewlKphXf4IWG+QnXHdhcal5RLQR9qt6YEyV/Ema9PCNHOCKWErmJJQzqUvoNt2
n2vE+1lfOpewOiSyJ9PfDO3cU73ZU3muZmTDY3SfyvnBNinKZjrFBKq6FqrgIbszKwieSaLcjoK0
aMvAPGGeEg2ncGI4j/A/03U77S1I1nR8XbrT2tugejC2oKO5ib5xqA2JmJlXQ6PjbswXDGC+hFMt
Oe76RAVN6F1EwTNX4/3yFpPk8OTlpDzbrAgAqANdxF9kuxGBXFeUOfwL8RvMPnrK6L8EYCf4Rd5F
H7XTYPNDicq4nWEp2cVs7a28uHOTL9lZ0wmJEOhESwGBnb8ZCTJt0DG+O2fPjLAxr12GslpyW5Lb
64kkcg79+ofi40LiX7WJxpxwbJU9GvwGG1zKMKETyhQdwD8KZnpnCi6Q8cWx+af0kJpdwYtDR4rL
JIEsaCLBwGVHxmM8llyRX8tMZ4BerTPt2sa9+hkSCgRs/i4ZNILZUBj3XnMXaYLzvhs2U1VzVuq8
geBXN+6y3a6wfKlVpB3tWqUhmHlnPn0oqCVRURHtEGVUYxSTtI0WMV/kWuTHtoBEHJtsCeuCYeJ9
tBq6O9oljGlwyOGHGve5zx+tXlZBAqAmHEhD4tgisNbAwsXYietK4pJCNMYYNawJw53JopBlPxau
000zkPU6Tg9RzfPnveyDuje5oDJAL5CaIL4DlWSFJ6vvL0OOjKBTm/OMrGYnMHKuOvWg50iSc5uN
toc7G12ERcuVurSj+aTCEZAaQ7d5PSdNBc0WaCVX9JQOnfY2ax/FkD5PjGBAoIT0GZYVsunelFF+
2PijV+4Qb+xCakfQw4za3ULHRcbLGysLArgqQIkswaNjSd9dR1g/zxZZH/hKG9QojL0Cu4djgYK8
ZCDSaxsa3BGdNmbntYi1bRJHd44S28hACMc2o8y9EbCrhtzRcP/El7aHn9m1bdAK72XGZ2QM4qtv
gIqO5jxxzkW3Tu7ddzpdUmE8imZ8qQ3vLCNmGXmjvNKxtVRopWNcEcul0KK044TrLBe0JJk+UWfv
iEPI1mzzfmZ7JoVHsmdlzkc8n54Q0M2FYPDSDf11bx8mn7TtHU4h/AUmWQiG/tYt3RQuG9+jq27M
wuGDi7NsA1USTbDzsLI7IYNYr55jEwai4AXIWHVWsqWrPINF1IoqOioW4dcehzhGW+aCMmqQRMHW
MKUVCM37orxZMohJ1Z0VP+pnSU0y/Yyx+CpaMxCJQ+3qJfoq1Gw2kCHxk0Z11kT/rHnsn/ruFmQR
H+/BIa3JR7t/q1Sw4QELYlLHxJ632QUdPM0on2KpN89wY0f0uMTC5VGlHeOiYPsAFfJZrXVghEPk
bZiwQbvoPqAeNOtIgigL5anEA+Dj1OaNwzy3AvjK8jz5Fq4SpjZssDpvlSjjk5rVJydizSPuAZd9
PO0dr/6As7jFwrEXxUgTS+JPAUhjs2/S0E4MWnEZB6JZk0alCx+TjGnX+zJDKl4RuTRV3Z9SIStG
6YzApM+v1c+aYC5tJ+CIhyT5rA8wauSNK9UtAb2xld4iU9epTNw/fefS/2euh2FvRaAxK0BhMoIe
Nry0IihI2MF8WWCpJK8PN0NCUe69oGSnbojkByjAZAXT3NOIoBJGj7+jUjdd59yzoX2Kw+FDz8go
IyNlY2AP2grVwB7jTNtQ9NFaju17l9Pf0pI+9Un6zDYaMmxt0m4tBoXWkhIeu6x8hpKdlDoJ5IjZ
ouCYzJimgMPhkk7JXu86x2OI09qUoODja3BqU2+NfiGVLrDt78FU2cE46krrDVI2Vc32QWeDzOnS
74aR2XooAWzkbJt1OgGYExRWdpqAPDOsuoUWoSb+qHTvVhgnhDNTGKuhDi0aRhBy2+dIUQiX6PG7
DGTywqByJ79Xxy/c7+raKvQ7t4/TtTsCeRsQztgDt44PwoLb5sTIDOLqIL1uV7feDLLaFWtNa/2p
QNpU64oELz0/wPdfFFcz8KSmFBsdowHB1OoiKqCYtF5Cx7g3xyhfhwldQldzfSAdb1WUYH157tO+
9OPKg+8HPORggBUpnSYwdUCF7ZNT644vWWBuijk/szwgojsV9jnMOZOZPBm71FGslRKZagB22Qj6
kYtMbbdYWjPtT8LmD+4BF1oIem2F8y1dKUOR7zOAD/HQDbsiJzQ+N+39AG2F1bDdU0vfVz3DnnSI
T4rBtCHJx32SeczocnUf5eS3zy5liG2aQBPm9eh14VbpM99KCRkoMdKszHYMXNmTZJDgakltNuRz
p7zitrhJmnBx7PkEzR7UqMZ4HdFQMUgZ25hTqt/IXIpVmM2sRZXXBZOYPnXEE6ecPG+mZwCli4ck
Iu65UZxT2OPGjFBQMUgikijFmhgmj2E/UHi4vLIJJ3xjWijFQbkkpKunTCdXou0f2McGvaoSl5sy
qUUgBya0rLZoDAmaurMwvlG9uj2OvfxhkJH3EuKxJ3m8tpRvunObWdhbdMxw67jMmF53G+og2pVU
Jlue7yOWwMY0rNbCQcM1mnUVGPBsVWgcFeYAf44d1ljFEJuJjghQlrNV6jdcQh9qB56kUy4OPxiK
IwGZePqoN0N8DGv+imab84X+p9xZ/eJniTGwa1yjgNTqUEPIg7aWTg7zyMjRPktyLA99rdw2WXuI
HefiTmQnhITK3KIcs9o8qPmXdlEVxXu2JQcwxibzA9ohSCP2WaOvkRyBulCLu6mfj4aT5D7DnZUq
ursC+vJWQDJB8Ce5OpAD5EgRMVxix9Q682bO4kcDHjewyhIBf1Kr926IhtdSjAuSywcZi55tR8yW
UxqXJGyC2Zy7lcnQcS81cjBaDy0ePf9A7QpBYO98lyswz0S55bg7GZlyRlSA8mMkw2SW9CXYwyHe
SZoba1Y+mji9uK809A+58oxnY29Ad/eHCPiN7nHpUf8YgySbu8ufM6wmSy+IiUP/obL5sgGFrJA3
3Eu80KRK8knOBoaJyS1A7NqwO5lGv0jdZfxWguKeSecEd79DXnkvpwiSZwTgOFsMl0ZFTASI6XPs
mYRZqVR7ehljJcuds5I5hwiMGMjijNZa/5agHtpOtTtymIc0Kk6qEr/RHWQnIlpU5BBA9d5dsaMo
1ybaXCYf5jmXOBj6NZcLe+cUxFQVDJeVdWOTMS50Otlcbg+SId267uQnmkuEvWZT+oZcQoBr5pPa
t9a5EKwcOEOFgQK78DBVbl0ihYcWNIaCdHQkS5XZkNx6edVQHW6mPmFLRVO+MaAPMbPExKEzG/UI
Q9hoGSu21dNWlzS+Ldvj+hyG0xkCGU7JqDiMtSaDrG9UoJ8Fxo7uJ9JS2lzZj4kH0q/5RFwJDtBu
kpseSQzXgcCJzc8JVJRnKTcE5WwgNnGvRF5ElT6mJm1LRMQ34TxcJv4bXYr3KfkQlsB1hw6FfB/d
j20HZkNJUlU1qRzqclg+pvRBGAUBzeh/NK2/Cz3PL/nU2O4XjxhlFqxxnG9l5UQgWLJvPWbKo9rV
UxiOO2QTbz3jd0zjLERe033Mabyjklad2cEEJpl3VxUhxvrzLAOWcp6fri2Qyv7Z0cZTh3s9CCfa
dYMkl7SsCqIF8g8bvgcrp37AXvEdgk70R2p/6lv3SdrbWBp2UKXD3TQ1Z88T9goF0g5hTb8JaeKu
B9i0WzfrvjNtgDs+UQHnqtPc9415SJzFoiSyoHGU8AZy2qMQO8lUhUGhipw0Dl8YTLUBzQo+G0FQ
GlhRP+vqdl1w8TTpaGDpLt5t1xGQvrksufHIuu/dpFzH130OZqeQ3Ubhionff/BrmyDnquj+MIoj
98FAeEVa30rSpysnLwdvadzYI5PtgWEXHU2QSZIDjodmZUg7c9sebKeh02F6j0qcW4gvum+kXWyi
IP6CnpjEdjIMwlg7G6CRrmyrhGJT055nVfluo9G86epq36pe9uAe3SdtjMtDF7mroUpt+p3Ro238
sfO0u6vS+T7qGwGAxw/HeDyDXecUYcfVZS16uwW1ZeMtUpsThlp5qsAEbV2CC9eJG6mrxhaY97vq
hQBG9dXurIfWsD4rK3uNCoyyZjqpAauadB4sGqxbw8vSA9KohkkOBSe8cetkFyyQGbAJ2kytrzqy
Ir/Y3Y/1S9bNIwHxNuBFq/msOtncFLWB0bO/EzW4d5QDRlD1NHzqVmlB99V4qqxtLJBIQgGNNk1j
rnBMn0Pk7XtNTtOt5qTHPBLtTZi06t6e1VsaB3SziV5rCZsFfbtS477ZCROUWpIMKtG5LRf1jOT5
aOgosIfuSHhQ+B0XjNhGQjdS28NWEOZbUIq1r+rKpm/GAdtbsgV9eQYbyjXL4DBwZXqeJvtRI+Dn
AZTvHiSVuR0j7TFhFrUbVaihkwhvKsvWALIu4Bhsq4QBnBQHy546aheNDqFlyjnIYMmus3IA9Wi4
H2lN23FqzTyYCovhYQanXyME2wQeAhBQcL6TD4C+KzuQVveszV3sh674IPzO28asNCXUbX9q6ZCF
sdhmBjBZLQfmxkYYs0LpdXt0ICpLyXuOpGINxEoJmL3DTgQoB43CIWI8Ue+6psjYdZP004NktBoN
hgKS8uIzVK3sOQ/z+yQ3Pq0cC1RdIKfPQTG24SZbAJ/xgCUTlZ3g04Hlu+x+FT907G/RihelwamQ
2GUQOkjGwVBb24brMqabb+ihFKae07EPrG8H8qEQx9wMVY1ztYn2rFPspsr4ZSDLNsgMpH2FF27H
Zcf5nRDFfjaT5I2IyH5b0K5OlLJc5V0GM7OrdoZr3qgok/ZGQ209VJCH240DSwdtxvxusBkeHcau
dZrBumSKkYhXMM3JxssE7uo2xD/H1IQK+c/Q1uBIOmCLnhCd7yU07RpCLdc9sfMbcrwKheN1HvoO
0W3HytXyYvUlhCwhIycuU8YQzqFmsXEgCtMdVl9UqnvfkfJJjVpBCh1tYrNKiBiqxFORgLwXnU3W
UGgZvhX3gD9YnGRKWDJxDSrgZkI1datY6xXwu1o3gPbNShmoMSsfWhKit43poxXFj8jGGqGUc1e1
qrm1vdkKcuYOa4Qrz1lCCTjM5XNPYApNdgT1uVOdMZDS49WxbLj18KQC09o1cBX9KSc7BhlCZ5G6
koX72IsAhxBZd/CKseAst4qb63f0UxBr/t+36ezes9XvHaflEX4fpqYUIr0xFuVBSzG+Xe94vU/d
2Ajtrj/Tx3en9e8zhlnNr64/J1PMr65/8B/f/j7+39/gGO90d/+/voq/L/LvM3K96+bNf94SQQvz
ncbs8wMxfRwfy399ffa/L+T6bHpsV8Xu94lrJaOEuN61yey5/fv+/X3w662/j3L9TnXGlvOBg3Tv
yffoSoUuumpfFqO+FxpMPc2F73v9LkT78Pe739vceYah+vtzisiKrtr/3PP6XbSs1L+3dcAtSUoz
d9fb/z7C9bd///j3uX7/7p+HsbAZEegVaWvNpo++SXpNo26Ibn9fSKMrTCCuj/Uf31aQqYHsLC/v
+uBlW0aBPloXeD9szWWmToHbE3y60LCvX0Cgl8wf+PLPbb8/Xr+D50wwVOkF/9x+/fvrbdcH+f1x
pgpl74OH//rb31/8Ptnvbde75DSy6MAvL+2fx7re9s/DXH/0BJYurbPiNR2Q7e/j/f13rz9fH4pQ
1HRe//Mwf+/03x72+jfZ7N14hAtv7coWN11JWaaZ8JavPzoh0DZr+fLPjyp5K/nqn18PapDObpCS
a7UN1YXwsjzk75d/bgMfHK6MEb/U7zP88zS/f/vPU/23+2keYbGoOv//q0Vf2NwAc7/efP0DExoQ
cLj/eVXXB/2P3//zJP/114pXEJ2W9pv/+hb8t9f1Xx/mesff13q9z/W2GAXZZnCMP33Sm2t0vsgI
NUZoq3IQjD60wmjFXQRNL/i7XAzGs2JhrJxPsV5frqtBRQsPzBxZhKaROTFXcLoPxUbPMoWWIls2
21CWixjwP037ELgOtkx/28OEDAkXKt/RrWtNtth2vZEEEEBSqs96RusMtsiTGrbgdeJ0m43yqQEz
trXhd64cYHyrsUP919tRUIfyFqrryZq5cIQ9NXNXTHdTLb8JO/EzSDSI0hb8I3NYeoDNItedfFyY
KNJ0NdwWmvrt5SMhXR7A8AZRRDEC9BKthT0uTDY6WVhBlJ2KhXLUJqBDy5nEVmDGxSla5jCV0TEF
KSCmowVgiG35nl0iCKAUZopeAyAR4X3d9HsI8GSTDLN6Tza5DpWFV2azXR2dF0oTtjYi05CwU+iQ
ThUFUNWoxJiBy4KtPu+pX7FXYad3C/HZJmR7UsCrY8de+jGYWhD6zxfDzAnjq0+odGtizcy3ZmhI
1ZvygAIq2Vhc26lQjnHERCoFj+6zY6/8rtxPcX+kK8EeI6UNqKhV50eptlKBhqCXNpNgaHjvcB7u
QjeOnyJmiHOtD2slhKRWszHv3Il0i/Gnc3hjXOm9MVNnPCq9YzRlRCDB8Q0X2rZWA2tmdnbUpRoj
ekrZt7TxSyN/0pACUlWpCMbZcrfhvHKUWuwE4AwkP+42MW3eaZN2et0N5oba+Jlacgy6RgUsJLpv
J7krIob26AL5W5tW8tZQpulBVwAy9gPAZaZua9zz7x1xohvG98WuVmgQ1H0MVmHWhq1JNJaLRmOj
m/zjEbrGXebej4nX7tyOFz3OaD4jrAAkEPBB1wGJRYCx2IYRx+uCUck5l4TOzj5WfkRYkGE4npYj
SE9tccrj+Q8jbMrkjvFAY74LxQnPld5/NWD0ibFxnTUyQLkaJ6RyMSSgtQkqnv2Uc2RMQawA3hCz
60Y/R75lmJmynTMVvbOYGIoUzBZRvryEoHgIG89Js0B4NRUE2Lg8l42SzC/FLNf9KKebtifEAfRm
EXXh/UTQ59y4n3VOJFIEvXiSMONckloGjbpMM070E+JDXGLl8uJvZVG+VphXN9o4v3oN9EUbvL3y
h/x0xCeJkezx9xdrL1XhrMOCMojyDmP5NGku/jTv2LtU3xVe8yCThAUo2VfWAAGcGwpjGo8EgLnE
RHNCW2kR4pICfWXKkl4IAehXuNQgwEclmnYbjXQnCqavvfphNSZlDxC1Td8+dllzQUwPF5tOpY0p
XhPyzAwNmI0hglzI50oNjbUJHwLgt1rQpJHsN7QRtl9EjpeYGHekwAgsc8GQNdqDnZrPSkpTFNta
nrNH6opG9cu0vjFcLcKx3e9I37D43fQSefIjjJqWqXH1nc6vM3keyNTiL+Iqmd3rF7eJLxL3waFM
hBYMB4+kUVt6H2IkaJ121TghxgNuLVZ2qP+UOXpq1X5LB+uMLvNFEuhm6tyt0IaToaK/E7OZbiSS
FvBXxxB9CK2paZvFsb1KiNLdTZ+2JA44f8rK/l3rS+ZCYrozU8UfejyDNp1ETBKs3SaDsAbYqFZC
qUML40ccEwRO96jj0g/Jm7Rqa4Qw2CyIsMOChU2rWQv2iLFKze7g9yH91qiDtrDCe9QoAuetl5Ih
41zssSCABZRjqdBxyPPXIepzX4P9gbCPdkTXFS+1pRlri5yMfISoHWWEMditSkNmZCKGyn7TKfkz
nJl7OS7N6RdpM/UllxArJYKIRP8mDua7SPSvrjHocrSo3FUrWoG9xDHTU66R307+JkKaK1IvnqJX
DZXCWKDrHKbqUU2bc9NNZEVNx7qn0dnRsNIHXnCsB16H9U4VektwmU1fU61vmVutkgqOs+FE7Fuj
cV8Rp8InUmZ2HaAXoT0qbEDl2r5lqg4xH2JMXp2LjMaW4RCVY390wK2q0byL3bzwTZW0Vs1pVlEo
hN8PIfoPd7gRTNbJTjT9hqvupoeZiPJPZr6tMLtB3AeK2yqB5BjKFyyaYxzKcWskeKNJFNSFY2+Z
ej+Z2rx1RGFuK1PfWvNwyuLyAjAmMLUcIXqMPASE7VticZgp1aunklkn11EMR6FuHtAAPxVW/jzN
IvfNtnuK2/mrGu0XvUJXQ2u4IHbKjsbTTDxlRsNV65CyarZ9AqsAJWthMlcMZWyz22chCpXEBlau
4C5BqfbG1P7di/Inu+6Po22tUnVA4JrvOjN/y0aOiVR0gd5TGxjyGM+IiCZ8bmpLU4vYxrsE4rDR
cn5myGlBWS1CPpkz60sGEix5hWvOzfdJjO9Rx0zQyZGEuhVtgoSJb5F9DU5yMZrxTTbzn5QhrYyM
7SwToE7FE/NVJnJq9VDjKu0Thel4pvHFiB/NGUEKYGG5yTS4CAWGV9OLPjq320c9thy6m4CACqQf
wvnTmd1M/DeDc+LqE3gzjJ9U5BYL869ZYlvDxSMkyvssUtklIYzYYIrajra3fwOMtDTI3H01MqbH
pEYq2GSSWZtwbVb0Q5P37JdDBO2mo+8WHXVTh6SWOOQFW19qgfFIHV7JU+r3av2S1AQpqVP+7LXK
gZXvMWnDmlRsh7c+OmvgAiti60Q67EbierpdRwsZkpHFIoFUIsFytRoYE77HE4PB3qnPibuoFwTg
im6y/ZEQZRB5RI2jZtBLTCqcvYMb/iEjAXjtYK3LsX1BFXLUPXHXE+Hm9MN9LaJ3q0BMAN23XLCc
b47noT/A7LnuZppahklveObYyEzic1jEXppWG6hoRqIp1COn5Nbsp5ksQbaUxRlvAGobzEB4Zjhd
+hdb0JabQYWvuqi6hTgOiR0Pylpd2O5GET2BN/9TL8aVQuQD0uv+Avg437UxUxUEPQ6uBTwG6M7L
SB6QbkGV6cN3bDA+S64egJANnE6ejNY7CUCwfhOipc+JGG4YrRsKugIs1EWGOtWNSPQwZosmv8Gb
7PA2OhDOWNC1wu91x1t1eNjpszBZLR7RU9ccc4iZ0FCvAPQkAJQ2IrTFExc4Ksl775v0pv6oTWLd
CcA1biieFGAODDD6dzS/xFQpCXbZ/r3tvCCSLlONZOK3SOZymjQtU5G8qhof2TwnD0VYgyawiRif
MetDkFpku2KW7p4w0BeHor7mCt7LGh04tTHZlPg6JRfD5Gjix5LRcDt6KYdLkzxoLD8+gT7oT8OM
MWFzjJLqx+kS2uMa4/LMuJCue0Zw8qmNqFLmllAtDZNQmLgB495THzUHm2IxoskGG+lMCQIs0jrB
6Hym1n52baNeW6CokemOBMSyR85cOZ5dj0uNPfmZ239EdcLV3L5XoMmsgDUi3QYrXg8kttG7tQgK
pBjP4Sq51GB2bkI4T35k4JniYFVau2Lurqy0cbhY1bDRdGuksFK4tjrsg+3+Dhsqw14luzPojTNz
/aQlVm4Zs92SpsIUc47lFl2uQYqBr7klKMrok51ys7ayBtmrxsQfUt9J+dFD/SOpMsjSTAeTWBxq
81zUKtFEMWLivKAQna0IwV3mrmG2LuDNU9t7T8A6/jDaMTzzmIzhBsm7P+GUXmE12ggZ3aXSNBGR
NG9jm4IOmx9mQn2ErN8bE0bGuCQgAT+/1CaS0bEOL+6AgLZRI+pOTPloZTGAu2g5SLMKEacwXpl3
EggGuWYfaU+koBwmKM+2HpjG9KSrmJdSzsCYdxi0brRIzv5YCEpIaiYFo9jEmo0SZHyfxxvmPpfc
4SwtiqHZFBrvkzmY52gsThNW5mWTtBCdulOXWS/Av9APSr5I+ap3BwXYvjoyBrCUR9h4ARRHjBMK
4mri2PCBTs/u4t0FLF5nGQubYhyMuHsDdPmpE7YYhLp8VCF5TkJL11OU5+ukpSK0PI7+SiHymsKE
yBxwdStqfJEg6asy48dgXEEIUv+HofZ13SRS0dIhPqr3Cer6VdyQWOcxu1c8jhLH0j8s1/2TMF/C
KljtDX2As0zyYaZrD43lIZ3SPETFBta5rLKWP9gkiSV8BFi70c0YjOsEQyKKdDTgbRF63rXmIeFB
3PGaas2+DcUBDN1tUyH6Aw93SfPyFKs28YaNTyYllBjhMYPXdAij+WL5S/1V1c1nWgGvtfk9IUmq
izmFL4iYzOj6e6cc3pxu+EoKsZsZatu69o6+0/JrY8jW5UwSwthi6wMuuiZwUa3NR5k59z3D0NWU
FieJY0lhRrmqUu8Nvh/t68J4CsVDb6oMQtm6kxwPqF11gAjG5Sm3zKOpMfnMIrEhsAWjhurc1uw6
JGAJP2Yq4JnDRZfKRfX6MiDND/aaJX3QBvcFYQdSpuGerdar6z249NoRmRTOijwhDAsipcCmwLQd
fEmpXvnTYN0gG1vJtt8KJ0Y/hOs5vzQ4QAnnCoH6QrGrY2MDXZydmETwht+g3Ci6Tef5poswXWod
Pr+IhA6vx3tKpO7QqK9Knt+4ba9vw3HaVmMYVJJw4YjkOyRV4ituOn+yjD31BZ5wCozBWVlUley+
hls121NJW3tlUZ7A00QhI22ext5Q7yv4PrzXsjHQ4Lnp9+QASxVkKE0YkhXZE7vg6YiuppfKTPJN
qG9zMCSrUpJg1OFqsVNGe2b/mpVM2EOmnX6Y8ql5dosWxhtwO5K24zk77pYu4is7u4wjV2+rQtBa
D5QckhANsOk1fCmQ057jAW//rkMnAmlfn4mADozMIipiGg91pn8CgtiFcdqzaUOP3IivZJguGSo2
4NmQoxvO+I2nOOwNPU6lYejO5RR4OW7Vhfmmd6Jh8hUxCq3CiMiRDeknNcEDJMbkIb2QJPkmEuio
Omia2IKRAxVaxNIn3S4eK7FyqbNXbaV/DwamjvwCf7/cInx7d1CzOPNI/8Qr9plRf1fMgAKnyr/T
HKvvIIeg0ePzHCFUbfiyxI6SxTHftrG3c+5Grqacimecyh+JHga6JX9AspxDD59XwhqlOSRVSecZ
OtRhahWUHA27+Mpob2Vroitj+ucwvco8fassrfC4no65pYpNnpR9kCBgtBk2kzI2PHOOogbRakQu
g2lv2mgi79pbFXNPUkUa77VcveBBVfyE6d+zqaMdGZrwXsTf3vjSuMYL+pknpyC2toe6YqGzINQ4
TFaIOlAkoaV02C1Q8HJuotmtmm1DGJHxphIS1WjG81j0Cm9o+1Dx5tEUNO6VPJt8YRqvIOKB2g/S
n9Fq8cl40RELwVM02ztt0b2ZMFAphSEkIRhx2cNiUsTf1RsFfThcj1K/8+Lovv7DwhtGiPka4zjG
8j432anZS0J9OjRICNTXuO3gc+nV2YKBPqJTCMhUvksdeTQ8dGQuM1mTMazPJvA4YPMeJ+OR/IbS
/XBwLncqB2ZmPTux/ajbwFOj5BR78zYTWFBApnctZwupTohGdp2hvvbC+lQcJCH8X3tMVQFuXJox
Kdd/Z07I/dblvunPWWOfOhYAz0wICxMaIL0lhVWJjnOLVkOrCA0FVqvI7qtuxkUr8Jz3DVqGGLnW
AFBHJR1hVYQcLVQxfVl5u1nFTWUxQa5C8QmH8r6O+xk+APjjtn90cvOAyKJbM6SgpkJqD/yfZk9K
CLNZpH8oADSGMrpYmWn1FRfxLrWymxZvsZpZ3zHk9IAZIzn2uUZ+X7LVp/qc2YQft02+r+WIn0St
N01lfWRad9PqTGI9MN9phv82FcZnHJb3bQKY2UYRFd860BC6eTiWCvSbzEa6kYC/GIyHkLAOPQx/
5lJ50hfPGo6dJyV7l2gcrFkna1mtqbl0tJ1F7RtC+3J6ATk5eYSIE+2rMvsW4fJmx/n7pMmXrMSq
Uho4jbuK/zkZzlM2nKo0ecRC8UEJ8aEuMmenkoFVT+99HYHdVrmQKwXIsniuzPWsO8ib+2unctyO
LJm+MdGaVRMiNnUyzJT43cMStMxUjwVZUKigH4gsMFeOqrzN0XBUYf/FXnnSWcKBomxFVSExGACg
I1hMhuQ1yVtz/dNY9Zdl5J9hXRORo1f3hUI6iQMvEqH5jRFi/rCbw1yShILt1aajl2dafTDy4hEx
5KoEqaaXqF+mAQtTrIUvaYoq1gJGy9HoHJLZNBhTI6ZXqmhrN+WwVtdiHtOV4yRZMEfOIa/KD9ts
3pGO38oidDcJxylnyAtuh//H3pk0x41sWfqvlNW6/BlGh6PNehPzxAjOFLWBURKFeQYcw6/vD8xn
Vtn5qjqt97WJzKBEMRgBuPu995zveFvRb6C838U9MalWk6y9ATC/J0hhSOarIGyiyDSZ9TD83B7S
D1ue2LrZWlncXago9QGqPFI59NSjwmK3/FKV7T+O5GctmCaqck50XMXFnZ29QpDZRFl530Tdt0ij
fV0uwXkiOqbgeLQLJRcKvfwrdj9Ss+dvgddd6dzegjYwqBKgG2bwdN2kOpNf+NRF1ns+SkK3u4hj
7VDtlT9vI6djYyziJ9QL7MMGTRmax0Anu/Gpm/JvVZf8pPp9HlTXHT38ICTMBhsIAt/c6tKAoeZ4
0B+jiCNKQKP+IhT0W3RUa8T2KSgm69CIJXsymWyODDXxxJO4lF4lSDAw3sac3u7ce7umiuE6u3Kg
pkeIg6GGzriTEetB5kFJQGDEPwDDSvyk7l1NvX524kAdxllcK6ryY5inNDFVeNLxQNEomp0NIHpd
JYjuK6I4ppYYTpGhZa7nOmQSQYR5piJjnwfmfpr8+ugKhRx/8hWoSDsniLZFUwOZY//19I+vBfkh
4b5kfLPxsjhFC1xZ7FWdSxmflwsheBMW4zflxHcMfvqdBPuJ2XM6ll5OspTyvkv6yKAVgQ3YvSAm
XOxmKJ1e7wR0+sx8TWnzOmdNuyc7fd0M7GEaYG4ad0/VWH70HQioWLL7zIQMOqb2917w2/MIoZwy
RkM1feO5rTVySVQELd4U0U8dFiaO9nIwP3EDc9Nwws6D4IedOGBzJC10qEoA92FGGkiwGsmypOoT
zpGleS4QbaqDF3g/I9/C/EIE48QiHPSEEs7xxXDoWHW+9ean1x4pAh7hu3r5cfEygbEl6VJD9H3w
FQxtiBiqODj4b9agmC+zIR/z6lYlYBhQ1jwVIQ53jEzHpnJoaXo3PIyrxlO/mtEl8yiE5OUSj76M
DnyR0zYcG/IvwwEXhM0d4RP63BvdqdfoHuuwHlfEMW44XA/c1vax0M6nb7hUb/BT0InXaUQnVAb9
yvSqlivL9lbWhPEOhNQNsvS3MW85Do0JtkY7/z3Ec3vXpd0+pL1tuFTKduizwU5AWHBVbf3I+BZP
ZJKGv1FBJWejWbwIFJxVrAqWx+QpH14DG1uKVtRoUYg8tsT6PXYlKuESZYafUDt7yPJgyOyT2DDf
Up/VOu2A1KW0WKBBuXszPjs93RepnSs19rM08rc2V9lWwIbdaBMERQgZP1cW2YWoUxIUmXyIIUW7
cXDoHNKkQqdJ2xPj75wxK8HSXAniSoS8ElqZ7lEG8V3W2WYWtjOU/JgxJOYDrUoyJYhbDfkuyJ0U
QiM1nLAhLBVEJKdSQu6e9bOZlRxU7RpnMaSfFThOyBe/0qS+b/xiOGTT4i7K8IxYzrHLux7pDoOp
dqb5RHrkR0+Tj92mJGK5pmOWldExTPRygLbeXYn/lW5lCGh5bO4JamOwYiFvW0ZPwfeaDgvGJcHZ
tbtgHMA0iKEyzKDpcRh5IAOEeI+SZmdvCH+vr1osCJq8r7Y+0WWc+Rl7SD2oY08kLu3+nvwHMGo7
3w5TGBzNBvEc8Lsm7R/IZSam0m35aIbyTF/+LnThKoD+vozEpJkDbU3OUhWBJlhoqKb2Ue2AHehj
465j7I6jlEUM1Coem/iucIybXzk26RV9vdNTeZzrBINGStLSEsI4h2wOYei054F+e0ry5CFJx1dZ
4AM1uhemZnz+xQxsjo5sELfJKStpq1O35hhf5bmx9a4w7AbIeBFfOo/5ad1gRansUZwbrmIYYMAC
O+SeFBDffBKeiAJbVJede571kWxV0sPi8rWQs33Ac5awhJXTyWmXmVBjiFVv5vi2SCTlXJu5q7Kn
reZEXBbg5S3SVWgEcqNRZkn3NSdsEJdYQVwWaeMWlAh3IFnL4RZtK6KEZHDLRn4EzFJuiKxZUjYd
GxVdfcFf+9ZJ3tvAhKucxATmcrNPm3x8bSS/ce3yI0H80okJJcsaIxmp9JvruyZS8PyiaEqew/LB
oIXCFcWgm09lG6UtlEeQCMTEBDezmnZ2zRJqLqcsj1nPViqU4EmoDw6F+8oQhMZYvVPsGRbbkVvs
fGSYUaT5efWHIZ3uMbeCrU6mN3AMl0p7GmoC0TM55ktQO4yIZgACI7H0Wy1+A5zlHXDDH5Ut+42n
CN1jhkrj0Lf8BoAFbXNZ/bK6jLdoSu714tRVgXrNIq3AGBd6G9ZVterQoG6suj70xbkpuJLdANcU
NxJklurOmTqWm7Gwjp6Fs5Njhcs151TmrzF0P8jjIRnhV1/UD34FuNyt7+dWGqc2xljeBh9o9/hu
x5IYup8DyFKbsWLJzDjxSDHo68CMWeKfSiK9bSPx7jeOQqrQGETOpEgKHOFts1n9jFICSyPGXmuU
sZw1Zs4iBDaH1LV7q2StzMcp3bBtHxM7mE4SK84KtjWG5p7DbFiOO0i0+6yKnzqRkeGp7i1HcDA0
plc9AqhqDbrCY/PSaSYikhQgKyxIVR2g8Msxm3n14V3Udu+ZZERm/wbsf6+o9imC2RW1Ht8ci3Kg
x6+2inzBmf3QlG50CwHeitJmbMBZZWjR85b6HXgEmu7gLu1TGOr9r0HR0K8SWvCgpZ87mgKllZGw
YxWS5of9ogPKQ7IyibDshg9B6d5E3gQ5LHaOeZI8CKcCQuNCt/HmqlyRHECHU1PzQY2j+V8Vn4Y9
/Oi0wYlFDgeTtWefFiWsz+wHjvKA78VcIhSVseU1j/xGCVcVvqKmcrN9BCpczfUmFckhN2ALNYF9
X7c+UWToktdEhIa8yeRE+meuo2Jt1nhtwPwP1wprltMgZBlBZ0X9xwTGnB024RRsrzCVxDBRC3Qg
1W5KyvaCs4yuv59U98Zc/UqgvlMqJE+WQc5IVNN6jUoXQl9N4wQDXX8r5DrOxU967cN3ER6YviJj
Fw4hMYzZ5rH46XnwQT2H0gicfL04cxJCUPYhVLtbvDy4dN9yATT960v4VH5ql85DlUp+21Y9Ay4Y
oewrmAdIIGgQpTslfMiCjSbdrGYdDirzOelhn8ex8dZW0bAxLctbh/ZBSTxjzuy/hXEEVKahp122
0JmbgEImH2bOQgTklfWxHttn7VXz3sKAtNXAlMaUeHcWORzWTVbvuXlwESssSp3C+2syieMIxxor
UdlTeaXl1m7a/qor9ZgVvKHFjF+1Mptr53cEHMcgKfl+BPCiY7xRD8mtCSaa/LQZcRT+GHoTJqnH
WD7pzVdb1h7qju9VXQT7aMRgXYIuazyS1+B4YGFHToxyPqjETjNiNTPRbkqgZQmmrUBqrOHlKW36
cZcTKk6U+xUo2V0oqVUoy9DBkjc5iJR+jIke2q8qDjnjJ0suMDZP3Zt281D3KW0YCYljYv7psC+F
WUclgDcz0PdJgGs8dm296Yo83IkM/Fttqt+eq/Eedq9jh9LMaThueBMK23ZifbbnX86oDo0NnTX5
7Uku0DnPftYjJA3D6zj7CVT/xRSeB7t6aVLEFB0Xl9U+j2l79hsUPvg0t+jMX8wUroHnOz8d3eCT
t6F9t75lrwPLu1ghyb3MX7Y6lEcfyc+pSsYX8p+CVVgJpu0lb4Dn/IIbsO/JqMYpku3GQIHrTrJn
CBHMTT2c/MjIUdJNN20zPXCd4B1AuUMuAvKdYd72VrcRurkDPJbtkWUcJx3cqpYBsUcvIjVHpDoe
/yY2qLe8cD+bebxzwBtwSt1EQXTGkFysuDoFgqB2lzr4tNLldMYc5SaTCEt32mLY1PahdrujCTGp
z8cnMc3mXY8WyKpctoH4AJfC5fBuf1qpDc4YVoQoO0Ld5pTNgPfNqtd5jeiJCMZzxyyNntuH5XTd
Bf0nq72adqLr/A0ZLGvfibha4oeshMsXstaXzb51zKPUGVs5gORtZlbfCcHFWjdiV7LEJ1kUH6mT
/uggKnP1W/uh5nNx4mGNDyrdybkFV0sTktDjrRCERPQ2fj6rBAni4GKjw8DE1uVt1miWET6xwp6S
Lnnh83/0fjT4JYlRcfl5iqZ/6xv4Dimr3PBzbMfH1vI+q6x7U1P7xBQCCmkiQt70jrkz7rI6oBxw
zEW9wxxV4LmWDngjcmLVitSzmpLfYOrsBfa5qs0fZjCAWSrQiS3TrIIg+RWVGrCwojrqUZ51c5oI
HfW4gwrUezkLdyDFN6J8fjcWTmxY1uO+BNQ8BLjnm09CCN78KqQbXZS32tmZATsna3oGvw60u74b
AUrgnR0Ynmx7FSOpM0j/Djmoko6Qbd3F5sLi88uzPhloqm00+3cjkrRNYTo/szx8wCwcnWAInUZ3
/jKU31UAwji45xfSz/Dz1vme+A9ji2zO5XQBsbGQe3MYw0vbVfUubOtHfGBbwyVzuUqdE0Hv0KRq
gVEe9EDu1x0rPEay5JNwhhbTQne0C5JoAnCKBEnv0HsXFGEy3IppwAIR+Wc6G0QwF8s+GJtbGP3P
UdXc28QVjUAdeBnxZsBHu1F0y9cNPT8JMHdVMy5fxxMMPc9OL4msH0JYtytrrJhYjQwxxpxk7ynb
150AUFLdutkwoTbrHa4J8GophzLit8oC1EdPTzguIO90hI6raL6L4VcvCZTF1qi6U6iIAw8NhOoo
jkwAjFv4NW8xxWJGIBhgXI4AXQgHjkM/AIhfIQO9OgGs4Ici3ojJ+pBdfXOM7kCi67TtTM67WYc7
hHM1cfdZCWt7uO9C+0flnEObVXOMB49x2G8fjUPpuBArtf/pTd0HzS+nVq9MUPZjETIrSc82RWkU
cowYQ+vmJeMtGpBUDz1qD/NYhVm+M2kPyFzejxZmONpTzb6qjRNcGdBmjfXWjvBuCIJcuTmYFaKF
1n4hr8VsPwV28uiwpuyU1+/TZt77lXkK2Mkdlaz7kgGZBJmUJHQjscAlWCSsmvwhZJQ8UyGHnQpd
TAvP2OjyY1yCqtbmzuuIGqY3SAVNDDwhAxdnbH4Fif6Vtswqknll1o9Z3ffcNBNWmPIbuvtf8eh+
9rrcBpDObSOr9oYYmZdNgAxrqnYZ/aAly8AeAxnNM3Gzy/k5cr3XxBsPhmUfMWXWG9FZl3gQC14W
jU7Phui2eG0vv9FSb2ujYsNom7X2nZ1L9lZnDD+QrN9n6Q/HXgAH6ZGm7gOWMIvPr3ybA3/TgD7A
6mS+kOSBGsl/j3qk7Uw6LwJMAhm/gALDfLy4uXrCa0WDO1cvRqMvxIDdvlD+/5N68DepBxa9UXIC
/vvUg+vn8G/vZZP+Ofjgn9/0z+ADz/yHck1LecoxPR//4H8GH3j+PzxJ51U6YP/5j8UfFSgHo//9
7477D8N0lWsY0jOJPFuSpv4ZfOAY/0BbZLu+iWnV9Wng/P8EH5h/iT1wlAvsjAQY2zVIJpByyV37
+fEYFyEBWOZ/mFrWlABheZyMMLtpAFuPwTLn4QAwsC9tCIufmclxWA2D34wMOVJng/ojVePn+L/C
z/K/CNYyHX7KnxOmllcBP4d+peK9MNVfkhJ1awhkrmZB+Kxf7yo3eNJ+fjfryYSmQqkx5c1dQ3NF
IzKWIR3w0O1+TyOM3MglfQXJZfM3aXqW968vyTHgYHiG51i+rf7yxgCWsrxKGcWRoYymhSa6jdHP
Jv5M71feJcY9RLtDDblvb9vhD4IgSzYUKVGR0Dp0xWOA23zbI23c264b8A/kjAT8mRG9YdEGNMSw
r2w4aV7ZhVvyN7GAes2BE8WBANHgJMLx5U9X5n/1JhOW8dc32TU8rjbFBaXMv2bt1NAGR7R+xdHw
Z4N23GiyI5UkHMXB2q5852AFDdmf6WgdTChlKR1R6PGy7KqLGgtAnJ51Kyz1FlB8bf/mtXGp/8tr
40K3HQmeUXnL9f7nyxC8a9IMysuPXTg8gvXZgNLLjuwD0z5kGM5xGlTeZNfvrt93p8y18pU11MdM
kn9mY2645QLQObKQv3ld/3JhSpObkFflSN/gg1re0z/dHglbQWW1QOodNABdAYfT6GmFiAnGpllc
MGKjO+v8LeDBZG+Fw2uVDyWnNDpNBEeYSMyjv7kw3b+msbGEGIu0xvXhFPiWWl7yn17ShNx9DoNR
H+zEHHZuEgh8ZfnWsJS487O4eVqaCJCPH+ohS54LUy60z4jZh4x3eQMdwAiq8VqAj1uVmumTHjOH
w2R4pJVpvDUDYyMdNHeznUE6UoKNO3We5YQCTGrj5BBnX5hJc2eOt0S57pFoBRe0rTVvYuCPkxrt
rQ6mH6RV6TV1MTaAsrw4LTiFpmqPrl2+R11n4RPBqpMl5DKJ9kq2n9iVZTNdm2Kjpul3nNTW1iCW
YDN6RGIR+gTUoB9HBONNvJlR1q2Ggjn3ZKnn//cnbqFd+eu16Lmmyde57w3fIOHs/36Di9xXZAl1
/cEa+pW08vJqh8G5LqDgU403JNAzcPuixY8BdurCmc8QfYr7JCruBeSpFVO0lHOxCM++bj4X/syO
Edu8mejqRLiiyQUNqLjm4BwxBanqJN4jMPB5f62NK51hIzFYvAcdo9JI+etsxPheUkueBsu5T5X1
7E+RPkbtggtvePj6v9QPw1OH5E37YILsaJIMCczo9vWQRf7VDMAeDiWwvF6WZ68tHvkY+ytJJwzZ
O9d81k4xPUTBDWB6f190ubk30tl8njmEpm0T3WjCMHuZDLHl4pmZ8WykVWac63LqZMNtwMhU4dot
23oXLdmCVZEcHWdO7zq/Su9oq0P/KzbjaIZ3VhYZuxkT8ZENbmNIkhG4uaEYW016iKbWuUiiGJJL
apbdRSpePfNBRmBQ/3KiYB7y5G0SbX9ga2OkZM7TuYAqdMUhY2EsuUrPuIcRJza6grtgWoV/GaIa
Dp8LMzEzRg/6U2Ue2dgT5Ps5fDtnKs+m6uniRHF76dH4JN08nUTkjHT+q12W9/YhpXVZaP1C91ad
vj4jJFvNuo6Qh3lD2+1s23h3I988hTXn1HFw3UvSoSrLxTWsuoIaL/Mu7KpHv/biB69T57zLbYI4
0vghEDp+MBI/WpVAx+wG3YcgV/mpL7yAlRkZqByp2ywZXpipT9daFdN1QKG8sZwJ8lQ2XSwvobEV
OnRdSd47Im4x9lTn3+MuLC7taML6AEXM8ALVYuqOwAIVmJqJXZ5SNd8q7VhLXzPh1MxDOxmYiobo
Crgm2CHTipDPmyyzanxMcAOfKJXjGxA3gmi0Q+5fTw5QARfn+JVWXRYowwhYwGmRxMd66j/Gpp7u
e3Ce97rLX3GfnbFD2AesHfajY9SC0sLhvMEz2zGeoWjyJpulf5s4icsKFoObzcc+hJn+9YDaMj76
KgNXvnxt9gv1xx+kLr9Hx9xl+/W1iMhopI3VuM+tcr58/WUbl/wGQLOz9XPErHAosTuHbfjQLA9Z
PjOzWaimX0+nmsUU5y4dk0buv77EOB3UHOb81oaFg3U+2ltWGjLyjrx9iAp6zQIjUNjyYCTuCW/b
fDWWvxEpoz9kqsP4CJirteX910Nn8YZOzvTz61neqBmVNBAoDo6nqUVhpeMoe/p6GHXwrmaQH0uZ
tWqZbqM9SOhsex2D8izPTzPUgns/Y5rgjn73FCKBY4OdL4jp4FnYPonFcNHyoR2ebMTBZhm+VkXu
HShqJgJbEua7sgU6i5l0ZfitgMeY9jRxrBK/b129K4YZMZgrgqhfuomL2NCY8zP3lSayj58g946m
g4gPMoe3qZH+ZhD/7xtKU8/6rgi2v6fDHfTTay+7s4M4HCpVc5AYjgv02wcknzAlfXeTEE5yzoIE
h17ibwWTYrcfMrCJbr1tBwLJ49y9kAoC6cxrmn2KjAaiOrLeSTVEitTDtM/yFJfgQMMSZ7yJwj7+
DZEu3/kYQVm58PRkA+tEA+Bqbe7nklFnZBebvBmDhyjLv3d2H+0cFt9DjjugaHqFAQOtCpBxcIA6
3xtMm9cU4i9Jh+qWpau+J87+ITaG5wAvynYIl/m/GwUn36SvzWCMlqEKsZzFzMqXdxN8sTjORUPg
LsUknQ+QlskbCMLu3sDwmdRV+Mf6hEDefp64lpv2mzJE9cBOdc3tGZNS7NNiV+OTJ4d4D1+VgEp3
P2d8laM7EjV7hJ80jN+dlgBsJ26vvTXQhhpYJKQiPXn2fbjDQ04fjMAiAiRxTEVr1I3Fe5jNT5JZ
4eUrTLNAKMiYAIgGU5AtJDxxQiwdmdS2fkT+DJ/fvQrj4dyF3j39a0i4kM+3NUFFYMW9A+3OZiVM
mi8chfdFsEAFVCA5aNjTbs7VknJGUImICkRQwvxhECzCebXfVjTtaIH05TnRdsLf6qLLCNUZhOFw
QQ5im8V8xUt5LspEvM3zAR2hQ24Y1EEVo/qw4+o69wr+AT6evcfccueIiPDQaRel+i2GVgkxLXg2
7HQdpob7lIKHpg1qQOwwxWvYhwpiXIlAVnsoRcP5XtUPjZvQtWiBK3vVWPHj4YQZnWJj1fNZMdg9
RhNw63Ews5sBYfLkZ3SAkmRN45iMlTp3T5XKOYEvTRYIov4lWs4BudiNnducZOi4p7nVoCWBy5Q/
DVWmG4PZ5sHuqzvCP8ur4X9GA4zoILC/cahxj8B7P+OkBJVkEIgmSKcwe5KZ3GlutoVc4CEZ5hFa
NeMjFCzaVp7Ddqy6mtFe6u2NZQ7e9LgidCGdj7JV1XvsRa/ksbighBu1Hpwq3vQZk3Jp2vbR6cPm
1Afw2BvkPy2zWlxD6dGo5bXWW69CYg67GxNUS0RwKu9N2Oh7Adm+Al9TE+WMFqvElpSQRKG8oDl+
vXjRhe1D1ft3JT3yk0HkzsqdSoRVy7zbz3ErQJ/ZEfKpdU0wa44fyO6QMnJaxhgYJ+91hGykSyFv
8ZtNooGvnkQtUOUYTFM0gqtLejTAnFFrcgUOvl3fskY3h7Hdta2ojqWu9EGPn42LNmsoAXHMQfO7
mhVk1ZANHE3Hmq7t0Uxqwr1C0qCz0rZPbGrFFriSu/bNFllzSO8xSuFPti1LYR+MbxZI73U08Suk
cZ4zUSrF0Uq4mpZ/oyOnd018eL3nCjrSp4QqPSeMxRB7bW00BOGQutsxhEjGuuLD7pQX8p5RrlXi
wigr28wEAmz61ttymVibrlvHifwkvHe+j7qtFQNAszofdm2CZ8GZ1Kmv6JBHsUr2wBuxU0I1an2d
PffDphc1scVVU58HMCRQLJ+b3sQfwzhu7Ms3kFQVPEz/2erJQ2T2jCWuZiaNEhr6LawlJVXy0k/G
78ZFSgrXKnlsejw07WR/aC0QZZh5tTMFcpRI6AFBo0ZWFvNzMpdbt2MOuoECd5Wtx9nUzpODiEZ8
dcvTvtfjhZ2FtxjHTNSxR2k0LU99jnhY+FtdD0jsimg4V9IFZzvJ4I5jqrXxrDT/ZkYBxpBEf9pe
e6T3cIcKDpevgzaxyQt5JibSPfttj8VfWyfCArlB+Eo8DPKsrGwiNcNOtwn0N9qSy59UX9/VV2ea
qc4KNGm0zop4uDR9CK4FBOcaufsA8WkK8Y5QJjGK4qkIfvk4dnfDUBm72M2/MwcWZx3GITNQ/u/r
wYt0tBkMRI5uiAoN74cjzn6CCcTSNMmXv9fG6WmkGb0fZ/+311nodgyk0LAL6aJK64+HAiTsqtZ1
sIk1fD6P8gub6yrZuEaZ3QCJvht0lnfCuJqUdA9OfT9mUt4LlL9DGVSPBBu5h5oODlOgqXr8+hrm
m2YdNlrt28oWHKUFsogpQpqcRmvkfYz9l2c0VhmqQEdafT0ND24RdjsuY2RVEI2RQ7iLZKaxHzAn
2g9TSlhBmjWMdWdArA3dlmNtEz00SnO8GkN3IR22fqIpj+DOfvRMRHrltBDX6PbSxjfri/LTF0Yo
HuNjnFHO4OHerMKdEUbmI25+4zGSJhZjXmDQ0ZItiXiOY4uMCZMJiNUvtw8iK6vyDpQb5UWx/mI9
IdHHFeJmMvo5TbNhnIa5nJl2Ls+9CqGw51T1RpVylVAgncWkEI/kGbMimmgnR4SPdq+aPdQ9da6i
kZgSDnb9MM6nr4cyY9j+p+fRxDhXwYXcYmti5e0n+Rmb7bSV5oFOMY6X2n3Iql6fPG6iM+dy9Bmg
8UAM+Bu+Iznjqmj2Y1tfrWCGjxK734SBiizzsDRybjiOhcQFGaP26sP8YvXZt6aUP6A7hGeREXDv
J5J/Lb7oErL0PIUPxpAwuo2vTUM50lnPnPAOidlfR+g5eMPQ3WU5dpzBzi4du4ByB4GibfxeY9RZ
11byJgwH/6TBHCqJnyUzk1UDfIkzmgYGuTjkAEjn/k93dj4W1Nyg9AuZN/1az++5gcdAFki7Q8Y4
DId0l5T7Ak7qKlLEVQ+Yg03wn4nTPXA4eYuWHYbMpf1U7lrDqjdVfbDMBNrn0Wqi+7SQwR7PJ+Jx
1IpmESICGlDwZGT9YdA7Dl4L0FOfjNb4KPtHzvlo4mvCPeaRU43ZeOYiKrHWrh4PeLhS0JnCPGSS
e6pGVAeQolmTDvSJVgXZppt+jOmMuspTuHJlBwxiNQac0FVInguttvWkIXjTUzp5y3L59ZC7WKwj
tPuJ/wmOGDBw3+5rWx5N1SHvd9wHSQ7EqmuQKONHWImiIh4L8/6gVb5KbSa/VWIdEikeBeYqTM/a
247oO3BLcIhf2js5U8ZUkeHiA62Q6FXrFra9nGZg5A2T6xKZBOL1CGsp5VCZm78D3upqCIrNLNi3
hclBoEvrj/TdTqr8HuksCDViNXZLB7mAZvuLhePGMsQ8xoZRiRrfxbRATLSdl78HFxVIkDA8Nkff
fQ2X4M7aPZZx59MBlSbiZ3QSBh67F1AB3xoogiRtUQI7fkDeH0a7i1W355YZ5UMKQHNlFM33uCir
Nz6SO2QAr00NrDBu6g9MrQm2rHretwNzJsbIwRp8Kup+1hCK9vTseMDoVWbTMPPs6Coyn7gPC8FE
mnm7thOvmuUHLIA6M4FT26pi+1IBSDvLRAoXNEF06DKEgLPx6M/XvorLfetV1QMZfWBJx1VORN3K
kZ5HUS6tvcbaV5VBftFZBf+6fzHMzrgYDJs3XMJEsRU1b6KFJHUBslTA3zZu1qB1FIY++m73vaBx
tBpUeyqtccl3gnVAM/NmZ6Z3H9GgLoS8Z76oncn4qIyhJhPKc87EcE4HJOyoG2Njn2r1YMzybg7I
Ak1d092ThQa+XgPXTQeN/eV5oKl8EMwkN3Sp61tZx08eei/48erCp4Z4AhnlOTB8D5EALWWiKDYE
b8uzk3L3H70xrXem9hZ9AvtGKKwXf3FacVDAwxgOUBh59ZmTPCjJsLpMSAqoplfPhxiDJwpJ7dTX
NKqB9M1xUmyAPz6YAiZzMYZQrZgt4sRBloETvMVGs0bvqVZ2WN902V5TAW4lWpBIKYFEq9gIAsqi
+jC0tQXtAAYNvYkBABrq/RmkApi+k9mX7Ju5V8Kim1+Uq6oT6APQu1//25qkjqzawIYFV31XfRas
RuO5BBgl0sEBVdASA1LlmXWKKmrKyiNAqv6BOfdHQoMCQ8citNCWq05fzwvsSWMUR0cZVwSpW4C6
UKkAa12efj2ABsCO9N/+8Rc98T//9uAtgOEhelJWsTcxedZavnspUjLs+pbcSuHscjA/B43i9NAs
f4HO1GkuCY2uUbY3eCM3XeTVsOF5QHNo7qZfETU4EUEjh7VLkPXxMRNMXuWtr5jW9LF+KILqkvqJ
OhU5ooasyj+mfET9YLeAXftenGbr1gJgpdIUaousE8+ujAb0Bcn8GNQ58CDgkztzCB+8fdMG+VOM
yLExlL3HDl38QXwbGfuOTWOd4VJv7H3lD95T3zBW8bV6M8a8fPaDqXyePZJ8Qky6ejiKUqaAg9V0
jciG27geuqQU+i3CcJO3JjsFRmQcQub4fHA9nYypOM5OAH567sDvi5GQ+iUHi+aq8zSycFVVevLL
+RcfNmN0LdyjMxQ4iwkQJY6GvFHsnNchmu195ktCjt11Es/sxk1bUgFOzkaXirZuRmelR692c5P2
TpVlca77Yu9zJW+EQQqchvYJGStCGd5uLVIgvsk8b86AelguY6IlWuZllzQrrrZZitfKV8MOApw6
Zl2oH/wFU8r4ofs5pqTEzt1ez53z5HlRuecWKPD/RcUrkRjnokjERx/QvXOUqa8juU0kUBK0SRGw
rTiML/7sF6qudemNzrsOowe8At5njqZNg8G2WGNuGZTuCzEHpAMb06F2WvkjL2xF6eXyuRo00rM+
evRHBjoau9WagtrblOBHj5YY7I2XkzbWB9i/ZkCxG0K/bPYWiAU+jcmyGpK9gZaFFkcLnIygPgKr
5TXEAU8/sDQ3wAXExWsQXsAsd2BWZL9twKoUlPJIEEaCxqi4paY2n2m2nUIaCotbezq7VHCTXUZP
DUpiJKrV2qsZx/V55107ZrzI42dxaIBrbp0J4Qg1AlI4quAQXMg6UbpEXd2tJZjbTc/JnKyluylx
vbukIbLUEPJno9rp6H4vxq679nj8R5zqsWtY5woWLbNA0zkOCdnQDYreu6GBzoSe5mJmBCZ7xogT
wSmPrJl32kz6ByuXaJs4EjugSEo6vveJgYjaitikzFHBae0f+5bNuA0NtSGI+Vdb5wiMA9AzguYq
MSxRsZPG/2HvTJYbR7Zs+yvPao5rgKMf1IQ9QVG9FKGYwKRo0PeNw/H1tYDIm7qZt6zqvfmbwACS
okgQjfs5e69NA7dt40PaRvizpqS7kjwhd6mE1abNOlEZqj0Ng3qLY7QUk2yN27Us5dvmkbaR82jo
76gu60OJP/M49t5XsNL1LsaSG+QJ2ASFnm8QgmNsaul6RvNropryJJR84tdSZ6dEKZJkkJdKJM8b
yIyoNVx8uQgJScbjAOMSATkpJfI4ozrcVbw+Ntsvfg+fCenzplEEgY95f0OZ076ZjDd3KAhy79qH
eEZyWjpRf9UwORYWt7RWdtPRVm/KJ7mq9PWbKOv3Nrs3UEn5FQ2xvIyOc0nBQOFzlV8iFEX3yPXJ
hiTF15RAqPSJlk2mHBT1RKtmgmyCOeruZkrbkUvHxpIELM5QyC59MjySmEgl3f6BZQXNO6hNGWkM
tlNL7TuzXGbqPZVJzWN8XOwHabpHJKHRbpL9d12q+DJrNkaAcapO4wmtQHIsgJJe4wYuex5RSdNm
kqs9+2iqdvGd1eCylsoB6BRnF/ag0PyoPLWuLM8ggSCCwJw5qYzdgeb9Nik8962FJL2BAdTfKbHI
yMbsKSKAg5C6Wlyy3tg5jaXvJ4UVFQNxdQ21reEzi/SFcOAVJ4dYMfGMKejJYdCPc8f0n1Jx/YWr
PaNwPT3MZlp+6+ezIsB7MK0EUTe9ZgZJxNPqMJ3ukoiRkEvn6T7uuByaba/dpK3Gm4roXtoUA6BZ
Xj2LkOChG7KDwSRkH9GV2Doz+4+BrXOJK2+4DJX/Iicfi+wCYzXa0nxxLbywNkAso+5ttI2DP9JR
ScUFVOXP0cydQ52nWlAOjwmGOSyzi72UO6xbzuUxRrlKJdsyjnU7YxQZYrWN6c8rqEMPRuqYR9Iy
QFHr+njrgCOp0c+GaW/dzFHtnv2perWMNL6xO4SOiuSKfV7DslJFF3EQatmDx1vsEg8EszDT8KjH
ZHUuuRTYNpj/X7o+huXmK+dSMWZc47BRYfZHZrjN1db0IYDtdSwBX1yT2HnVC2sAw2a+0qoAFlEi
iztMy9DCaGn4AqujvkQc3U54NcwvJUlyARu4QKzRohPWTOEEr9rIrTewEjEHtZWNRytRqDGT+sZc
FgmJVqqNhksoGRHW4Pk2A22pIHFoNteJ8UzyQn8M00WN1lyopBbIzEpj20ntF0HmROoMYf1sWt54
p+EFsr033Vb2c0dU5PNM0Z9A1rdEH/urmxvtDWm3J1caBGfMaRiwR2bqdMlzr2r7Fl4H/Tyvhz9M
4exSYEC8xBH2jJJM+m1jNOVlwkXEnHK6ailDvljHmZnbzjDtRJT8xE+QAyG2rcDRc+/s969gD+kc
YObeOrjy8NdwY6fcKlht82gOkozQj5CSBckyXDD4gFNQdnQFUOsZh2mMKPoRzmjh/o3Gc0pdqMXn
3Z7qocMjP4IiqdBSbOyE+8sswggpal/L29j2jEOa04gfy/5FmIk8lXIx/cuSFlNemvJK7Mnsc0nO
Oveubdrurl8W62Un5wxGh5Kd3OmOpiVj9QZw/q27tKmtyeiu9nQnIhtwesoVPoVATP/MyO7IAsox
CGs/s4pJd9lL5yRzg96oP+6Ql/NYWF6xQ3U3VpofPYaxl9aZ7H09Z/k5TgtmCnFMl9VlBuqbL2UL
6r+3dH2vWWHKnTtyrrInTkwW+jWb+gBBY3HxZRafG7zAJ657SHJ9A6g71+ZjXs3vsUs6s04a6BOx
Rdeyb/W30CRJK5YO4sjZuCeuedgW2KnQoOCJ7pKmPFotiL9az79JQ8S7TPrgT+xy6Zpj7cemw3g/
cHUzesb+TcFuUpfIRuAZp+6wQeTzXcVWe1QhrBgtFpeYvtHbpJNd4YBwbBmSQiKJwiu5aMjp7MVy
RHUbFgTq9sr4yDC/z0lB94BBaIl2nrGthjZPCSo7x9EU9gaqtP+clv7Rj/utZOyKfYt6wliIgJAV
IqL16o4S/T5D8/4+jfpPOxq+YxyqTqHfqeea8jSlheekNpOT7CkurcfDemSQTnO0GHLs6z6vdqIo
wnMeOZznUcIR32UvVrskD1DOOHal1T6UzExVjONRN4EPNZTK6EN9I6AC2i73jQ3N+PYmSo1nGuAQ
4kioxmJERhyVLaZ9tDth9nePY1ZYZ9BmqKYncuPGtppeS9/+qWGww36S6+DKevEyD4xay1nMx/Ui
bFZ0lUBPzUdyeb5LZCmEQ3Q6Is0GxkdJZ7NNYdqjg7avc+e+Arvsn0vdt67ASl+z5sGh///kwK14
9luMCHGZGMc4JRZX+XobWLKGT494g9vXsjCRNf1em5X/x2asLGRWSQKYwYZa1yepfzYt3yUVbcib
YF2UpfxitFm+m5BgWD6AZJBZdO4JhfnnakZb+yzVlWJzRVYpC3uZmvkLCnld04eEuwcq93DHKZ+i
TiWI1LMpJlMugWmJ9nhZLxMHOXNrwl4SWk6+VVgE0N3/WPgexuANPnSjb3QIB8OPjDDXfTovXh25
UIv7BRe8rhlZ5XANd76krk0WzEjRLPi9Oi2rSST4oC5Xo5hkyx195TowuGkF87JYNz8XthsTGZfR
q03srArWN1jf8Pdb/flYa/m7GcPUCTdUO2/zLA/39iRf15dl62PrG2SwivLN+hH+9oZZjTgLMeNr
Q400qBzJD6GlcRP83l4ejGKMaxJRxq4cST7wsK1su5FJPr27KljXPjfDWGOgigf+b4+vu/9vj31u
fv69SZsHE8if75xHmOrpDw4M7fkB489fcd3WNMIQsSBHAQe/TuMysYLQaq0glzHkmd4uEGT42VFK
z6d0+LS+QLM+fNHV58mdahwjBsT/9X3dueSIWFfDCqTj+sy6ZsRet9fT/vvnQ+vj3vKydQ36WHck
5f78+Xbr47/fs5oo/AE5xmAruAhTwesD2Cx/rK2b6xNDwgw8z2CiJvWTT/Pz3NcxFdzRyYG/cEYR
09oFjIs2gpzL8/ozx+vh9vmz5tlhXE6q9UyakqEJ1sW4rFmOAtMyJ/Fei+QUNHU5BYLyPEU9Nj8X
62NFPDMzxOaQQuRFG50XFdRFvkiUcpKsC4CX0T6CMolcBEqXn45IndAL5DYNZHQu7WbRNcXYO7MW
rgP2RZVQ7vN1tfcKl1QKG8WW94ybrd3Qbj6mxYJkHJ1D0TRAKeMXoywfzYwSrJz2ilY+qIsI53tk
IDtQRwZo4uKBfUpIoNoqZngkW4wveSLuCpF6B6GyH57PfIdG+ItT8Q+Lfuksck5rZfXFUya5hx3m
1DCOjp1pXmGjMFVqEOpFDeoje3oVjX3XizS6iazoEM9LsTkJb8LMiQOXD7iRG4KlP6jF0SunMQr6
6JzVIb8Mb4iKAP8hjqWeSN1CNUvYCNEweV4gasmchVl2DS2SBM0Bzwa94aEHPuSkd7rrXyzVhVuq
deNiJEgHtYNF/MXK23sqZschfDH0yNjFyvte21hlCfWuev/cRdl3rtbQ9STfJ0qOqeah12rUdyKm
sdsV/Nw0Zj3gB5uotl+EdN81/ah3BcBRt//u9fRZlO8CpTXoF4RdBmFP0cGJBZMFbuMJmO4YyMY2
GTJro4X6ftBtG7Bz8q1JgLLJIQd7IIB6IrZI6dyMBXPLMLwn8YF4EcVQviTl1q2B/Ph4CAAT0M2h
ION54iApoFo9qET0KDNTNwOIUu495dg4DZM91zETCwCQnbVoSJe+Qnyo45z+uW+8Vc5R+EyzzIIh
ft3iKB+hqfa3ZQVNooLJYPkDmb6Ma3a9uR2Z0+YdviuGXzQCsexZpnEMEdtspqYZ6FhRlRQiufqt
+aR6wGOgAwfIgdkjJaor370DNkH4HWKq9OAm7L2WJNbUnoEtO+UrZ+cvo9/1M3VSAh/w9PdQHMhI
gbUsTuFs0cMw44WX2eydQf9gAtFxygry3ji2iV/EPAQ4DEniIezrL6o3Ye9VyUdSE6eJJnq3+Cz3
sw01wiyMR+Xa5PaEO1sGdQaipO3Zx0OLFyskYp4mShEe28k6YUEmBA3lzkHXsEf2cT+9iBwQ46Rp
as8oWRzLmIyKtqnGUxpN/taKe+t5wqxaSL28zMDFN15R2M9zaXQPdNUP8zJtWB+KYC21gzQe9RLS
tj2R/NM18xuAPvtazL17dlOyXFKLcsEcCfcc2ZP7rA2wFM0w1A/0FRF02uHzhLr47DNJ3FRNyQlq
JtCUHNtA7mOJXcg36Ky6fLCccn6KcSBVLZZrTYWMeHQOGx+NH7oW9EqEaDlUJrrxeZpUiuMyfeFG
MT6vi34KpqnTn9LqJiHt6yltzB8woHzmWCEUKAv6T6qDDE3nn3kCuF5ArrlPTI0kH0jSNbywtMgh
XLnzcppoyWMUu0FsmTcVjVlvtMdLM9v0CHqgUIX7aPam+zgZyUHl83ivD+KpKUkr1wufpxS1amWW
JOLAnZS6AZfXyEyuGi1im8qYdgY4S3KyWohknXlrMLOD8dZfEH6/M94hao4yInU/GHCwh+WNm74W
OJQZ/ct2H3YTR4F8RuiBV2qUckOwDUMn4pbnXL82jmddIXRZ11IgV5zQNRzg/DmcySnowtrJKfu7
2ySKDXBz1kMzjnSXgNbuKVdBhtS+mNPoXM3eu5nQXZ3muUl2RRFPO5wS9a5NAD8gxouBvvU/VS6e
UFbETz3l+TjsixdHXhSxa0823OXYzr4UhpI3oa/qa6oZj6vqpmmpSiaVHkRzexod/v3/rCw2FsfA
X0wOICpt17RxcxiOLv5utZhHkfqJCwknM7zsJEea3n0RwqWIybBDtPgEIKTdtbM62Iu4Y3L65H/5
COLf3B6e53FB1Q3b0GkEmn+Ts/uE/wwpgv5TQc6jFw7YuiKuAJqMkx03srdcMD5HEFAf/GqMbyHm
Qg0ojK1GuvG2a0yYpxQOL4vYVB+N4m70ouee5vKZ6ap+u6hA12rU/7zjxCK4/tuO81xdxz2BDt9C
9f5XQTZuBnD01cSO80EL5bbhnaMxvDVMeJWIF6yjPXrVbhqN8+io+Mi0KXuDK2FgBQVudxN2lv8+
7WvDiz8cob9WFHMo/tg/EajYFtcvhsBUY+47nOSbIknm4H/5/P9mbmCv+wIXgec7fI1VcP4XxX6K
Z8ZwKi51mPc1QKy7pIcYHNktTTYFwxY+yBbJE1lquft1dBIuD9Y1xalN/GFl7dH230jvw85SKKOO
99VfKiBNWr9x5t2nsBOOU12BrSliGzYwIJc+H7brl/j/FrBnVf/8z/94Z5RX7pKub5Pv/V/cXIv5
519+7917//5/fpZ90qvb94K/vMvy97gq3v+bP/rDAuZb/+CubsAGNQ0fo5XP8St/dv1//odm6OY/
8Hg5XBeELrDk8NQfFjDTXZ5xDdfx8ENZrsO5+ocFzDT/gS3FtkmjwObP33r/LxYwYej+X08wHjBd
6B++wccwzH+zX7Vj5pWIa5pASxZcmSIDWFFHcRcGMVHEkilfPRG/WFPPQhf2lHmw4KuBO0acAVRf
tE3Mw51tSdYmhPysDxpGmHpqWWc/1BDwWUMXWFZAqa418aqfY1kml8FcbAOUf8fQ2sq2/5jg2oIy
gTBSJPOWluvOUsbJpzd/wJ5D89Qs/KDzonGXwiDYoKNwgxoATG0z7mo75lSgY5wA1IMbrGufC83a
UuOm6r/ovl2fxs7yShEZyDXW1UZiDcgIXTjAqX/FTCuCWkV/LKKuFkSJh9RTucBv1k2SPOh0Ui4k
5eyfL16fWBfJ8hfr2vou65oqO9CLdrk3JtiGRfsr7iSTYK8gA0nPi8u6IK2guLRz6JzsVOwdJSi8
Q0cKfq/11a4g0GWr5gz8O8iFc0g6UjrP+YVCGjAh39ce6LG5hyq8IR16yRx2nI0HXOTyuUiNEQGE
A6lYZWG6EH5Ge0fyBvdtW9QXKhU3TTjO++62cGw6xJ1Ij+WCGyZb5V5I7zs9HwoPAJT31FLpohTE
akCJ9xaJFzkPD6FMCfqLHQ8joUcuYVVSXYvcnedpbwMxJRtzzA8j8RJ0Fqb5VDnFjYlFeyPbAaXW
1Ihr1AvjOkkU8VA2QnZb5JAt1KYnPVbZWUOG6SLbgdg/GPhh1S9qzuV19PNsx6e5yq5E4mpd2tQc
bkI17NNefERyRrY+oXAsdV1cG41Ng+bfzrQr81q3ZJMgQ4SGlo9PxNnvpsxXN6CE/X1rdzD+NTu+
0jDh6OxnNHs5CcrSokGFdP7Wiv12E+OuOpoyGpE4ZXBF7BYButUgyyOmj8Ic0CxRQGd0Q4viOiJ7
OXWohCv7Rs/hy5Df/bo+hzadvafp+4I5yGZ9gZM6Hqol7Wjw1a+KCeXVWD513yHN1YQ6LEzJ9Tn6
6+bVSQqaO7a7i/X5xYnS9tgvihKVlfNNK/la0knYH3BcfKF9p0EcLRBAI5DU3WlUDFdnWMo8nUVN
KE1N1C9O95fHZPvWxtktxpKlGBQXF034+gmd7UEg7QtAQJEkxT8nK3VZXR/8XDDg2WsEFsDbhF1r
L3U3w+I/pz1t2WVLTG0dZIzvN9PsejtHRAiIYQc17QOQ7RdIRzSaFCAoqE6oQNqAwpvgJu7c50xW
segpVEK5dsii8dbM/CkYoKxu/L61IBol4N7IazDO3nSfxUSlM4QV+9ErvsVLvUEKRefNd8jxI6SZ
H4ka3e/VRcvRUn07YaAjr+Y7PIYRPxw6PrEsZP5u2fxynm+SN7SUX4q18jJSo4LAdlof8lvyjQyE
cmjyjXbPJQEKrCYBlteLzNMxYBdVeHHaJgOF6jfUNTORUo9x0u+kLY176qNNkC4LtRRa1rX1sckb
j3jI7WNn4ELvQs/GS+Ocit5JTvUIl9GquwaZhf8OBZ+MlKU0tH6kuYjejaSFj7DuyYE2UeVN2pbK
G3AJVEeJOUnk9G6zEwvagdtYi1oTkvfEgU1hORZbvccIZkaV2LrayLVBX2qN5lJ67PWGPnyI6YAG
U6eXetCnZoEcXx50OzolZXPMBz8+FJqjDmPav5izcoLG86aDqMpnJ2SnJ2PTbwqssVs9NIg2UjoA
vIogXqc3/Z1MHGS4yvThuoDhXKxOYxMf7IRUa3P0z4m9JVfFPmnwy1cxifM7I27RlaBxLoNuWaxr
dFaZ9SZEIVdE0xN6RVLfegCsOYDrGm7Gx14f6kO4lPOSpUzo2IwZtwyYKdENy80rD6udH6a0oF0q
z0nay0BrMxlYpTUsALIJYr6pAjGK78J1dcCeoXUw5+7BJS89aGRn0oJHnftmdz9hsXVBU0SKuHGN
u6i7FTZnaunDJZ2MGC255/xCv93u11fmFU2vqQbBtr46c3IAPGEFs5/AMrdI65MnRXKyidpp1bkp
lXdOCukSKQ4SGeelhq7L+iIICG+m8fy3775ujniHoMvC71HgZX7vBhIotmR2zad1p6wLbdkd9uTc
5EJ9yNKA3UvvM7BGmuB2LQjPnVHNioJJd9og5NU5OrLlAM3sajerGZeLwPYRNti7kYf7wXw7uWZ1
cgDLd305BB7dC2lX6C4FcQ8DvrX94KfGLjTguyaONVD9BICKiCldGne6fqgnO6FLwChAH+MnHa3e
YSgI5fRTSSd3coeTDracPiM7fFmAg+QCVpVIVl07Z2a5qBLqczziWVjK0gU8iTRLQkSf3AtqZvKr
futTjLWurY918/CwpHiS0sTlbV2Yf66tmwR+10GRaDAdIhfORAUanMPstJ79EdLAHJY5F4J1gebc
h7jp2oCA+ps0Sr1NrROV4SApJXaYRW8gFRVd+PsaBJr66sDNQlMIbL4TNGNrZ97Tv/u2/t/1evv5
MT4351DXjthGDkA9GRBCPg8RVP/OrRwbZW1mL//S2aShjb3Ug3VBDpC16wr2SKVjGzKQ1RxFb/8q
GH/tp1iLL7jidnNZTydRPmuhk5EQvRyZMTaeCobavF1PU3+NSbQc4H4ew3EYmUR/yrAh3ogQmjE2
DniY3vIGJT5/iNBBHjpXcGFuzAxhQJcdp6VxInKvDIq1kbKuWsv2+szn00ZxQu2PmeXP59aXri9I
UUed3fGbufSEXJnaJ5J/tuvWKghMl27S5+bvNdPJzqbk0t5AK9ivj6F1rLhiLfuxRjA5XtIGBVGJ
T8vkG5eCCjmdV/0mRZ1PI9w/j7XmHSO3UPukLX/icTECQzPBzdYVQhnff1BLuydf2j3rWrqslUlL
N2pdXR/8fM1/95jbTXJbkV9MwCnv9bkoSlgE0E/QVP3z8b/9/fqEM4d//NUwNdpW0+Cxrace2lgy
zddV4OXoAbxJLAP2tfxr7YapOjQheUqTWXFZ/PMW+rm5ro2zRZjJ+vS6vd5mPzcLKHOQMFWAZwnn
qaFP+/WWI5abDzA2GnnrtlzOI9vydmPRScrKBi3CdUFIHUherx885JAQwE0SjtbF5Lq0Kbkjb+FL
EaNn1NMG/zWpCGTDj/Bt0NyHcxV2J7xO4VGBwydS2qKvHDg1gn3AiqyijeVWmGtGFfz9qX95FVnc
ErlNwb1yfVVJpZsU13kNdF07hN1yp/rsFQ7FkjC7bsOkm9vLusqsBQfEujovJ4qxBsquq8qcQP1/
votYckRrdxpz0JUx8YUNc4ENbECu67/f/F8f+XzLtWe5vuP62NSRiUsY2mcrc31u3YzVkqv7L6vr
f//9QdY/XreTNZh33f79Hz/fSl/SfIVPmscFGDEXiGUY9vn+n5/i98f+fPrz3f8vHquKS+o2MHMO
TITOc6hUx3w0QU8inB0e09qcT/QCnvH4T6iPpdhNRnNrpTppUTigN+NcvqZLQnK1RCUvmcn2kp5c
ws46GgQqw9KovzIV/sUQ/Z04i2Y/x0jCULIgcha83FiymQtBSnPSxS/Tkts8LAnOhDBvrBg7ehGS
7twtOc/5mvhMm9xcMqBrr4NXzB0FA9T4PEsMagOR0c6SHd0bUEVG94Jn8EIIWbtJBTnT2fI1rYlZ
gCSDOte48TnuoZekUzeMT7cTBA7OBbKr0yXFelzyrGuCrUMc8Zy+wKNjfXwTFH/3jvPVS3uX7gq5
2IqAbIugbAAR30wtBy8NApC4QNGQqD0v2dru4AQFpwv++SxY0wPzzrrQ8QeNkiRv8ZLRHcc/pPrI
Ce5OlwTvMSXLOyJHqh9J90aNf7YaJqRlNQWRSco8QeAINXC3RSgbu2j4QTz7rtZ9+yhCKhIpQeJR
y8xtaIkWd50fNhZfZylgFIp7K3+6GTL1mBEDYpKc2MI265a8covg8pgA84wgc9DO2etYfOhQpweG
XHeKyPOiZazb0KE2Mbc3ilT0aslHZ63d5pLMdMh59TZyvs0kYO6sJVe9ykhY13Oy1tMldZ1Z9nEx
wm8Kh0R2+HfbNiej3SesXZ9JbZ/a6BULRnrJiFQlAGvodzXTx31J3LtmIZub8HBOmAEOyZIJjzD9
PeVID1Lu1FtrSY7X4wTQpfESumTK10K7Im6RQcFotbTJnZ8IoKfHgqgSsftJEk7vSXIqTOLq46Kx
HhPLe/Lq/BbIKbP3JW6jN6K7oUuPPcmeu1loe59yBri5MD8mjn/UZFPvo2K4KaGG/iBcAblL12zb
jC5MJ5HtxwkXONB93XaOuUwmjK02lJnTKkUeQrSCTdCTn7T6mYSZNtDdlNqyUnc+grlzQZBE3SBc
6zheDSOstlbtHEeymYwq7/aWVBycw2yie3N7TMXyXiCRtmAgBF3ffxBhUAce4dj0Ib5olsdldSST
1EQak1re1i4iizFRb189CFq4HpDfCT9LL5YYzSNumccFw690gJJGiO4u+9qY9ofd2Y+Wp+tf6676
UnOJQgiOj8RrBn2Lmas9ilmOV12/Jp2lti4xQRg4cQOpseB2QBuHfsstXnCc72iEMuPBqYbuXpW/
9JnABdU5F66sGKxjrn3P7k2j+9lju7hlowkYgK79mA3jFabcIY/jk1/76NNSDzAG9P4jyRCkQmUd
IXZj9yOMCeELLdoeLpLo5jKknYWGqKqQC4PQSwbcN1jegf5Bi49KzMZUtRjmeXupoVAvxhD4BTQo
GQ4/GeQCWppwZSDVRtoydnsQwr+h4AVwhsKLp0Nlp7cNLOW9E2XfKlK4t6E/7dDMtVuz4srnNgxC
oaPQjMUhSgjwlyKECtdCuYSEeYIv91S7WhjAsDugN/D3fWNdMt1tHrTJMiG1yuyAVu8HKvvuGHKN
2uqqGPZJzxzXmphF991tmcr7aDSdw0CKYeU9yyGjKuUQa+0J/UfiiIutAFMLmbzPmEYsmP2AOhHL
dRxfhxL2cijaVxPMO+krCszCyI4Wr+OY/6oTTL00+t0T3HAgTxy+9TtlCr7TCGbWMrI3Hzjs7FTP
Rkw8ZVfBvaxgC1ZznB9TjMGkcprFU+EQoOb7O3o1wz1IEBpXzrGr8keAVyXkXMeCG9Dn+x4PEcE9
5q5Oaxr6xlzvk+l9iOS3ySPsfpYvPTJ46ld4zLscIQduOcVdvBDZfurii9ImiE3OBxGtfc6lBppn
4I+OuW9KKhsuHK9J/yXjWt8RJ/sL/tYpi0fYFb4L33vm8EtqF9FLjbN+2UEwb7NDjlEuBitBmhqo
a/xfxOxmdUkXuRQ7n/HRbhqSj1ruvbxCwTSMR5kNyE1RMAIvTk4etyoQpf5wzU3dQxOI2LFOrGar
l8YPVeI5S5OvltUg6qssjSys8WPo0Kzpfs15gb0xQWSxqH524tsIL4/eYeaeqEOtLSpnIKCsS/Yh
SDOODZTOiti4nkRWv0DLPWvxm4XkrAhvJ8Jl0BpWCL/C4Y2c7KBiNnxopX0ZaETdGmV8bXUMgZFP
YHaWe7fUm8k2J7eKKRqJAAPlYaKF6ocmx4+JEX3v98TTuWR7Yuj+UsUpBk2kJPvRAXuDmXPYSAj2
m0Rm+PaAJnWKGklMuBF0UjrxyxAtfwVdii5BEz9FdR/ZlKHgoks4IIpL4SuBIZfuvY7TF0Ty772f
oLkJB8A7M2ZLpqu3KixJVYniO3M0rlZslEeyB4rSuPfmtt+VfgoNXpv2s7+IJPrIOCuLi3Ec4uIZ
zRfk49VmiLkvU0B4tDTE1CEXyCyp9Yc6KodjW6YmZR7t0aqMeV8gQ8HBCkeixxERV7g/p3TaYElA
Fd5398h1QNcmywEx3yR6cU/HnWI1P1mBD11BYNyGaK33hgsOu4zic1XV9slq80MIKDLMsztGfoQ9
u+5LTS45sZL3boLbrxqtD6uMATK2AaFayZZejdgj78ZJlXroHIoMnrtenpI+/G7E0/Mwsx/hvQLU
D5HucB+D7OKjjvYbRrCjeDRsM7Cj9HbGGC00swc95YKc6NJoh5x7iTj+yCtZHeymldjJcLku0WCm
7b3DlkwoojIENP3uTlftktKH7gNdPxYRMHVV9JM5B1V8Kxr8L61WPoJhHTcGMmtKwlCtkwCw51GW
bh6INGH4pENXg991qAf5yCyXGzVnXUs8Vm3ZqAKIYd5MVqSTtKCemew9VaLLbiR8U5nTvtQgZYEN
u8bLNGQuHjGN57tMx0pP+uFVmfUD8BfjovXjpi6xjtNkxMxaD1sda/yGrnr94I8ttWYPK3dELhLK
9iWPqLpQEo+bMGN06zJT1L7ia8UIx9xrmyFE3laZd6DaVN5HCTQelYCwqPxvXI6QjjCYP9S9gRx+
mIzbEbRoq+uB73MHT4xo4k5bQp3NEzowcu8u7sBKqMd6cbm4pk6TV0OwQg2cSNOktmgG4HiwnDQl
PP0kSNiIyqK6qC775dqkEAwEVez0ofxepdYPwhwVOp9BO0QMrTYS+tOdnOQ+k88lQ8KjqGpccflw
rqUeb2G2zug5ao8Loq8/oGi+ibNG3M2efXYsars5KlmGSXCbxwzyU6hvCxuboYWUveRtN9VIgdJ3
Aa5D20swyCS7NLHaszTa9Gg6bb7twc0f3Wnn5IA/8eo7h4rODfeOj8HBULrSFRPReeiwwpsU0y0D
rfgXRp20NA4F91eGkeHJLupH03nCRGQ8h62By0R2B99D7WSC4m+aN6gh3m7oxSv5Y0SRuuZDEdlf
arPbUcB7MDzyLpG99PvJgJw+dX6406v5sRLoAqaCBC+dPa5i6NIGfNpNWmPimi4jEO4N7hmKydPj
4Eh9q1XkoLpT4A6Q4a1C3Pc0Ore9Pn23S0+h1yc/FeEPLwwBXpNh8goCknlBKPbSBNdlhWhPpdZ9
GyI6c/jf+p1bw5FS9MWQPRXg1Lal4m5DXsgzFEgA3knxwyxdA/GHS66YQcy9kWjEGTaCst1PERf9
obHDaddnQwBNBRcNzPXWpTuYxQRdGCHysRRf7j7HRMosB+Y6+DF6i9fc4T/nlY1krEOyJc07nYgk
Rl3Zvk7IYMyWOKU0Gb5hkIq2sJZJ4cict7ZPBy543j6sLMhi7fDuTP1zNvhAFKiqNzM1BqPFzzHv
W+yjG1NN76rEXlgI/8tYYOLVXR1AVUN07oyoPAUPwpGNRJ14MdczcU6XkHs7CkAF6lLMk8u3FJvI
Tu/C+uiO+lF2xRhUlzFJPmxAHsi0oU3b4lWm8lc7c1dCJnVwovGnBYeqyJYf0KnP/GZM2yxyiwhq
P0i/Iv2c+4cq/C/ZjAXGHX9C+X4RMRFgkXVkWP8eZrE6k1OzxOM4j3pHmKU2PWfEBTgQMoPeHo5l
ZSs0Pwc70wvM1ZyQRGiDpDAnaC6SILUQKLP7LmakbzUYk/1cA69NQOK8RgVGJepkBoQHgezfaaZL
b93SGoI1B2NvE8/Fi06e3jBDY+InM3cqVzieycctbO2CabDnKuxTrtH74XUGVnTLLIUEvpFAGHZZ
rULiK1qLtDo0trn6FQ/wELqZwmMkOLQd64WrxA8U/ZhdCvNojFHDiQF1tPe5aodEG3F/jm5GbeQm
Gnm7lM46lGpaCz52AV9rXp1IHw8LUM175OwhqiZjloJFSnk09PLkhz7H0DcK+43k6w7E77bE5bHz
kw+3JcOGIIR95yJNnGhXY2F1FZGeeGsMioldW/2KiRuACqhOSJY+jLIXuFhBSIfLB9DH8mTELcSM
cps12tchmpYsIveWMcIXhGFPrRjvQWY/eHDbiABUuyJFKZgW8ruJUr/puT8xkW8GE+57Er9ELmED
QIn+i73z2o1c27LsF7FAb17pwhspFApJL4SklOi959f3YN5TfasKaDT6vYFzlJlywaDZe625pvGV
MDX30QyhllBzOuQovFpyCSE/j6j7oDY6PeYiHpatpNx0Kggzq9osyc7qsq2gN4epSfXeTwUnJGCL
RMVAzoTWOVj8Mzdd88fEueztGBPdYwrCEGuQszNj/ETK+W4SUJIvOopeDO3tbExeZ+kzkqX3kJwL
u2vJl0S6V/odbOZBas9k05EizqBk0k8ylPMDqgq2TPR80CkWxv0H0KcU+i3J2FmL2d6QTY7a9/d4
1oJTM+4zU2cfluUvfJwbO+2HnmxMoLyUHXmuDB+dPjbmafpLLgmDSRyvA6MIfZiWoReRu0ZeLPRJ
egcSFzoJJHE23EwoS7/XnqdSuPfjr4XzAAZK91FDmk1E1Yeg3Q1DZ5dTBly4SmMbZHSLzIkwY2QF
MEJev8kS1LNY0kaVcdYqEUV/GUrHYh74JirVOlGpHAgwn8oqXr0wPEHsDLKb2mskMBSsU5XlISHj
sXJD2KBSGCCG4RCcSmLl45gjxSy9mpm5RDnaWOJp7VFtnCptKZBqHsg1CUecHn0Pf1wX0TEJsuzA
N6X8RmxrV+Y17vAKEcbM7a2w8qTFumMe+dutZg/Uu1oeX4ailGw6lYBr3NbxazRapivHRD4RL6Zq
uNjHkWX3rTafjPgbvesVIZi2q5dGtXPqzmFRZluulRMC2Hs7Y6Mw6SRcDETUSa95gK0arQCLMVoi
qYu+BQx1/DrdTnT3TpdXL2yaJ6VangziKJ3cU9brJKUITsdB4T1mnMABPSF19GooEWHzb8SyF+K3
smaNK6P0XmKigCPi5OLFUSV6gmeccYsAoG1IjqkGxSAjuA8u4xU8brS1Mb0aGuNTaBZ1O77oc/IS
D8vzNMVPYTzvcBI4d22OhcNZS+X3krcQDCF65G9cYvB8Eq6ttnB7CccpruDbLIa/NqZLTwazBd+a
Qv6ipOGnHCj3Re4l8sv7TZ/Uv0lk4N5BlzDknelrwt3E+6HSxNNAMKXdxAPSyIC3q9X6h7oMTzJX
SwlUb6IcjNSbuSwvNVqorfTOUEHJKBDpSh0jGXK/y7ljGnWNvCScolssLxabj8VYA+lqIATpJEr5
b99aH0rffxXF19gG8GsZcOQipPKge6oFwiD04lfmYLOl+g2j9JZp5Qvij8UBscRYpzAQUKSrJ3H/
XlBgE3vKkgTNHOVGV35mSbNrGsQWeMKYagZQMO3UGZM9ubppWnJAcfQwpPY2GrkfTYyKSzN4QnwJ
sjw0v6mZPlnh60gKhtwKxwiXoV7MviuRqVJjCIdM6H0oI6v5WqT6DYYJWLpbFW4f9UOIr9USv6dd
+5OHZ4W8uA2GZhKnxzzhxmGXpHEGKBJqQTkZg/arSXnrhOoKVsnKeRhwUkwrHRSJSjuCBmrE+6B7
KCpJY+FbM4XCLu/mJyFYKeoiDLT4eYk3/5/Q95eW938h9EGyE7FU/j97uu8yIn3LuP2vhL5/fugf
Qp9pYMGuK4phQmpbXdv/YfNZ0n+gv9CgeRJjh3xfhLL3D5tPldcv8Xnshg2OQMVu/D/ZfPp/WJi+
YMqNinr9jcr/C5sPsSj0xP9Ol5VkA0ULfeJq7G5Yq7P5f6GbQt9ikCi1EYO1O/J5azcHA/HN7ZI4
b7PatM6ANN7VCRe0a6PBM1TUiSusiWVX0/iPPlW/C2ZiWy3CbEaYY9or2pwxtq4YkWKHkbXWpu86
exCs/VyphKDJ7crYY5cmprWSEu0VqxBT+qZ7NG4TGv1FmFYPTGN5HtvFBDtUVxaJGFy1nmz1SY42
eZ0R4FGznTfNTKbf0g2+0iLxyN7Gsqp3CDntapARU6aih/Z0I43Jw5ot2U1NfBqzrEpdQ1NrLxSz
T6GB4SNFcbgRKk07tkn2as7hchAZRRQFIoQQaaWMgYw+h2+jvicNnYajKJqrnIPlapDzodvv8qBD
dDNmkZMoBG6Hfyk+vXzsxFa5duRenjE9sJcAQFmbB1KsY5IWraTBioSNqpzgNxUKeaAKfazda0q8
i4jqXYzEM1HsnP9+6HR5Z9b17DGd4Rg4G5k8+nMvMSzJAS0GIVG8PFGEDXQHHMtioBe0TGeN12sb
4qE0aTxUuHEBRI1eLZEAZ+laie9iiOLfWk2msMrzKsDJuVikLZ36TzPOOGoqo5e1gs9Ms9zoJVri
qZudTGZ0aaTTtckGeBmj4ExDCcVnEBSnTdTNkhLfTvgYbAy3DeLQa2TV8Ihue4FDYqfCVBxU2mD8
lpLMj/RiTWssg/2C7ZO0l1d1/iJiLJuXWeypGoF7wMjolxdcWDPkC1qSP+IovODpy0gtrBB0G29Q
fg7p2KpPxMTRAKgQS4eSsDFdpqgvDPMj0DCSKYg7wb8M8qJFfnld5iJ3ZNLvFWucKFuqzJUxjD6l
EMY6RZfdggwYRlmkNgFeHSG/Zv/6wFsjqHB12s2OadXaGUW3iz3nhdy19yAg1WrCeEqTMc8STEzg
xwAuPZMuTEYFxVMiAsHwtSATYUBXYrRYcWgkM7Ux2FSa1ieIHM9Uedh2LB3ZS0xdFcQ/aarAx1Ik
T6b0Bh4fX2pjDs95ne8QzZMIjpz2KwXA1ovkmFd6+zy31exGFvnxseEqtQyDXErgs0cnMnq+1KjU
cJqQcP7ArvpSN9IVJ2kLKss0uwtGIHYnVsC2ekzXP53DUbcw7omfpDZM2PvX4pcIaHipuSswICer
OjiVU7YlZK5xDQJgAbvYcpfV9uDATKsEDqSwz4ZdlaORobRJvaXrFdxkAfmJaDyiM4HBRZqtU2ul
P1PMOhF2rtawHwec5Rb5W2vSF1IeBd8iMtZbGnE1RDUfyYAgsqZIwfgEJ7+E3kmtAVcT2C5qEYJR
VOUVVzrfKmADTCXG3WWKuRDRNnY4Y7UVIgif4AYCokpx7gcTzFdwCnhGwiUiEcqt5vGOygWxH1iA
I7S8RT1mEipjwy7jxWVI45eslK+kyUt2XndbZoGZHai0K7ow6U401S0Zyc1ZyZ+mOsP2CWs2GDFM
dvSRORfZ6pH51UTvhqpP/o+eUzCP8p9CAKVE9K9eu64gnxInJuhPb7O5JF5mws/NlrT0YxVbt6Ck
ChzQdPtRT5hiES1Xsch+63C8ARlQ1KP2rNeZDhJkM5j2sdJPh7RuqGeU6CtbSXoRUogmq3dgeYMt
d4ACBYoPMS2/gaO6VccmsvLCk2TVdKGwgyDUKnB5XGz6lWkGP+calpQjSSThMB7c8jD7HQaFn1Jn
DVkk9m5L2VyLZVnngdfMwjCHhEjSOR6WKtBGEnA8N/K25n6biaXTq/YeZzXmOPGV8GNQXp20Pl0A
panQ6RCx1X/kwRxDzsRRFt0QLPGMgbtusFXJOLcxVIkn8hjUaBHRC+9xa2cChjtFU/0p8MQNr1mU
oUKcxbPeaTzIk3JIcpO08Ik5pxxB0VA2SaTJYHp0XHIlhhtjLfZ1U3nIQfaRZUHsGOH8p4pFwEEs
ZCql8utBeQvTCjygjh+TKDG47gnRfaNqZI7ehLLLzC9y8ljsbGjYuMuRgRaXyYF4YxgmIWw2woDA
gNrlthTDb0/XFrQJGRbBkybBNBNkwYnkXwZGpdPRGG2Jyy4vVhsaoJTLXhojYhvMNxlCKKHXePHx
rKMVikpig6MR7OPMDN90dDmG5DUXHg74fxYT+kKRwBGESs0CyMBMTgdniM3POI7xF8JDS8Kvx2Vt
uQtNe5NHdlZ8TX5UpGVmkwhnxcCT2AovobYPahwpQaTIWI41IgyEZTtC7Hdl2WQkOYhY2AAuJzwf
VZqjUp05yBgAU/tUe3PCbFa91zLARVq2aM0GeQd2hXv0WyKqz3NYq6c+MqguZphFQnxj6TFbfnur
16kLws3QcToU1nJHAw31fsJWZ8aaZzQ/NWF41UVinBT1x2QH8uUs9UaNbDcs2mN5fq9HPEorDI5c
QZaIDoHc1yrSB2VEueuTB+pKrlnDrlbUBqmhBuHmwVCdOTx8G5XZtQw2DkNLj2DS0y6WTLTK6xo+
9vMdi0RAWPrLMP/Do7rshAgJr6Vi/cglnnOZUqY2NlYzFtupRf/TC1Cd4d6bQ/GDXSaJAMyHsFLT
wHvFtzbQnkUaMxTb6nc9PQVwmzGpoFHtcyRLMVVUCIvn0BtYpS+6cazwkYFw7hD4AKZEUmEoBuwb
LF2JBIjHVlrpkt1bjiJFgJkRCw/UnajOv2Qru3QazXRDAFynfYTtKw7zBxnDhcKQPQ1itt2bL0G6
7SLtPmCl68GzdArd2BQkVHCj+yn1B5Pjk9HgLz82nwsCkraesKBXn6U6xD23/CNDA25rSK+dtDdn
Mr606iHNpuLp3GJiLWCqK2CCE/sVANlmEJUBo764OMSF+VX0v13U9puylQsEogBIYVZ+T8F+Tr+V
fgVhkX9JofHWFsGpDbU/KPCg6gTGTwx7YBxwgl4GAmeTCT8NzXpH0Q/rnxQVvJlZ+xg6jZoQ4hpf
XOcMwEQIDEwkq0PxN0C3704h8YaYG+LkzlkqHbQ0l4gmtaX044alm/xaoFQvOphCE36FQ3fXsRgy
17pSrJV98UdVwquGXINhau7XUXyZsNrkPTU+BD+YsbIKXCPsSlbwUiAGUIj8OH8TqvRKSAYWzwxa
TWbOsyvVXoHhOJbiy0Fj5GskmNISLHzvJFSVVs7SMuXiSz9jS2JiLIrBmNNNjyUHFqQ4DbbmhCjD
MOTtRBI0h6wRA9hZG8lKFl+2RjJpU2yQYzoBoD+d+tZkHoxPBpl10iNrsLcMBsmrybqcMAvqVPnD
SrtTEgpfRmQ+a9JCJLakk0mJiU64aC5TDpiMWcMs3Nwu6U1OhdFWdO1FagqMlLDNC4b2JLeJtOkQ
wPqDziRFLXZNykKnxsXsxxlBpQr7IFrTEW02U64E1Tu3DKHxxbrJiPBie0Gv91E9Njwi6181s7eQ
koChEQDb7M1QqP/5yt9/x3Udubg3gkqu3/33w98vyJx7kYDG//zkv7/y788ZcgTveY63f3/i35//
Ly//95N/D+x/fE8Ku0SRMftL+6KTvL/fxw7b/vNX1v32n+P8+6Vak7amMkYU68FeK/tbaaSV//cX
//3AlAoy4/oO//1BX91Q/v3PnuiKPc4wWhDMqGPNz/zva/z9LvW/f+u/PqfuRepU2mSIsn8lIP2q
A1lygCUqxsjVoBrBFFw/+fd7/n7QGoii00rWbfWXMsLV6n/8/L//OaTSzMwYGVNNcCSUmP/9QhJ2
jZuaM1SulMdp5TFG9USVjEex+/dzxjCRhJghrQcmRnw/t0+Tkta4Pa1OHlE+MR39+9deCK8EPbh5
v6lHJEKnVj2zWy3aiX4iSe6ml+gORSmB1J29J3Rweh+flFtpD5eSNFxnOFC5EK9xzzH7cKrH8qAi
XWnr33hme0DeVNL7+EVCzqHmN/OoC5tERzJn8/DY8U9ysc4MpJdHf5oq4yl7Ma8Krl/fSoJVL9R7
jKnt3CG3F8912Hyj3//w/NKr9MS94qL+0UBuO5Q62OM2/iQLdJ2C5ht9k0v7rrT5a/ddaE4Kj2xG
6+6Ww8cUOPinRGwtrvLVnqBKtU67UR4sJXYx+hn6aAca62v1kh4A/iTkJngU4PCRucKtZgjGlnbC
+qnzpRe0ehFUMRBO1dPN4YxE7YpJ+JX8M0bU6abrfVGq8b9LvOiCRuIZP+/yGd1Ekx35qB2LNZQc
BzVZflsKIGNoM8C0womPkmGbkPZ+BpOdq/dxFAuHaUffo+9xu9tkot0K25VrD1PRYUsumnS/xjya
NJhbRVZorRHciHbKru6oLwH0w5fpORHvwue1ZQoQuMtWax3lkN3yDxbo7Brb0hbW16241U+RI9ia
T+4prVm4NWyZItc27PzT8t8MsmYAj0MnmAU8J/aZn/eupaNhWXXp8O/9iBKU8BwjdqvcTT4hj20R
8bypl8r7pjENj9apG935DWBZ+GBgcIQioj09MJe/YItzRHY/7SvPpHdRXNpDYGLnWo92szXda+qQ
ioLXf7V+LBMXOt81+GPukIC53VZ9D17MHZr/jX6NT0hq/hRf/DlyrzUPfZd9xXep3sC/6/3uoSao
ue3gGnr4gNqUX5wAZWvBEfvALyrYE3ivuz/itXjkjn5lV0S1ou8ED+CSZtSNP4L3b+tuXs2rOHgw
YnNvUskpxfkUQzlEgldAJALvDZ9BQmZvULUYoc0M7V7/pB+d4PgiDEn3ozxfwuc3zZ4kl8H3gcxb
6WKUTFhxYt3qk4OisCSWmZxp2ZWcyUHissFkIrHje3DUzj/K83OMCYfz01Ve81URXQ5r8MJ0gVfH
qfP+gvOm5kqHxcbOaq1FnqZok71jjJjzLBVkEUBAdGBTDDRHxAM/FZfZ644VHsb2sk3veBQMh5gV
Z7McYgLbePeQVQ5C7O9KyDBe+IHR7H9+FkDDDxnAeij75uK5L3kC/JooEnh0drhfFre+83uTC2aE
PzkSlE3udFvERwX0Had6bY90KLL1qm7AWdYB9/LNzfZ9So6T37iDj3lYfO5PzaW7dQpLyHwxT5PK
Pf4ab6cdGSv+j7prtgxZ8KWOGZN7/7pTflJnYzkZPaptzG7z+E43xAg65guYD/t30dlQN3NnFVG4
+M+mJ+EcuBCroImA2q2PMxeTu+wgEEuyX09m+7PD/dQe76mXBpZdXKriFIQ7A4xjH+YHca99M0ya
HChHT4wjgm2v8yRvp3oXn6MrohuLVPMTg4sPQJLEWR54N9qZn37EXronGC/e0+eUTxRMnLlyU5n2
kD/5I9qfr4QqxRNPyw6vOb/U/UZ28/NHWV3lp/4XbybOCklxaInqLc5nOjo5i7NWWk792Z7j55mo
aZ5ed2w+5D8p1tHSK5UuUBZRJPEGfHKBYiDh4elDIp0IRJKImf4c/mitW3SnuoMf7Vr2x+LCUzJ/
Y/GSKPYXqL5OOIQrnLXaT++BOz3qHp9ZPkO4n4ZhsGGvjnp2dIkANx2eifyn3DRwRCRH+Rp/Cm23
yHh9eixhjDbt+sTNghOvh6XRXuNuukdv/dO4GYwLZ2c51A7TAdVuvohFWRjlOzIsVNPPaOPR+UTM
S4/q8F6eJC5R6yRv5GQUpP3YdOPYJTHJdkrmBsuRZyT2xOIZjeqmv0vkEO9VfEdlT3hOwGvIT4nw
i7H5fnKNS2/i0pPY7lJerTvGTflis2QLZFp/yNyQxWGEB/DRsA5r/JNzUG+IfWaj96evmUpVRHjm
Av+wQDvrtQeqKT9h7dvTVrI18Y/i0izhNR75w1Zd772qdYT+Nd8MwXrZY0q8RH4GuMxePlp2wU+S
uG5IrC7PHKL409x4w+ubPrH0TMEujrY8b7vEtINd6xMXt5y77WD/6/9w3C1f2PofQs9v75PoojMj
gM9Lzy48yOCpuJb38h6GICNknEGxggaM9xiCaG/SN9m3iADP/FnUi0axu0l8jiAlpLizKcDblVnI
ljSkTiIgsuIy5D/sDCwjj56cYGjmI8fjVBfuc7Y3JH226IleuF3pb3/MX731NUjjcGIPPrdQy7NS
b9igfHZS3iBO8U/SV+G3UO886Uv+gZLLcp5Z30aOit0JwOfg7Ca3zsIW5xLvdyobkQ9H0dbaPR/3
er1xcWFJoJzYunFOQq9DWR88Lbv4R+t1J2krrzTOBHsz0nyNXiw4zNwD5/SFxvure4h3HtQfUq5Y
1ffKof5As+CweLJmkGdD5sGXcRgXmBq2Hx6gu+yrHY/BW/gZfAgHApEPoS+4AACmM/hssfuyvWJN
CiqfXeXP8MCoGaeu1sHO9u/C5LI4EfTow5HJXq8wS2HGEG/CAHo4c3HauyltOIXO7K0XUWHLgLPj
vqy3ab0ZQI3sCnU7qVlIgG0sUIkXn3fZZ0GJxlpHAJHfbvBg4sk3r9UBMoFD04COEGJ+8LqUHwU1
HOYEREHk2zm/qghjVPYvaMpYA+rBcegc+HiIxIz+ZpibarxFQL9x1CBg3oVcWj3ZaTjrx770nDqG
87Mx4RtuDy5WQTa1582y7LmB5+WtZDt/4ZIr6BPs/qO5YMVsXaut4W0CHzTLDXwkHQ53+TNGsdia
eePTdAnGS1h/ZYzyv2vhBXNSZ/qj0E3KinUSDhWiWqQAAkolI7xKPVZ/NQH3r8lSnnWHeznfmp9h
gjlUNm2EbWd8kj+31nuV20koQ5cXtco8EZdHXADp3GDn3IA4teBYaDaMAmEjFN/ySzM7+KLltInE
v2FNAfZ9CrbW8KG6IAkRdwrLDgkYfnFJ3EXdKl+sbewnFNKSAfmAKLC1a4Bv8oRjemP5lCv1HVPY
egIY21Go8uBdWHkie4z2/U/t1PfV3d+pKhYOlxKUgrpCXbJ9blVXe651nF1Y+cgupYL0vpfDEDCO
YQRvt6lLkgGhdClQsnzH1IrKOvV0njG3K57kkNK4uS3VtvLVH/VHqLato/+MG0zLu/S9uvCcG4/U
63Ziaw87EBMZqwSOZ7FBV+wcvii3sLMmKo1u0+2BSrCds6hzgaBhKs2sFU7Z+jGrGE/8aJOVdev7
td4h9kdjFgESVHoJ2cI8rTIOUSp8HGfJTk3skxycnEPMp07ph/EW4GiunqfB5/QNfwTJ/df5YO3L
2FKgFnHMG/YE5AGc7ewi0HhA6txVN0oX4Edx3KGeYPxXDY6yXkuPx79PX1N0/XC/bGTFDJ7Ye1/U
casRLWlSEeuneQ/BBQbsQkTDdTqUTrIyZv2u3ufZIRJ/BPWYxF5euB8x1D7Jg8g9YAK2gcyH1SX7
8xtpbf25uc53rFZH2RfLZwjSdbrpSXDqXfHextvVhJgj0CnSdgrWTu1tFl6D6R1+YBmui0uGBOGj
I4EtsbGeY+ODwQch3JGfl8sU25ZvWH6GpuoRkxLcXyhQl0O+KbnntQtAo7Hv2QVgBm5w26CpO2Fc
xuaP4O2e3YT0haHOfq5tc9xpXy07wXjN/L9EVu4fQoBcGjNpO1TbJn/ChQ/7ISV4yRIfEhMdGkGm
DN3wHmQ1k2u7W8n+X42lIPU5GHRbyrWXLpQz7I8dNO/WGX/MnxEtBJAs4pPZt4xNrfppDyRVvkQh
oy3BrzQopY5YeSqn5sKQNkTTb7C2OSNUj8Yv0n3abA28f0K4W/Cqf+kTCKk1b2AhqxVbYSOzZEan
aDDPAL/dIsEkfINVY2B5s3AsWip5CGYka2wu6+23tRAIQAyHy+WkuavBOHlOdoWxlXxd2lfJccbV
mCKMfURzmfTMT2GNHOIIHI3hazUe4ezgSyba2fycp3jc0ZDA69DJ06RG5L8ke+oYZt65AMsX1WBs
47tC9CcFRHolBW3uXRI8B8zEsaNmHVQ/TePaiD6kKrZsOGSV+jV+qGBbX5XgUI7EP+xKJGj/yMFW
Kb0Z1fZV83SGX0c1ZC+niCXsEOR7/mGxEXucZv1R8dmmGR2LGf7WeBk4mXDX4LAQIbfVoY89sD/I
oz+BYFO7O/nkJOUunl44aNacDFOAah+ChbAVrRIOZh3Z04Qb9QvbA/uT3V14bsy9wgjbv8ARpX6F
7cOkWXS7G9piVvTars/hZ/rZHT9Il7M/qj/Kdnp84/Crv1tE6PypiJGkT6MpjT9jFibIT1vpgcny
llv0FVigtZsrvewWK90npAUCGDvILO3dp3CDqD7dYMhh7uAOl0n3km/KLtKq2caM40vlV4KbkcB0
N3fN1/BgLSV66wlaHCN2EMNm0w60RkyTmCJTpfKxuOSndM8bsrubRoCD3W6a0V83XlD3r0TwWW7o
9NJ9cSmq7fg8/UGHQEkTY1kSittYt/FToShC85i3HxN3JV7aiFlkcA/TmxbGCy6rKycUVIJ/4aqi
7mLzmDLPvUZuPZ7WjWS68WzxSnTum/rOMlY+9RseuJTjq0PHZM06FjceXp7IzGdWDl7Amj6xBkH2
AyLYRk7DEHwnHXEU5C6bf2Kv+pOz/7tUH0bg5vs6XRtZp/4V79ITjzuvgpfhcO3cPv2Tlnb+Ez/l
T8ah3JDnXtv66e/xhMMl+Ra95Wj5bHvliSK/qrbZJegvRfK+GPtW9nlTIRbcNjl/ZnIugRAoi9eB
aX9XKKisR/JGTw6fcLC1rfwDwCR8pV6Qf2NUSeIDfoXrAln4JmsmsOp05dbqLnSq0oPyUne6dwWR
IXCBfxF3XHGiUy5gJVgOgzzFPsGAIhUtJydmIOVI3wBHMRZEogdYzUQ/g5BF+UlrUapMhO34Q39v
SW9gwMf6J9gpgRS46738oAYKPfk+jT5N+4DNJSHd7+VGcs0NRrS0GWLqKeml0S9x/ivZ1oMX70bf
4o5mO0Z1ER4SNBWDCz9SfCHpW1zRg0U7dtfQsPvn8ZxFvrwLmsimmlWVaxlsxXcd7IMAI56vH26g
XbDhPcgOyjaWLNw8l93gpp/NsYHV+6JFG+E7IKBDQVuCOYAX+tZ1YIhDXArIS+2GRyShj/pb24zH
8SU6BI/mPrJh0nSOOHw6oWlHT0hinFtjPEoRdaHzOe2TxgZOtHPfLeGyU0K4cKVTl82+hhf6GfwO
NzI7S26vagvMlca3Edtb3eVJLPWX2HKNDtT+WA1v4yf7GS/zkW80aqHu/VH95sjkNPAmejZV+K1a
hqpO+pHdXko0Nsf2iWqk/9DZrktHlgk6dflJjMJhXAAzdtSxoAPtD4lkkcMzO+L3gtD0RzlsrGdq
80Pu0WEyF3V7MEz5XX7HQHQAmTmH53ncYcY5E/fARHc5QhWRfZoJtufiRi2Qf8jz5sVgGsadCsl0
begowtZ1Gg4uOMgKdvzgKpT5mdue5nTDZ0X5AAs/nnYCA432BMUc+w5SpMng1LY5Ep7AG9Ur0SjV
A8yXtARqhYk61GwP+avZXSZyArfiSWQA3B/IEQB3sIgAJK2sZCOoweAStGH4KOfGUZzfQOgKHbHo
MSh8bfniPxAZCwrO+sdZCQ454ZljdbeMJ1yW9LUO1WNyhxVsKbYvaU0a7R+SVEhP5DUQbvab4Le4
cNd/g41Y6oZM9GFnGl6DrTe4Hj3+io+gtt4GfqyzsKKtLbftsxFgDMz1sgOEne/gdJTwBZgHFS/d
EoBltRcCZ8eJRvlY34MO+NzpHt2DP1bEbas9rOe6eC5BnAPN0d97YUvjdea+R/SWkhLm0L09BpYf
1H+UYawaFzoNs/gUx8FmqyIZvOzdKTuxovIywNd0bTzMEas65W/sN9vETyo31lxrfOWXfdFcpg43
RttfUMmtgC6ayMTJ6Tbt6SGc2YZK4t3RzbG90RDseGU53OagNnDpz3HqIiWftusJ+eCI4BkbAYMw
PGbWLpodEXbYGuGIImJdAfMTy+2NXr265XQ1enKevjhbwwPREMtatC5X0Xr3sehRlwbv/T36pnWh
LgbLZYGMfZYlYysnBxqLw0+G+Pg9Vm+UmMhGY2ZCmCgtX6xu0xuh9QPfoyOOP+Dq0p4ImE1ugBo8
Wmeq9mzXYlwzg8ZsJXbpB/Kq6UtiiO0oaCuRjfnpZkdrb08xXJGNiN3pQxx50p6gVBiWnbyIjClT
T4gvrekJZ05yXKNpI53EtpjhnMa76s0IUWzqaoJwfOWru8ElOwJ41KA1FKDmO9V9Bi6MD7+IpnLF
YCQwK2oEnWvwGtIrwurwKEYkhey/Sw9rykb/8QvpmIoq1R0gd5U8Z08LwGAoS2BGIEobQJV+Ru2B
rAamVbhPdm/CDUyUJWOTRnsgJQ6LC6RuhvEnBM75VdkU6xkNlF9iRIc6Cg8u0F6UMrRI6Z4mKXif
x5PyIEHJY29757SJySOgzqL/NkFoUqJ/iKz6gvn8Hn+k4Y6lgaPJ79MXv4llRaNhF7Hxoky9ZLCn
XiD8wxkufbM8Kl9YeMkscB/RbTzH03oHpq/ESdDYBKcE/Z+24Zdl7Y1VS+bM0FvclO1wy1+ZJGvz
sXbG14ibkO+vwmPFTf2Vwr6/TQceZMBqmGBn88QNDtJksvnga9qgFMSIs9mgtQLsoVFf2xG4G6Nn
mXZiMVLaiOmr1jzyecOojWEo/Wv6wvcC7NQUFylxnD7XnasxaAyXUPh4TCzAi2Ny96j4ao+fG3uX
An1b8t29O3Kamg2/yip2IeCo9mA6Y+4K670UfjvYMTjzgjDFe7D2Sf8gTE4PkfvtqJxb5ZBrD4Gl
n2MWAreAsR9us2YzifN688Rr58GSTWsN+QWKBHdlwezX4zqQnNhdloG2zYtWYyeXrT27UZhgOqEA
VpRbjp5j5TfzFwWv8zN4Ole3BiAlc487kohf5c4LspJxPiqWlOmFr+aN02puIXugifydlqu8i4go
pJcEG3112DJYL3m8oz/V9IeT2o/v/Divs7YrLie6oz0vbOXAaeUd8b4qyp3VhsMVlC2HhPDGZgTG
lxfoNes8xxiu7IWccc6XKmw5R4nokspHGYT7ueYaBI71gD30xRVXEYjyg7uT36lPT+x7gbAtRZQF
fgbYWKevwP78g8MHWe/WckTjSzK4NSslOx8tNa7CGtNMzaVFKde7hGvGe6UbDNK1cuSiss9zVmUO
GkAD2j1PPBNvqC2Vz1XHAp53xb3VUDIHLkfPMXKJWBW4lQKNFe5JaG8oJTb1h0VCj59841tmvQ9Y
zAm/KrD9yQy3EhgaAuR0A1TZm9560yJyld64V/gnkKtMTCgP0d9X5hWsbschqLTVMN0wfGM+7tKe
VIrdcKOOHgfKe51hBHU0wzjH7jj9vDwbf3Gblz2nlZ9nMr5e0BDpp8d7T9AxWj5vh5teIXJqy0PE
V/gWLse4mSJGw+vb5t3Kk8OhZWi0tfUUcIwxMdas5JXLr+Od80McLzfBepEqaJtuAbONKDBbpQcl
+30d34hzewz2NBthxt5DlQTQgtODO5/GD154uDElwHEo9nld3g7/Le2NX6gD82hnLg+4cErXrKo3
Q7vwVGjqjkc+Vw6dhvBtBpC2VYbAogv/jYvIL1sfDHTMPAya29cM614Msjfh+PhcWB4QXoNv5LLz
DnmbmF9V7qBv6qdQ3gqsDYu3/C/2zmQ5bmXLsr9SlnM8g6N1H9SgGH3LnpQ0gYmihL4HHM3X10Io
79PNZ5mVVfOahCJCQRKBxuF+zt5r55jB93zInJGBMvuFqsmljKF+Tw7lHOCJXTErFC9edqJ4YmCm
7Z455/njAapnAynnZvIfkm6VmevSx/axJmSbtY29BwrFYeCzihBczsV+jSyP3cNeW6SvVNyZ7nCu
Iut8HX66zQ7dKHuZreBzHAYhjxyGmZICZDX/gvOPFB9+IDLPgzrTr+P84FCOehXku1rs+Ev03CNC
NeNjYnCp0wRUp2G5+nyWfWwVmz2faWxwWRBw3fUnTrLuoX+iQRo2+KnWYbLqXsAlUfVY6AU10xZU
OjtabJJiNryJtR1BT9ixdVzHbgQTcjX22zbZmApSCxCb4vBEeCLDieofdfcVQI1qYfNlh9who2dl
Wlvp3bXWpePXz1ug/6V5oDWu7A2KMbJIQxfI4DvHmM3UwQvXnt8+85Kvuyi4CACM98zLiRnzCSI2
1kJz3tLmWnZseAKVxvjA4gmF41wdbrv/Lt9QwSlscjFWsn51xsPvPcxYanSY8qio3qWwATBFN6uh
2Mi38YDWjW8Gq55DwrXI/nFb2IKrYuk6rZoH540aHnsDqlOZ7gWJcvS182ffWsNaYYcVuELyLYeO
HUXX2o7IhdlmCD7ZsYxAvG7czbKQKjYV240Pl0uRDJp5JRwmGsvJwQVJkEB1t6Um98n347hyWgb0
7ZylPjlkJ/VRPwZ8JxZOnIzxkR3LMo9N4vsvgiAfcdEK819AMf8uLJe1KfrI2Dk2+es8n/jzy0mg
KWWuNMdzXFE9d4OdQ5WTVRmGR7pYm1HtfNjqhF7r6W5Q9WrH6Alflno/WqCn2PvCxahO0Q9UqvnT
cr4a2P/vtDxM3pZMOVYPnGQscFkDO6zayuElJTtgPJvj4rV5N9F43i476Ww9cq0cap7LSEaVL3/k
nsnUwm6RwsHToDEGGXLX1igqNssO99YOHSm1ct8i1g6M5ci76DCinlpPXBTTSduPSPrrF+psKDmU
PAkSEERBhQhuY7DjMliuH6LI4NZb6wr53UPTH8v+zBsc6ro+NTWLCsiQiI9XwzV4Y4+a1gVlV0Ll
3lpzBZSMIdYdNEHPxf+wb+THcl7bjxxLCq0mDVHankRodhTqEb0YGbb6DTgnBJdUchmBCsqkyLmA
crDfwF8cGYctSzH6s8Svr4TuUFVUxEzQI9dA0XZ5t05BIKI7c46chnwLHe5YQBtM1LlAmw10fu8b
y906Oajo2oUIwLehycWz6ZIdVgquNBSZ5AyXw3fjB4oVhjHnJyhptR/lE1EuLfuU6Y364jePVYst
EBTHKuoPKMsxNrpMUi7KWLfsnvlkh5hVD2F90sBLIIDoL7p7WbpelBKiDVlFNldoc2Sssig5wY5F
mmxT2Fs53ykjKNo0u6rec2JyKDhlUfxTkiri3XTlCnSp9THJ8smVWRXhKzcjWa4422niDfLEfzG0
L3OO6NA+Gh+8lhE5TaswevH4CkAAgUxbKxBdhjwa6VNGz2xavgWfLKvV8tJbV7hvEUZGpwixNSEf
Cj7BarnuDbSfX6mI8OcJFufK4zfTceK+nXE7XZUWZyNNf4KqGGC5ZwNrsQ6MJAiU8f8WxZbTpncf
uSwRpwftW81A324rfSSPEmN5F2/a7gcnPD2QwH7k0oU8wB/ihIqSp5EvhNiBq4L827lee+ZOdEe8
JXez5oChgelPtrsPh70xbXExRuG6Mh45OkO2qfSJfFYKOexuo3gMmHExsNwGIy7W6iH7yjnDJcWW
MRLNINDYgttwzmDEyMEhCkl+yQ4cNEaeHNGKt+L+yMcYLtvvCEIYoLjfkaXLx/vdwLqZ+XK2ytGs
5atS3DOM9fGlkeiMmZuvYV8wbeCP8Ve591Es4yX7kMkZV4s5skZ9oIPjKsr2S5OBw8pP5SHGHDTj
FyW42WHJSUas4M6bgZbM/Vjme/wqpiDpjiEErjf+DgTCSUp1WHP2h8PK7A9cM9TTMvv7E5oAWjLM
xPj2/g8G+QdqoyzWWa8ut2+UJ5Q/URZlK3eRGXQtqr8DSguKydycGypMATPyZtUZQm7lSNYtuGU4
mspk8HAXbFVYEzFm193IzlxeG01Bt0jjLuXXM8DeGKV9A06lCRNmSN5whcaZ4BTq/KPrUGyyyezO
U5Sc02DGu8pzHmOYX8dbwLWqwXuZCSKqwskPGNa+JR02CmyH1jEliykw6/RgDhGNbgNTC4zdYnOD
2Aamr49hH4RkXVsWV9JgmyttMoiPisJZ44nhODXpfUVE5FZgdt+2g/M6eKCWwqD1MVZARFh1jr3R
Ee5SyUJqAVfKBSXpz+5nA454WIi1lc3dGcP/rvc3CfOaMJTFIUU0DQtCZZvUF8+jtMvtDUJ5+/HA
gyEcpPL+9laT2jmTHBMbK786z9NpP1K5gVLW/wYf3/DMQx2zy3pN0uVfdNV0eWaFM0LM29NbEnZv
VXIlai7c5pZVlkYElt0e7HbnuiW3kmGqmW6YT38+gDX4h5y8/jeX8gajbP5wKW+vbw8aXzs44fxw
o2rGt6Ct29PslqdmlBUA9mI+GQsP2kibCSAQ6aOF73ONxOj91x0knd9bKw0Uoc0NH317evsKv39w
+WmUnX+hZG9vVoAPdcMarGup9TQ+SsjbX7493Jif6W1z/uA/3ap+VyadxNHGrRTmZs26kjtdtezY
28OwvPyX927/cXvP6qO9DctlZ/vDOSf3c1sslAUf9MwGvOr6lrzlpfUbuUItZt/IX3f0N6ywHdam
dl3YjKjM1blPpLdxM7/ctUb1OlCZmRGLuXIpbydUBorxV5uZDSu/4CN004wZAcFzAZkaQ+3SGJnR
tCWU0BJfIyDQRXhfGAhlbAiKcEgQ70dQ7rJKJkzJW5xN8LwmsiyJAu7lnTEND1XHDVmb7qovsgpN
88SSKLs24+ImlE4Ko0rOezXKj7x9blwKgm4jiheTVkjMct2Eu7wNZQ1w3apohFAkcRrvcbLEQw0M
YWc7CF/rIbjroGesJjSHO7fxIPxj0GJJQH2unLZ2lCWb2OGWVur+qUVXWVG1ksTzXaq8P7j6YMYC
blrWkEg69nQNJWstUBX7NhuoQ1XORmHu2+Qjezqctm3RdeumLxDs+ec0FGAd0/pzJPKVv8c0yKPa
FlY00xMjpVvPTQjvoQ+8EnKhSFgVGnRl5qxqtzX5bZUmRGfQ1EeVCc9oQBGSC1YYeRm/lWZ3QE8f
A5FB7Mj6ufT9+CDmJQGQKrOkQOgNaUCbqP+mS3ZaUw8Oldc3W7F2KEZmm6Yipi0dwbriaBu/4Q8k
OcvXKP5tQAbRl3oKDBaWEU76vnTIHE0+FBUgV6Qu4FngHFXG5DEqaMAA3STJm37UTG3HjOcBTRsR
oHPZF5e8tp6tZdWFFeIgKSEi9cJB66M8UvejGrhqtOHvzGj4WvZssWGkiAJJeO670b2a3LuA4xyL
MSTOIkbsWUXpV79jNmq6HypR7jnsucGBwwfKGofvwmNliI65PwANPfWRHte1WRQnZWuMEmaDnA1C
diaW6b0og004FNkFO9hQDvrcNtomYKl6nIcehdQCFnH6+SR890tt2UgJtLGr+hiqP+y3WsLODsPH
obgnGl29x0sJ0d2owZanfCwOSVx2h75y79KgKk+u0Vx83x32ad1980JysoahRqvCxbuqDf+REFfu
e/FENlQoyffsC9Y5sa+p5vifRTUPd/OAt41MkM+aNA4jzO1t5zEfMTQ5j0v+5cbJ2+LQx+Yp8oV7
GFDSEoCZo1QaMO8l/dc0NugCzbABE8H9d3I+/dAf9kODsQ/bx9XWqXW00/kI84rZ/xR8d20PO0c6
XODFhbvpJa/9rXaEOjdVfcZP053wrZyyQPyypxYDTUXhjNGfXgOCpM49ua5Idkai4ZPgPMpJSDHn
p87DPNu2jXUsEEdg8ztI7aNisyYWSVWyED299ohDCopC4H6aeZmT4u3tApFxJ2ja16Epvg0eEGnd
i91sZ9flTMepq0DBG5lF9vj0IdOKSCYCFGWE5W3AolKLdjcy/3bUHgz0fogrLM3EgkDiQevRzEN8
SriPqE7H6znA7D2wKl5Ei8hA/BoHbO36B6NnvuVapbm1Qv+YV5obix9M65R8tBWm4YMwjfkAmml6
dKBLJpV74hTJP7LAusgC8XpXjq8w/3Z+j83NG+isDS1lw6j56rTj3pGdcZpjZBrGYpAkNCbc2rJ9
ncxsPNimfa45NJQcUX+HkVpNvf3THVjf4LgaqAkwKxJiuo70d4cwYSEUu/O969jvhN61VD7m+NDE
NnPCkkJUM3WsCTFheVWK3qzRhAEKD91gRBfZ2GKEtdeljU2HBIJn0i1wq4fOsIsDRX6KVRTHmYmM
l5VnmGL2Y18nL4FQ9ZbBOD1YCbEZpXklj/Kswtk+WfSzvDS2yKLWNHWQYrWNIU6D/22c1Oc49fE+
H+JfE7xqJOrRa7kOsZweSsAu8azPqiJHvZ5gQC783CI0v8OaYjUf0M8iR/hsVlV8TkX0VnjwF8lx
GadMXIQB2LSSetgahL5sRF69cZauqtqoLl7esTzXA/Nm5WabuDXoAobus2M0m2x2ickaq5/JCEKs
tWzktITVwJaiqjTE3TljtZultF1q0LJrmQrv1Af6pUus9hDi0KHxsJRI8A6HTRJf4rTeOn7+q/UF
/gDxI8Ckjgl0GA6tHacb17PeuzwcNpHjjrtBV8Rq+vpQuxO3Wsfytu7A8siHupSb2ZvQQOXCFrqF
H9IUs8H65oQlqrIsMD6q7myNNnNbhpbe0UtWo9WfrSp/GIb561h2903eUiNIYdfOpj47cRXuujjS
1KCHZ4eq4X3ir9h55c4gXAD+DrEzvudCREonJC6GjTPaCg4W9GuWFkYDsgpDUutRVKg7K3vB/nM/
TCMM2/RqJJ7a+HOOC4IJfV3VNXdUtPMCDE+UGMVnkZSbLHE3zN+d74GJ95mT/YlsEUrlvjwspNt9
HiLr8KKelBr1ROrcOiwaRctEFgi410bZJvtKt6/KEwztBlVF4bHYmkP5IyYFCK9nj1SGDI+0scKD
Z1LSTIHGH7phM6ltOrI4FKCKyFhEaVp21OZkzTVjin7n+CCm5kRfcD2OafEL4/5dz774Xs1f6kbL
VUgiIasbvr+H42WeVXyZonvp5mgb+q+TMyJmnVgNWGTnJScyyMdzY4wmuuHP0PWYmMOffouMp8FF
j56qtgbcqD/jyQmelwBHs4x7cAJSXsJQ/whbP9gZB9ut9nVF69bqRsoAM1jbnCl9Kkhzb3Ln0U3b
H6LTu4YYFkopFMEbOX+JA4QYNS7hapq4jL/5bbtxwrnbuELTbhYBt6A5vYoRwmEcnfuKFqpM7O0g
FA1Cn0UOy/CudFnwphE52GUZYZX0vzYxab1W/5UbzpMn4duUC1Gi2g1cp5sKrNa5UtkJRl6H23yp
MZnl86ji8kAo42nKRr6khcHXpUBvK4f2YGvjf/bqTVOfXRJPSFzv6wtgAsr6ExMWKgQygpwrxure
Fp13ThWt1xEjTholOEmTOWBsSj9kGSTnJkAcBhl353kuJdfRhfAwmOV+INfHWrNGck9iNNqtP4l3
Agfu537wLiJr3rCtc5+UqDfJvD9aFkPOOFHcmwr1ADE+OQGKQNVk2XewDuhzmoQ0emCI9brL4NTE
XZ2DCSguhdOCQq47anVe5W6ysD0mWtdvLbLFbUV/HbrDk+c1lC+cikOWMaHTJl36WhA0BK6pwLxX
PoPHYznsYrjD0XWIe8s6OEo9tLUZ7yESL/PEgsqZ3+oXlqbVrsWGjRyYl7nMiCJP3W+TQu4WOc1p
wGRM0VJ8a5z6Pi9tOFHz3EHSaigaEC1KgNdGgHFbNLlMSY18W3jjtCXw0sWPzTTCYGTK+gb8GHWQ
IHG+lcx9N3Zu/sybgp69OeRIQproFNd7QMhLSTVkGLM5wWGKQh/rxSHQOVyzMsfvxjBZDDgtbIlX
NmhfbDOTl1pT2SW4b1/Giw0BwWchXHEag/lqmlrsLeAQe9bT9jAvswKk62lobkdnRs6IIIwF9VGk
TfrYxyrZRT3N9XSxRZalH6Ofn+yzGaQ7kWuPqlkcrJQ7HrwB+5FciJwSGgK+PB1xv4IgnhNb7YjZ
Znqyk3ZGmIQ1hW/ShboMUA/vWCm+hF8yHwt+wqR+7flzeiZkmkndUHDPI9blOvnp4hegfRK42au5
xDp5jhAPlcQM6zC1uXPCfIY4LHHK27AgHD/cIgNMdlUwF/uoK0/4GH/WE5gjeFUxlROAjwAI4eC3
lByyYQnhJWAN5bby2+LYUEYr4ALPpgzvO4KSQPQxPpsz0DHXpF4tTWRkE9oMIzHdbVm0XwwjJrHW
0oo5y4KFmpCjs4qg5BSj+u/m7ghakkXt1bB0eJFmcm85g/HCctfm3vljbkCWO+2J7EUqNpJeY288
lYV/CAoWCn5PV9OEJJhkHV30wr+yGFoXqf1jSCMPXXMMItPJC9oOM/qt7osOxjfKDi7LJ8ko57b7
0m9qDBSqOgc9DO3Zyg4pi/ujXzWMLXV0bOn0G40Z7NI6BTCbcTixNO+MGaheN7jLKtQkeqIF3pyG
9Ax7ps5FhjJU2LhPxJAf/LyzH5xBAxHMNpqo5Es0GUjbVV1fOT8ZThN7XieuydgpO6bbnvFp4Sw4
SRF/GWNuq2bE1cjZwgXNFBb70FhAni23LbLXVjCMTl7o3VWhI/lA87W0B9Jjp+abObgNTcWYS7Sq
6OTMX4DMvgLKtSkI0paXagiQ/9PqJ2JhpkFdf4ti2Jj2GNKkRGveEr+zjYC0iSjSLLvy9DrG9rPh
D3pnkihH32O+kx9DiPx6imB3xoaXM3losk0TPWbz9DbPExYyRQG4L/MrSXuvc1TsjSwMgYq9t1r/
GBNSkQDymHcVZY41m1vdWdRurdY8tmOOOwQFiSiBupnyqGV6iZqzLcxvDcj7VW6rkw9tAMyjJ9He
6qdW5foxNYef9oCNRLq4QnSsoDr7afrsxtkXb3irytL9nB0AZeljPjb1oS9m2kDJuDSd6QS1inJr
6lxGbkib1ut+6Vrpfafo5cGt0dzpZ7WDoJRSWUTRCL/luzHTWRDesNET3jMDDd9GpO8MWHrbJwFK
yYLxvdLxj7jMPis/rKnq1g+NCPpzgZZSc1f1Z/mpWlNsvAUNEnfz2/deivFq9qD9c3YS3IpyV9sB
OoBNQ8j5g2j03k9z1jRDty0YwVe9GM9ah/aBBGom/BFIbZh7Svu0Lqp5P0LXIAhywnYAeZey24GQ
C2ouizGRSABCAruKgnhfQ1mdmUxZ5DkUMa2Lmms3qp0vhVI/7dwot0nffhQeR9yKYZ1OswftU1CR
TvxtazAr8lnbVRIrjWPgBuxJDWGJPCWjAwlE4dviqHP5ONGaUEi0HqlLqUDD87S5PO8MMs6vWlWf
ZP4dO3I63GAIUcjjQW0QMDPSBMr8buTIiUQ4T5spo48c04wzHI8uTfNBrtW6DuR2auvy0Dglw6vD
Ui7Q0Xvftl9GPc/3mfugcpzGaW9kRCXrAu0iUCXDYMbcUktX/A4jax+7tIm20UCux/8Hvf1fgd5M
8/8Y3Pq/su8f3/9jbqu4/chflDfnH1JJIG5KWo4lyG7+t79Ab1L+w/EF7FAhLU/wCFDur9hW9x+m
6RMhKk3bIdhV/Q30Zv7DshxbMUQwYzNtJf5fQG/iX7Ocl5HGXjbDtGzLtJdt+DvmLRGVRUo3Upgu
R7tpyZFb2axwrw7lvgqxK1XFvq1DE1JIzsQm88Eu6yBd/42N9/A7hfl/FH3+UMZF1/7Pf/tPN8Nf
8mPZGlMCefmPmzGLtpn0zKKYXKqKLqQlT13Qf/it+alAVoU163giBDCepNKHDM1lGrHE2/83m/Gv
GcvsDVjXtu3gefI9x12geH+D3sHdS1qlGbNMyu/rIHOyzSQMC20LZRb/MAzll9QLHrxYfcmmxgCb
Q/1P4DObi8LYtbbW14Ewws1/s1mOs0Rq/z28WpEIy+KNFZcDqs83l8P4tw0bU2a+wm8CJAYTwjiz
J/Urqe/FUqbIibiA9IvrtIwi48idhlINQTpr4ixx99Ytsn+tvZIltsNMsQ+PGh7vWYxZA6JuR36N
PLdWgd9dsUAuLec8/fMhq5YYOdCjEK7kRF5USaFaReP9XMdLU2d6D+qFC8Osi2a3UV5C8lbuvBJz
Ty29Iyux8Kl2Q0qq47CbSDlB6jQYh1AUv1RA+8mxaX3WAbjirt37NfJTAc7dM+0lOwgkiJm3n3pU
2ABY/fO1i4uZzM+ybIKtMf0IkFrbbVKiiNn44THQQ7eTfoa/fNKnMD0IuSljhASdR5kQUujVTz4V
JlMnGaJTlmYk5sCNu7PrbDoV1vAShDrZyr73aDefTJq9iWUV58x0PKLSsOG4uJc9OZzLOE0ODdhi
Ty/tHer0W4vY9yA7yAjvWsJmpfkv6vyg1yoPdH2kfnbLASmi8TLE77nrTVThehZIoWaGRGMinQGK
D61zVJJVQtxJSiCkxdRT/LPIEVVy34FzVP/yi/mhVOFDbdsQGwKL+1D9mDwXWf0x+IugThcN03G1
buCg3afthL4IPfOoFbV3d1q5Nv1Wv9HnMHdoeUTMhfsZ/LBDdmRjPcwBzqACNYtQ7rOwPW9nieSg
YXzvQt0sZecJPdvwKi0Wf8ZU9xtjJDykGusPT5hb0qrE7H8L/XmxIdkWMqzgXY2kN1RiLFeGbT52
Y3f10+yncCbEBLkNrDGfKYQRD4rPjPjSwv8qqudYIN9SxRTfJ+ZHqCtQHYs6b0Hp0vbIzREkYjr8
HEt6wxW9qLZVoIZyYkuSKssgEvYsWorx0k+i3cqwZ06bF6gZm4izgnj3sWkwCufejykU7mpKRIct
afiVeRbyMYGSMutpJwjPCxA41/lOZMAp7Jg6UOJULoC85uymQ7AmSsJlCLCavcpsdBo2YijP6Y+G
y4Nj+Ig9bk/NZOiPfx5yMEjrOmHyeHvPcOuPKc4oYlkkvlZjdO9BZtoCbiL/dXlLhwuO8vb69tD1
xatQVva3j9zeT5cP337iz8/e3vvz8vasccd5lxjuvr/Fwt3yEofReYefDpnpFmq6xB7enoG7BhMw
Ze9WRLDBpluCTofYKdvTnw9C0iTksoGlf/vv20OpRESPdvk4pwxMNnYpOgoDtcvtB3+/+fvx9qlY
pZL6/pJosPxQszzcnt0ewHzAsIHojAP9b1symWa0DyYBsx13Mqz85PcW/tk2qD2EJ/3+O7d3p9vG
3369f9uw29P6trkMIUiNAoxwy/zNTdRPenmcXganpxGKjyHFKGo5XDyhC+uyQWXSRaHc6iR4aAMY
+oMZbCaQgs0IAzwa9UvstJ95f6+DKXnzPOtc5B45fIV+9Ov5zbGhUsEErbIS6SZ1+7ugwhGaTX2+
J8sVjII9mgeDgZ25YyivWdPsSaUhVsWDqhVTH9N+8pSgoyIX9T5ITbWf6g5vqlRIY3v4c9Qe+4g2
WEtscaQQQrth5e0EftComDDnFt+ECSOiwh7UJUSYMX4vE9bqZ6cxdhdUDApidsk2atA9uPQlIlM8
qwIpQAnWzBiD6Egs0cHR0/wC4XAXGO2P1p+wDDjM++F40pRCv8wa4rEg3gDPfYuSL4L2EduVuqNs
565NHyMGITjhepozREwUR7qYqtjAIrMlCGZTZjnmfjxPTTzJDeENqCCi+d5Y6gFcv1/r/p7iKFJt
w5633Wfqh97Zi70KIQHeRSsa+w19NG5aqgRY6RChgERNtn2/rbGlAB/LWR7SdonpYdCamDzB7ayw
mq02MAJzg2vHyH3wZ5iv1hSsLcd1t3H/2Qz5T2eeP7TZvNLZKp4M7dd7C9ESOCsyf+iu3AOrpppP
3RLlR1KenF/M9yATUg4ruxoQTDRl0LL093bJFPebHtqDH5cbz+M+ajbWKUpZNhByO0KgvWvQwegu
hC80C+6kOSxJL8EUqPHLIeZsswe5hA1Zgv5MVRH4UepjXouT29SfQgIUmEK5qWoIEdGXmGUuHuIk
Ovh1f8yJqvGH2H73+u+Fjq2ToIJLinmNQ6M0nkVvNzvt5DtbYMqDzfVh5fVPj3wB2o01etMZVqWh
sm5dVifhjZdMOqjEyvk6GyiAZtiJrmUsDuolbYugB2VyBoBf37a+fYD2u59c65xm044pBoSDxTLh
J/eeFbG2DZlvOl5Y7bEYCExMda/HTTjR0m+71Hgomc0c9Phz9jm90iCct0kwb8Nu+BYTFYRcOJvu
Qtb3cf6DS/yA9uUxTv0cvC1Q4YaiqV/gqEFGFZXNC7LfUj9JZynHd09w4MGfNtb3BkufHRUY4iuJ
jkVGiMCJljBlSuLUPG5UdZ/MGQQGXSLR4QYFRyklGAj2rpWd4yZ8MJcoL3d+IjjracrxcgW2RCo0
jqcoSLbg5Yka8B6Y+aFOoZ4xI402YjhUXjg+NcIhPLfGpkkv55eSZFiE1mksbcpHfq7AM1Y7mZvf
gIgSq6WqH07BUnHwaX/kvQS+EXMXW3xlygrvFMRNxOKFf/Hs6n5MWnCRlFUxCSp0or2Bz9HMSVvP
Iff49UPrETYyGhhTpvQrocAXqNRvTcrQpHLOQ4OUbaSY8zA9jHHIjp7kY9C0S0n9pZR0dcEEOgyT
hCNIQ2F0wpIURFTPo7DfjL7LTbiZWlK6rD1JIahstYsKK7lL7IZORoRbjLZRVzgU7u347HlQLMJ1
6GlEPeN09rqRfqthnqlhrcdZ98j/niziMcF7DiHdpepbBdiLJpB4S6Aq3g2O/eLPJxljgoRCRr4e
gTCJ91OO5nfE7KkRvBJOgcsFiD5T2igpn0OVN5iSwKUo+VkM+XtZ2YCf4r06TX2p117uR2s7VNnV
zzIHL8405tes9uwN3DlWU8v/3N77/d8C5uYuJIozLauXmpvMPtPWl9ungipvNlWPRI4KWXs1mMTs
LJPTprOwuIWBMLZJmhfXuVATDS6k41E+XS2K6p1l5JusxoiYeojAgDwCimoqrkaLYB6/XhzlEELR
pSH7k+Yvf6/LejrbYe2jhywQGwXo2lv/YneWfyFmiAyiWYxbv4dQUSHt82ZuaYFZjbQTX2IUQ9ds
2RLHJFTSa4EZ957P7tMo9xWY66GZNSpG12U//Qq7GQ+uXfIwNlQStf4+RFRGrFRlHPgJMIMcg0vv
T/YFJ2k68y9Var51l19URYiZGgBuGeM3o7JxFVCOFTYtyW6Uh9wsH9o49hA2Obhn03VNEMBV5inM
Grv6ZRjeferbI2Xb8H6wbJubXmdfRUjWRZBllw8zgf5BJeVglt7BQv5ypAh5cQbRQk8wkepaJhXR
Nj9XU76OpNHysxC3ouUgVnmebMMsIpHIKrHItmICgK7hvKGYmRqfOMuYBKeRtqhTq0NXV/01bYfi
is9hKIL02iZRvRdT/RGXAFKcoDsRIp4e1Tg/Bf0wXZ1ROkdB9niYp78ij21U+E1azZ/JObPS2S2v
g5teBGowJo3uOzVl+vKtify7XtPG+ypdjgpR8RVrv0lfLeIxCZlcuv7TMZIQg1MRHArmwivHLTBX
zDXkUGXAAEdDmrdlfVIIWYtOYq5dHpQ1/Bxku/RgOdG9+Y1YFhRJ+2RAee51zFwcP6VFFQTdVdrx
h4J3vo8DCe0UAnZO+PUhsOZPWY4Prvrw4jWnxXC8PejlmVHShsIczNO2FzO12OWpHfaSmxQrOuRy
1T+FcwnhxHhA//n69t8OJE4ST5ZPRrf//6Oj+0/fbB21Tm3iL4q+HFY3kZ7XTvXx9uym5vsvX94+
0kQcn9uzPz97+7E/L2/P/vwqSVUToyWclNtvvv0Cxm/X6MhEX2R3hkm09O3Zn4f/8j1ZOLRr/rOf
qxn4Y69Mie6cwT8vv/n2QK0ejuOf1wDC29//8/t3/flTsaX++qSDnD3QzqHG30G26u/P/+3/Q4cs
EMyG/JFUevrft+j2+vb7+h5MjSRgj6kSJtxy+Ztp7TJQ355muj0g4HzN4IrfWUFyT8BvxsTTzt49
F0ohATX35HtRhE0nyB0s8Q5JSKuhSGEQgm/HwdjT5EvD/CFKwEmNkOQadLHsm/4u8vJyTVk1v0z9
kmTS5YuwLMguMgedakQtQbLLSx2K7BIbiC+MyB23QzWQO9/abzSHgNbbLKUzl8QxJxtcOp1ev4+h
6R+klPbZB006m82zT5MzcpJ9r0EYJhH49yqCR2Ta3MPI0l7Nw+IHbkzkBQp76+xOzXli84AdQAMl
Zszv5vI86eMrC/H5rAuDDujyTDYWkwQComHT8FIsD4Utj6TbJwf6d//+sXAW8xkNIcB0gSm1IH62
Yktm92tMSMoFLRbsrIk1QZvCCagA2MpuBrzS4dCyPeuosyA8d8uDoHbREux0SOpa3EXDovW4OoZx
sVipHMOiRs0CHZsbG/uIX8hyntvLXI5nRtPx7IY5Dj8XEfvyiSY0YHws4vEpDa1Nm3nUgfwqX4ID
qDCM8ZtvNdVllhL8QkCvUTnFDwSGwA96bHmqrfcyck75bLonQ3f7oGZlOGfkjZcqgWc5xt+DmjT4
jtBP6vXxLpSleaaJap5vz24PpCmZZwIviIXJCIdOMGJR+zFsDgGoebSQt09VkyLmtIf4KqRyT3Ve
eCcXoVTRSH89Cf+HYjl/9t2mORa0dI3lVb+cKawvqFM6HhX/f74X+ZRWEEWisHmqCma9yZw759uJ
dXuGKCfcJgip7nqBTM+2unM/9N6epCL7rIbO3qVJ8j4rx0KdvhpTV5z95b9u/+8NlX2W3f5/s3dm
y40jaZZ+lbG5Rw4WBxxo6+kLLqJIitqpUOgGplAosAMOx46nnw/MrIrImLKeHpvbKcuiUcEVIOBw
//9zvqNjunyxzaYkmHkjAvj2rmJFOVW4+0mRWEnXkEy1/PDGNgvSf5Z7qOuwwDhJSa9GnZLiRrZJ
c510rlFvHNcot3lef5k7+6C9AfdOTaqTm/XZjQcO+wZoFHjEXSBGi3w2/jUywGF7DqATo/LTG/nP
Z16efrmR/jH1umdyJ7Krbsrag9MXmLImrsTJ8mPFBV0kf9mH7XLQX24sNIbIMiwcVqDGmpgwnjke
/roxkggg4+XvP+8aRgqP2mOF2xnzy+WBbnlJlXZEHP3yxMvdy7tdHr/8KU36Rk6Ge/W3B35+6uXJ
P/8M2trZiI4p789/+/mhymmKw0RgWurTD9Rxkv3y1VXksQQQGFp/fr+fX+Xn16sv3zzvqZwhSncJ
vmbjBw64gPD43c/n/fzYn1/lt297ecpvX+Py5Mvz+jb5yJGY6BTbXiRykldgERikzj1lnbzxh7jb
FBpRrygSmHcUnCESOK9VLozbVAMWjKj8bJmlYxnzY3h/ZI0OsoGbVgVHMOcfpjZwLmZkuI3axanp
5tahym0bN+JMQC3cR2b1ZMPNd1H6pZHmLqdmsbV19oHuROAhDgIGKVa6gvCllcPZKegJrpSJK5y1
ZfzmlztalTBhZwz1A/nZB5HYJr4kxRFsWzug8V/DcjJPXpe/xqxr4CRypAzOSN8Q1cWeLwGuq2E6
iDfAvzKse1p10WkOy7fCnPwvffyu2vhK6RH6KIow3cPH1P1D2TPOti0apYnF03r2e73NyuxrbHBZ
Rqs63IiaQtLQOR+daD6yLgdQQ6Vj26dQc9sxvW1F/7UJ/fvCRQiOppUEq+aYWl9Yp7nHfMq3M7/R
lvE8xCViUVL1B5QQ/gD1MA6eQtfEb5xOjEQFdGNyJDbhFB2Z94cQJ0kCDfE6Atr+5qqADBZIXiWn
4KNdZS4V9BhnWqSzXWBWLhymBn4G/1RWcFcc6j2WIH107og8pr39baibt9ZEsismFhYzwJhEvc6p
Gz0VTbbzAzR6HCSnYeDyX4n0nviz5Erq8c7o6Y9OFHQ4lcUhv55HkbEEM1Zd6+kHEy29znCCdb1R
ElgXAjdbBNzJndF6zS41MQsGwrsZ/Qk0QWUvBJOOqLO3NITWNPSTem6D5NBSvtxXfUrLFrb5muIX
/nrDSteWqrw70bFcIjIIbkEzX5E37D6iNCeFFhhdX3mnwRisU4huIiWw8ZCX5bjJw9g/ovb5tMsI
ukEZ4TWZcuwf7dBtqZ0B/EFLugsLKAFN2MF4c0ncYkJCeEBMf54l8dYsTBQxEkpgLPqlbz4bD2qK
bzt/6PZeWVDl6Lxy7XbKvq6mFJSCn8F7rAIUJ91SaXMo8g27fIo6HJVIOOPccLddDpEfRXU6evM2
810b9Zu/R3/Z/tmW+x8f479Fn8TH8DpULf/x7/z9UamJVIK4/e3P/3iuCv779+U1/3zO31/xH6fk
Q1dN9aP9T5+1+6xu34vP5vcn/e2d+fS/vt3mvX3/2x/bS7v2ofvU0+Nnw3Tu8i3YjuWZ/9UH/9vn
f6XpS6fWMX/p0S2f8Ncrl034n//9Lk6qX5O9/nrBP3q+5h+uJQLTZHHu0ihx6Nb9Fe7l0w62KGCS
/OUSFO9YdBj/Ee5l/RFI1/YCxyICwuNlP8O9/D/oR5oUZZ1/dIr/sfF/+xF//qi/NlvF0sX8tZko
g4CWs+tKy/HJzPTF35uJ4WBEfVyioitjqq2sR+7CgFlKT5GuIN/3m9Oh6PK/+b31SIS3uc4DfCh9
47/WSNmuXCHoqA1RuNUCfS4XQKV5PHDwE2donpgfumtrIFgBM8Z8XfpwmgP9oCxsJ6qHWo3KCK9g
iPXbKUCeENO4nwFbtXa2SG4pFJpfs8yMt7JkjtI8k2udT3N8XVioL+fGPlhNZ/8fOqz2v9glNj16
l71i09Wy7L/vEoD2GgldIPazIYNrEuYdkAHGLSnL064yjJ1X2vYKK08IdMy5Jcvv2p6zN8OCZ8eI
sdETW9qqxXkInGNOQXgrlNkNshE7g0Ds91T2o8B7nSSCtV+OvL9+3l9/Touf77cf1CdMx7eE53qm
9D3h/NY9D2NihbwuqaFrh69FHTprRY5QgbAQ6XJQIXix7soBpIuktKTqgMS2etgL7ROBZAw7S0cE
ckW5tx6GvF5LdPHeMF13qLu8MSUqUbobu0lgVtbfKDWSFWUb1M0Xw2kUjwAY8qOTI3ssUsjb9vyQ
WPj4SkN/Fuhw8RK1xzpP8IBW43Hqoy/0k07ZIPpVPBJB00dnqQhdrRJrb844KHtvT45mcvT8+4hY
GlRdlOlpDZ3nm7wPMZH2Nin2IfhqfwaQ2mx7oaKVE4wkK7PUmgUxSTOAWa//mOhgof5dF7xuPSBK
JgF82xCzRGOvD1Ze+90mhhY35QI7C6d9hDh1G9vFNdL2LzW16pXV1CimMiy2xouqW9AhtvHRdojb
iZdx7+K8u5Y28bomsbWrNmTtGHXmTY2nkYUgI75rklEvvOfSbue1HuE3tLyJUUX1OunEAz3JD1pu
KUbkfifTkoxtUmmz6XnsAe1kIxzDpV9JBT2s2/vE9Y/CVNT9NDG0WdEcs8KnAgUpbvZwX1MsrTQG
UsKDplVSYFsWSP/N2KFEM9s7YuveZ5rVa5bUJkJtHHe9flX0BiC3U82uu3EkJcvuQFpsWsSrBde3
NQ4B/MMpRpMk9507O+zqxbjrhNZNRP/3ITOefMfPgMngpgCXUczMUZiz0lFov4XIEhHyzauW+GgK
je8I7mgItYiPQ7MnfLSaHzBkEqOrpq9Ff8bXCOitLl/UJAgvaL5JyJyp6F4plPurvi2/M0N7sGN6
t1aS3KEQwLnY9V+8Wn2d3bUhwmnVSjoqszFvI0AfrgiPChUyklzxKhMkzJV9QgIKbSa1d8mEdD3T
tNcVhASJkoPjp1ugM/6Eq2Ham3ENaBeMaNvfTX23i1mh0SXYtVCr/BHnQqY/pP3gEEHWBcW5scKc
FRj6OssFbd0dMiclhYyfhSk0FVWmvznRtxHAKn+Sb/EkSU3Ao+UWpVotanJhii9+Jp9Jj6V5PN+k
Kja38ZhSe0zhIZYCp3cx3fVJ9Zh6zXtlN1/jvN/R4oAFDeymjLu31r92Siw8lYShVfrXjWXROwuI
PF1UMzIIGVi955k0NHzF3xrf/xHyXXQ+HUrhvBtNDEylZUBnMrxuxuCeNKHXlN/TSuO7LEzIBEt3
ra7PI1Wyuo/upet+hC4bUIp3MQ16J7FGh2X46KfqlAYGnOsopQ7qPuaC7CixxETZARTDEArBXPS7
IrI+S868lR+PwaoX+bnLpivPpOGdegtTx8RWQVVBr8isRwWEsaWR1SPutysry3iPFsRr71GIVLlz
V5Ue0GiC2BBWTpIk4TF7SL3pNnAMOgxgU5SfryYXP4TM4cqwsKiG5nZKMnqkUQXrARM907l9quMl
WeGb7RY3Rhk/ITbUa28azwqNANYotKrhYN7/+blIg3HjU4Doo2vSud7zTG6W83tqqiWMMj7qItkz
td06qbm1IHPNIvra1xXqDBpX5JfQwyMCkmoEQATrPlTWw/JAGsjXDES2NwakKoWPkQcpb9BAqpnh
ouV680eHCscxzPayCaKrsO5f5/1kIl/AqUSBJ9xVOd2pJDDXcc0UdTBQmZv0fyubboBcglaSGCB9
58XP4UBKDLn0pG0wZMYtuILGQgEmBvLANEVg/AHuljC+nI6ZvPVk9SUK9DFL3Nc2ZwjzZwET4J1+
RbKpk/GG2DdIboHeltD04zSGQ182sPc6OqpdK59xGSrwZfF6wBeyJ6QMshGXt7VboUZXzgsWjOs8
tyBjIc25coRzlyv9EsbjvSd7uY5K+WLhd02z5nucyHoVdM53B4Zb1RJwVXJHhwkpj8SCXR6agvpR
ieCmxF4wKfopRey82bSPZpWXmxQARRzMRPcJY1iPyFBXE2JxL1vE4nP/Y3S6B1RfRI0X3zzEJwc6
GVS2PY8yDezaKBkhczs9QJvJvYta4W2nothXefc8GhU2J3NifOHaM1lsc2Z9FLWGIhhW8HdIMJGO
+5XutrNJQ/tdGWAl4+7khF1ABa8qiRpF7CI8wHLmqaA5vLJt11j1ejLWHWqwIJjESdnZbpj8p9Qd
Ma3I18KfcDUUQbx5S1XyPqGs7zzXId+Ms4qFrDZsYmsEGc0K+Nc20/JW+HaxmgGA1ar17mefDTQd
HJKBYmQZMrg0LZgZ2r+xiU1AJmD5fOW0d7FtYr0sAuxkJbbLtonIijOfa3SrNKWDEfuPBqLR6LW0
Vn1nVhvTpfMzeNVnYirgmFYFndlptjQ1dpFFpyRaGpetE25997mNkuimD/dyBLSuC3lvChhTgRi+
z4kDXNJmbTbZ51g35U4YEc1yG+CklM8D3Kos8rEI9beQY0WsDt7i3QkBrtCYvA/nFv+cR/oph8Tp
ys3T0xB2X4i5IxuvKgjNsW+GVjzlI8KjNmu/LruuDTH0Lr/H4LqvUd19nw1O4iI2Xwe8hxTOcEEJ
+SWyiqdCQlHpSGdqMEdIbQMfJNS+Ffn3vuwBRjHbBsCCSS+gy5Ib90PXE58NQo+VNVT08uxROl33
OULnuq5efJy/RLzdxh4C8Ml7NOzhLlWa9Ivsmekn+bPjc0g2LCwUmnbhHOzJ6mx4FS4w93zZOi6P
a4HEo6CqsF8+1vEQrmXBk08HtEmRik+jfFEyeejZQk/gGM3ENRG13lTfGYHmi4thYWrQO6MUr/2E
NL8gv+/6b3NfKLouHXxfqESkE289NUgQRcO+LSa5b0fPWfdD8eBU8CgY6i16AXWJ476dvs61xOk/
WBi/4TFhL1nSYWBol0OC1lMnhxGbzRJbm14bHjOfQFdEbwh95c8kwKqiPVYB2G1pE0pRLQ290iaR
04ZRQcULNw9dxq5XN5nIn63W76+QRfZkYzgffpvivkRoNtXzsJuT4mwb0K9HA8FaLPzndPFllFA8
urZr16hr0EGsy5KqaejCF6xQmQTWsGde0l0HZfCZRDrclrOJkj9lx2fDkNxMNswlwuuJWlDJ4qTR
txg9zUdKDFwIo+ShLmDjZ4GB674EFIYPvUFQBjC62WNsAAOUk8AUamejfA8JIcK7ralgmucDsP0l
YVy4eFJ6UpvKSGy8PCRCr6if4lgCoplRZPTEoHS5jT4VIebKqIueIW2h2Idxft3SmCKVfUqKTdW4
zJ4GrQ79cmP64EJ+/nm5Z03ekYpwsrs8OCxSIaMs683lwT9f4Nzneh6ZGZm/vsXlsQm2wpXsjfu6
E+pQDWawQSPJtd3ZxdFMdFAnrRn/w9K7U1W6NuxoYq7MAXO5sZcvdHmjy59qtO+JowRqvyjCxl6j
/bvczcyQ9UWowPH6XzGLFYcydsJ1iYF0K1Pb2CsERoU2KPhKCoEEgIq91AFqRBUQP9CWT1JEqy6d
wmdBp+dnitjl3uUjIoTe2ery3vmiUkM4DJQ9ZGCKjKwm/8FrwJ8WJr9XPdwkTST3vcR4V5DXoEid
3QfaNI9h0EEajP35Ng2WFZPjqp1jLOgwMR85ZOI73MExKX+xRa1Owq+twYblqobmajXpbRyCtRsH
W29UBI1JhvPTMHJRGMPWfiTVM4da3sFEdgtmcznpNdEAhEx4lcLBJtwH17YSdB4ZuHABAGaSvVrL
gppTAqulqCbjVIV+zbydFKQmS4mQp67l9dUb85FqL6IguSG+4qUtjJFZYrmtc3DAVlGfzNaZ742C
yYOPnSme8ZgalnJpSvH5jTtGlO3cr9QXcEzN2b4omKU2OiRA7ypvcrVPCnQhwlDiMbbSQzB1SG/d
GflHw/hQUlvHRa+YBcZu/jZzQcKkCQxOgTaol3FW+FiG6kg/FAKzn23RircG/SQsG/XtzGLKLCZo
VwAqQLxO8Mh0dGeNCWt1+Nus8cW+6eFxtQHFwYhThqlG+a1vb+aMsPJKcAFrjKI8lhYzsbSOmnM0
JQDdCTbeWBKjVxj3+auU0QMJ0wSX4NS5QoYcPQ9z+cOpGb+HRq2tUcOuQAV0mPrha50V404Ocj5x
iPgb30aFOGAJuvbsnjkm3ZPBM+SRnGuCux/xvVA8yctXqjAs91Qw3dF4uicVMNhlXfTNrYguUZX4
lo8yPmZhv+TRNDUAvYR6M9q6W8MZxCqMSGvtAKFMcz09Gx7BEFnZM1rm9qMbBP5zZIBSMPoOrzzC
IVb13v04aWcNVmAG85AyYy1T375Ry01vivtpcPt1HFjYuefWPifSu8/UUNBYGk/NZKj7IAhvh9TK
iSMEZoQ64Jyj1z4wLw/nWd7DOCu7FL0T6elJ7l3H2EBjliaP01QCjdeudRiUeIUj5PEjZv3V4Dr+
Ph4j1E4enUVq25DJ69eQ2ciGi5izb5Bw7nNqsqLQ6lbV6HFFEYm9hyApcZ37aEAPYTSwPzLUa9d5
AwlreLYaCg+z8E5eRZK4bSP5iHK72o19dEgEHK24CL+3faYerdHcpGUvd1Ms6K1aJDkZ1vy112N2
nbQ7jM7EwpbZ0elN6Bccubqhym865yLpUSi4zl4OI+7buPwSzlb2KMsOqJNujoNiCWoWyQYFvr/p
Z4dyeREdI6oyKBUtGM1tGQ637ki9xPfGh2SygMi7kKPIXHaR0LGOt1wFPRPr/spG6X0MxbHtUfGT
bhyto677xIgY33UjrZHCeekDZjLjrHdqmPSD5siN66g4WFG1mbsZkV7cXKk+RleNfwrBONrzWSdv
DhrDxzqKtkabgfEro4d0UrehUxCWVbbAFPPFoJ1vnJKMGR8KquUU6VbQoTNBsNC+pXOT5iRt2pRe
WjlSUIBDM7VHMWTdcYWhRD+4SXGfMKWxEC+JcedN2Cz9zlG7eCzhfBjTHfNp4pV0uUgoCJjvgjvT
VD3X6twAajjdhtlMLzMXBYeNHewIK/VuXTqoK6FLUL30GASFeEScw2vbW+ZJf6m1kTx3Y4eXoO7u
w5icnJEJY2GSqRs5MF6iXGwx6W9re1xlktl5qyvNJBuvROE0AILdsMAv5n+PCqi189DVx5HoMOmS
faNaF9FTf6Uin9KaJ85Yk4mccnuWR1TgxjwNrpXZ9Wvdljc6O9P9P8k+JOqrHQisDeiUqmNRqZou
eHO0q8YEH0o6YsPBCQcY8sYqqIPggPIrOFzuJcmNqrkkG7WBoEwvd0fsH1TUuDriGsH5cD1MfXGd
Bmrahia1JEOPgUvGBZz8iTDwdWEo45DH9Q8k3AQmm4Z9SKkXrywTRnuCCQ6mQVc5RAcsdy+QMCY0
OQLUvY+9Obyzc1R6sz/Be2FeQn2RTI0R0IoAtbRqixQJmysRJhHME0uEl6wwfFJY+KfLzdQEL9CH
yIBrqwGHKc74Qy9tIO+Xu1lVJ3uTOC2TTtphWm4u92yk7qwD2+Gvv9spJ7Q8BdueLZGhQhM5erlX
XnJEKX1UB2+MHNY78B6Wp3RJhFV1TKF2LROX2uvVwYbqsDErnf35b+Fl6vLzYY9r/zZqsjeGeQ96
XQAv9Z+vvbzB5ea3f/v5p2nCBkBGB0UONzCBIstn/nkjmc9GJey7n8++PGD5Ji/55a6lKNm6cVRs
fr76lydd/tE3ECxwOpFm9tsWXB7+7SMCn178GMXwi5eNiReQWWuTEPLzA357xb96l59PsUbO3KQ1
r9QyW2QgRMAvxpw+ZwJxxfCwWTZVnG4vD0N5Y7cPARuZ6kecGObeq7yWRR03Mky6A8VT3A+Xv/3l
H8cmpHQX5tUW4AOLN68okGv2HVfRyXgCf/eMWJJYhOUI4Lz6CCj5bBEkVuaWQ7w60NbggUgv4TQa
eYlv509BOx+KcKx3hlPE0zFvNEUBGguUAIiOTQUiXHK7dT98j4tquCIi3ovQNtrqgDkFH0FP0mg8
uTZDBvmMHEVorJmnu/1ZZJBGdIb1JZE/4or8KBcujhPcV1b0jo4LWzE0ESqxPzRK7z65r8cO3FeX
yI3ykj3L7tc+UWjNXRBzhfPNw7OwFHxaZOTGe4c/2ptltE4JrDLq8SMr4JPOahw3tKoFGfVAqXQ7
nRxg4qHHBDiwnspBnIH7Pcf1RHvW9u8vHYQyTKjw5sOHA/k3wma09mz1RZOXPlLJxfZ+V5j9tV3s
e3NJQ9MDXr2YFPjSWMfOeJRxdsTRhLEoerOXbSZERDXOGvPkUbopSmU35tOGTcv8L+3Gq7HDdBZF
JWlL5XEYg3WLEzGr5ap0xZ3tdi8JxbCYYnpev/ST++hWJC9VQuzaxPje4M3cBE1yZ9fjk2/N56zq
SRIUBAbooALP3Fwr+C05c7csC7ODaiGX4wZ4RKTR3/bhD/AnTItqYtRjMG9TiFqs8ZxTHTn5JvFQ
nDOoLYBsvdKCTLbBYjUQ5OfRQX5XD/OVf9RMttYq84NNQB0iqGdnLRmT1iJl+k+i9GNbn6cM85HN
0pRGWuY7b5MxXNVATK0uvK3BZQU9mbAlMcGts0zPb00/fRbYAlayCp7kuEmnU+0KYNz9qfaJRcXI
ELRvPYYyypvGB5Tcm6y3sl0ViReVvig7/YJzQ1OE7Zydr9Kj0TWgmYeBtL84efRtG2mYp75VMC3w
KCMxZyDZOakjF9xScjXUsGU5eqAo2OjDojCYIJun4K9TkKKKJkThVPEKq9R47aCQyHwf3UDFRD5a
FjJeVSHZK75rA3/IbJOA3oBDAn2C7o+WQ9aA50jZgWooqT9NrAVZqR/8HtjTY2AAsVW4z2WX3wmJ
bMgew4w8w4KDMXywdUjINxa2NSXFZx8x3Fa64Tmp0KKZzQuLsj1rCSLoen47YQZo74R7nzhsMBJa
8m4ByFZx/lklV1mcPVV58MMfTFjhlToEGZmrzgxAMwzst8Z0YFbgZpkzBS6ZiuqiLFvP0iPA1cSO
Kanf219gHFCULCSFoDyhI9HgAzfHWq0YUrLrTC2MBtaSKFRWaq6BQbHfgih7nQJz3yFPoVCE6o9d
oErDxUL4lnORu7KXc015BYuWg3Kt2+X/iNQT0NOcLZNywFVwfTVc/cwBz0jjxRxaGsRv1vmYAynZ
1TlVBj1zcawIexB6jNejifEySQHxk71NiQFHzQBFo52J7IEcdFvQKuBqJiUzhOgGN9bkBeXGnAwb
rgtX7nwoKRR/bSj3HJsqI+PFdya2VuNNzUD4zgs53s9eNeURcCmazBNdP4W5LNda5NgVZ8pNxmsx
ShpUGMHInaRg573ZVQCcZ9mRVtrT/3KLW1YrdLXCp15Mb40bfGjqIfwa1hsUbD2CUSkWud342dKH
1Fn2mJCVJwcilUMvOi8Nabpd9apBs7zzvZxYqjrZegWqXATM/XqoMaeGIVN6K5tHJHQFRMsh3Ts+
uNmyIMQkaJfNbwlx9mtm6hqQzUgaW16HrJgF68HR8fhA11k3rnnfGgawBa/+sOsYTQv0FChA+4ZG
ms4X+act6PmJHwAj9kUNMa437salYN8uZ2TZ7cu8Al7ZLeTRMMbiYXzYcYpfpvrQSz3d7knxUpQK
jyc/iNZuD+dXOUaykx7syHZRXU8fNWeQpuxsWNZLn1C6aafkazj+GI1Jgfp2Nk2lbweL9i4UJEDc
KFopnZrej4ySwZVStA6oyKzbHBiLC5GFlZNeQzEwR8CrCyQKZybZXnTTugTBKbjATZp9OLmdb918
piKYKkn22vAwa/8jYwxVhnsGCoOuk7PBtuw7o8DY01nivW06qLddDtm24TvlFTvdAKYdlt4dFohu
7ZWIgXHobDjb2fseTGBmEGhVl59CPNNYU+sw0AUD1cQBEULwLALj0ee0xM5FJk6LcLgqQ8AYToDz
zYCb/6lxUFA3oLODDhL1UxFxDoz1S5bf5RXsxmkeiBMl9cJR9qnrIPeOSm6zDh4Pnm/V4Y92ulNg
Tgx8KZOkemZyYOfRny71/6/KeZ4U2pr374gIN4BidPLR/iqysRaOwi/aiP9NlXN6T8rPf/GKv2Q5
nvdH4MDX9Bx7gR64AbqXv2Q50vrD9E3fQpvzp/QGxc4/ZDnyD+GiAPRlYNr+wkj4pyxHOH+YLrRK
E2kOfjUbSsP/hSzH+t3j70sICCZvhMUbr7/3myynlalptKMxX3eIbbHvrZBe2O1mUcR/WAf91j1j
nN/M6crd4236ZUf9KxHJ7xwIX/qIVVCRBIvQCPnS3wUwVelWtWcG87UzEpsB5KE95sNtARi53ZkJ
maSEtX5aw//rxy5Ahl+4Bp0I3R582nytX9EVxMVdZ+zQt4EvIw/y6KorAD3/+ZYuWphfxU+/b+jy
K/zyifijdMhEArmOs+7mB0vSUd5G4QrkaJu+/OefJeRFevO3j/MtZFuS3oMpoVnZv+3XJjdUGvW1
vr6s3GNP7iSdzLGlAe4gjTolTRZvncqHAhBE1PGdLD0FxZChL8F/WdkZxXwIWqkBHwbRWLAupwJc
E5iM9awLcut9p1sBUeiuZml+CWVvAcLFiT8VdC1S8b1H7TPyw0NZk+V1GWXORjtFu8tK9nBWh4Dd
h7vQqEnnTIeT8JgSJHNDYt/Y4OipMTbzv01j7uFvmXtR2Y/d0iWf4buPI1cxPbtYZb3ilqpifAgr
vSmF/gLGL0OPPp4dnyoMteunkXSDp1OXUCyxVXINh9HchtLEy0dKK6Ul69rT783EfGd23mNswIzO
0xlJLAhmVhgidw+NR9vXcpqTJGIbIReFiw7uXvvhVMGtHXLNCkpIoEV3SlT95tj9ecBb1jTNyXCH
L5NNP0q27Nk5teANYOzPLL3uBqyNXjMiLXP7be596xKKs+DRRlrztGP8bjhjvVVrpSBURcQ8xiSp
lIlxxZIyBkJM59kbfXhP5CBlH1ZpfzoGrxscfgk7SzaezVvZEaRhH4gXSLuHCqykGoCo6W4IYe7H
rMem19Jg5ZoR7sxka9NRHy5I1SwTjMiqosslqjdJzFoKKRNo6ieTknPsORs3ooypcSwPaJ9y2EZ9
6S3lqPnTcYpzpL6XRfPesb7fTL5P2zRt6BkTYJlRbJGDegvJnzUkKOgShoXj9WdXFZ/gIbfwwJc+
//xZOOPZpKk9VfdeHVA0aYQFSG2dKJc6NeJ234sfI5fhCm30Zi4NngKHStgNCgBC7ChXDJvOUIRn
eLCocwfTatGw13wFftAzfzQ227gffawpRSU+cT3aO6tdwktoDWHvDe2BMIM0+dFkbEHRUPGOjfYG
rb4JUAvVtp3r1xTQ9Sqtmu9BhbzDiCXziCw7FBnPNmbn08xBLeSkbGM/Y0WB1RrsMZInlOAIfbxw
PZcz4p8+IssntU95IK8p1GeoJvjOwOQeAks/ipnDJLesmyplktVjd946Jha03Ij3bU7RAN0nEw6O
H8DpAyZB5v0TofGhSc88q8FgT7ygr3eXHzpAyT7V4Tv4oHveCzFdyxgfsjPo6OyUIRbNRrux4uEU
KRstS/Ln4VuCN0UOVn1YKazF0c8foonZXx9hyW2F/5jpMKeCyNaFNF1QHaHBc1xm+dLL9stxM07l
c1YMt5PtMpfJ2zerBmDWGP22qsgOFjIwVnR7SS+1SdscpaJ11n0udUCoaeY17QCgzfMR3Vu670yQ
zIqZbp/p+6QcrV3TNSdftWej1CiUO3bf5cgzSUxm3CXYL1Jvts1pmCdgNdI03Caawqa7nHGVZFkC
BLuOr4LehLE1cc7Wwk4pjeKRsRUOLwwjeJY4OzP4ZtqAuGi1T/aQ3mY2uQmCM9VabhwXwm/TMcYL
Taq2N5x7yT5uXP0mKSmjg+oeNDZbwtqmnV9GNeCDeFr3L2GPkK1zB4kCAbleVI8CwRyK1ojiLSzN
/XI4+ZXRbya8CatoSchQyTl3XnRtiyvTVwtrwntwK9y6HidkTHDHVE0vrVJYn01O8Rh7+lwy5F+G
o4xI+sZC+1q0p86F1dPl5FgVIRuFhMf0+JA0Ep9tw0DVT/wiuc/gPw6kKaGxUuwKljlnMdvMXwfG
4iC4nh3vMXamnccXgy5B+mtQPSQieaAutet0eTZs0kc1mG3gyPry+nFur1wkPTg8z3U/nXVQANUO
70yPw9nEUEck0HimA3EVyeSpm+stgypJeoP4ZHGGw3pYxhhdvOnEPdfEU0eKNoV2PvEmnG2Xo5Gx
bG+OzsMg8gfcZQ8LzSaY5aanGBbZy3ks+EXnkd3VkGkletDPJkbXtUvbdB3KCXlHcQjn5tSZ7Ipi
EVN2RIPG7NZxGdxHgzFI+qzgIHKgsklRJAysxaEUybWexpPOEaPNAT1YW9ufiWSOn6TJc97eIe2r
5/Zlyq5ppxDHFrBpkZ+SRmEQzhLot2WXIBKgVy36dBVxNhXACjA8z5cNtIwcMiiA9ssBD5DmrW7S
QxlI+HTztuEzsYdwHU1IeJBN+5UrMkkjNplLKT94EE7h1myIBxbNiUv7W+xErzqLl/QZsbuwNCcu
4x0IbytIwl0wottubYdGTv5ttjwSa5dRzQ1Rxg0W/RNLI4DN5xbz9pAQnzmsq2HIHvxBT9eVapp1
q0LI3rKhV1MCPQ4IrvY1VJDYvdGq5BSK9YSGu3jQJSeFPQ73osK1ECIpLZEeDZpBb7nyxW1+ctL2
QRhVR+U0fuIafeQnJDitp36asVz0h7MaZXElXCxqWQqfuR2DH21U7mjI2Zu4MOlGlyZSFTahRXcP
bkptjRneP1Ls6OAnZUGG6EQGa7wm8OF/8XRey40jyxb9IkTAm1fC0pMSZV8QMiN47/H1d6FPxH2Y
iR71tJoiC1WVmXuvLbrssvDn60J2zISMGUSckPOO7fRYo8IVjezay1uckN4ApUZh3Db0EAYZC3ys
QZwwRreQcKgY2CEwv3S5K2p8Kw7V305b3bpQb2kqSxyA8ynjn39ysiXsg1oe5beJCETAGH4+cq0J
0+EI43fA2dawSjVvLAv5tAqY79UBfEeSqCRIaB9I5UgLrIjBEWf5cyLahN6IXcbkSVbtOuzpC9Cl
i6zr2s73eI0F9lj1iyk+zZo8KtHNdKGdY0rZmQo/VFyavJ25XniplT3GFTWpTFYJs4r8W6gygtx1
aIjGCCYkHkjTXWKy1xuVHlVFyxeYunroZF7ROPW4O0uF9KJJJ+npPujht7qQ8J31wqeAHp+DduHd
WMYAIQ6aZUK2i4lgb1mGdEIIuEVmSCprzJ1wo5QCvICUCxw/So1dDMugOKxmIKgtntDmqkx6eYTA
+opEArDKTCyZAsq/Vu1ZG8XAtCQYF8Ql1mXCBMxQRK5lIUQNiRaxtGpJMJrTz2rU5QE2xM4cNYmm
JFq+fnyYPZmUpiw4nA4EaMUiOczgNxeFM71VJ8Fdu192u+moj/MpUnC89jP2LEw4j5SRFYPg8Ktq
OID+9yKSBvrYogUYI2REuNacfEqFhapRJDBbVfKJ54NoyriqaDyDUUG7jo1TEN+ECABu0teBDrUn
WOFSkVlRIyii2yynfetXFKG7LKZBoSRPSmwUKMsYKbeyWjptL8EytcKS2GiuP/UIcWWezYtK9FiZ
KIeWszdtQiLlU/rjUPjnyvhmHkpio1DIft060jr/jgYPVRhLmDrTHJmJwqWAib9n9klCIlMtBr1c
PZXAz1ACQerh0XQr0JUFCyIe4x9VBi6yrAbJRrj16WuvjsWNlwZzj/cBVIM2/67iKKHKRI8nAMBD
mpvxtLDlNgJhd7nCi/+3otgoEoMQB1MLz0mlp7S/AYQBfmCeQrfwJE01oP2hRI6nyiXW55HANB2m
TSyh4E5Bz55mIbzl2m+U82F3epW6WlmetWzNXQxdZKvN8IIrLXEXM2xcJUm+EWojiSkSKpCUuaCl
C66loVWguOVmY25UTQAQu7XRW8+ImNIOErJLQRZfkm3ADrbezam+bCtvIONN2tc2MuKytV/NdrwV
ycI2QJyUFhHVxhHupZ3O7Wrq/2ZET9Btsm+qInISZQLF6kblLlwQTKoQV1bXESf6gr7JZCDSK3VJ
6aN5pSi/ajKSxV7K6csyhbGl6mIkGVnCMUmCjL0JAI2zp1qEKJSSP5hVQ+xbEr6EduDaIgMNhT7F
fkRCIMZLdsViTB2Ujic1yb5jUFOcbfvBkIF05PJoz6p6QQj5O1Cw2iD3LL/V5N41Kbda1SDVXv4r
1ZVZvrbRFf7p6WQ+V+SANMsQr+haRw6gmKYEtg9vuT4+GTX6CKkiYU0L431ktqwCOezvLbC40UDB
GxvpBWnmH0iV0NVqIDWY3V6gXMceMkYCDqCua2XuyfCC7cQkjkmSx+bYcbXokT6JyEHnOUtd7pRk
StWdZKfdQLHBBC3G0OlQKXj6knR+ZIQexsUtgNF87zNJw/dPenFtPMk1GWWZUHR+rtD9n2BLowjl
1ozhqGk7LrFL3RHtx6RFS86KFj6H5xyP1FOXVSSChRlguvGQpioafRrsYYb+JUpXag7anIhdiORN
129jJWBdEnRvskbVjfAI42oFSDaPCHjfLHPqv+bcetaVpd9zs6p2+awjcAe6RjDqRuietBMXYWJA
Zp5ra7Ku0woMJ6FlEEMEsaF4MZNG+e31ovzQZPUqmPO3ikLGAfHJ5xtdCDXC49ly2871yS/q+dvU
NGZmMc8ZeunKRVpK7W6StcO7y3InA6BKU91B9Ib0dqIbbaotnWd9porr+tPcb49b2k6BPugOsnpz
Jy+rtVWbLE8rS5kIt9h9NcEfp22lAcFxIFn6CuBf/m4PIoK0ayUL+Tm7pb1SY4iAug7DPGK34q4f
N+bi8VHF9LjpQGAZIw4JzZM3dvQbSnKyR/TYApEMPXPvAP7RsZrqc58DdrIgKcohd74ESVSsrq0j
4tKdUeXopfJRSrXbMjY9jEX+bQjx55S6GW5GEdEBt5pdrTVfFR1rdhLpkEnqoRHD0yAX7mrOvjA2
Bj2S4i6uzX/ZsuzJbyhtq8XqEKciurGK9Uu/MNC78gOBd2xXpbRfqvpeJcJXHRVEB8oUX2RbcZww
nENYstO55jBAtJ76GL47AE/CxkAd/YoTobVlDUJKLqXSNxKMJ5kBxQUsE36Up0Gjkg17PCJYd79T
gGI7ETUu8TU1k3I5ey7xiwSwc4IwdEfTRAk6KNIpRDnWlqI/aq/CbJT+ykzdC6XiIpu0wJKF9Rn2
uVuUieYKDRHwyeqp9fBf0dVPYxE/G2X4WqZEHeo5sd9mXKKIy9lU0Z0qoiY4Ray2ZA5WbyhaZCcv
GRSEhN/Qj2L4yfje2uIOM3PFhKPYecQr4N09za1yR6pyVvSWnBuxIjC8lrwhV+a9CnK1yHUzUDV8
7qu2BlWUnoWQTgqJOgQOrMqtFnJeJaTRnToXO2Twqq9SoaClL7wib17Ekv7JjCUhnDdPYjeqZPsV
N9SD7Mx0k9wFbfKuH0vLGbjYExHFJhgCl9Wb8dYrMxRNaDn2IOqvOpckT2JyXbSksRqIhI6KSW7l
TRBNUvzinnFCOvzpqLKdFIdVRYOu5u2Su4g7ksGoLV+ZYyok6lEckdXSSOEhD2dySUInL7IyYBQK
+cs0Xuolsbytvsu0pnWX5k2mg2ETQGDHJdtbmpKrKSL9UWN+gqa+DAaPI/S4+JSnXH8WVThUovyU
T927UcIFV7FV2COAqAxxKxsKvG0FUBIY/tWLNdUZJECMU9ctzpKwhcVESWZkNThKvPke5vE89zNq
S9S4u4yWYLAUC/w40OYEBxGhq/BfVV4rb0NqnIZmgr4PAc9XkbAfq2xm2rNaO0WsBYBrKWpUATuE
rN0VwKVHEsezcNvqM9E4iGHlCWDIeOawCcVGKNndQudXITGIQI4I1oA4dwxflO+4ax9oJ6+yAftN
CZmuWAsaDMSd8FcNlcfZOk/F2u6HKd+PsnyFsqMdZwTYatRMfl1wuhaLSNRWTMOpObLhUNhvZ7U+
WOBXKdPSmKrJsjiwwQpw1Q0Ni3aaGDvT2rxV5AgWA8NtM2Znn1dKeKlFpSXrZM8YRnizFChHE2KG
gvgvgq7zU4vhq5rX5TpP01uYkj2ryyKqpiU+1Eyy7cpQ2n0z/dsX05dxe/FIysODTsZr11aRP4Vj
j+uwgFGv0mpttLewYpjGzNtu9fa3LoSPfBvpdtmcH+CYPLRcs1wQNR5jkHYPnMXkQml6tZXaUbao
zmQlFvS3tLVH9l4pJl+gKy3CHDoB7wDvaZl1yGDMzCvM1klnHPtLe8QzeI8FuoZwVtnI54obS+ak
dNp4Z0pv0g0eH0SJ0kJcRGV1CrN1Qcf3s3gY5zpH3dZXj3TAF1XMdaiEc3L6jFMukD2ydD86s9ZD
ocmvVkT/Ni+xaSaxk8HXdKsPvZWmE4zcfJn9uW33VSGJKHZoPsKp51mR8r9SR8hE/Mngaeg/UDOR
5txJrHkW9wxOwfjVGNgxWuCVtYJ6zhXhOqatB8IQBibGv5W8qJtaC98lmdUR/i1ZrL+QaY+7KWrz
gKNIOkSfuvAnrzXBVZtfLeqQssVVbPlaGiG8GRkqGLjyExnH8hKfpbYIqo41t3mcfbq990QpTwIA
IdtCKWo3VvZbzuzveJNI0HqpsGoVRh3aowZ+vjGaiowLbmxZaKLz0bBGSCggOqM4aVZMe05j/SHg
umgGWKZULoWHUZKVl6DLAZEdk6Maws0zEGXuWp1OkFVtG1BEbgRi2n/fWezNR4cgz50b3l45+5km
bLQwvZCTfq0dwSF0Uc66UOJ3JQRnO0UTgeBdC5+L0K3gJwcNBYKxNQFXeuPV1IBZI02LYq+3i6nC
36Gi52wZB4QSp4SEu9IiwsFrJf06CTSge3GfQ+UsxuIh/GpheFzX3rCLHCbwEmt3AMheXyvT9qF5
2hh7TV3v4al9NRqMNVQecUNJ3mnhtx4SQpOaFy5XnoXTcLU04uATXDCRbr4ps3LUc0zuBuEPeNlO
gk4buyE4pON5n/gpgEp/ZS3K99RiO6U3Ouw6t2rHX0umpZxIBKxhNtQySGdR2i1u9TTrG2tJoMU/
C26vFRu7mDOvB05d690pqkl1NQfpIdQiO3wXOeNWZAClwAAV36My3mttJdEZiPFIZspbiM9YbZov
U8a7NQ/CnRvqF1Kd3TIsb2lknpgT3DviFOVJICMTOdkqt19zxvh+qqtN9IMocK6+aAy+JbPyWAX1
MRGyk/QT+dAKG5li4VWr05oomeKL2IBnVSg/1JYvZEJ7tLpBdBZN4K5l1a4u1E95jdun47CENSe4
MMXxj0vvfdOjNkisU8Fa2FVK9aMIosTPzX7Wojqwl9dCkj6ZvPO2QIFlqkmVmKk0PCt28oGU2gbF
oVa2iEm2fQEwBeJcYwv+C8RQ5RRpCLM2C1Se0RyfUTO4cOqdnPkQEDlEbJr6VOmq9ayEcBETikCB
71KGDXq4zsz8lmTuXmPMoqeoL8deJklwv/BI2lYYkgUituZuMgvDrtN0uldjExjG/CmjPaPQvnb0
lzAdY4Ks9flGIWnQPw/KsKDXJOvnrKvW89IZb+SjvYuQKB254OoUx9XkquUl7qeRMxprwJhSuYvR
wKUTJJ2OwmKrVpDcbEVeHtFFwAPP+k/hlCTfbbbMl05j208E/K5FtKUcUvutS9M5vWGAcLOqZ2lU
TNKt6Ogt0Zw6pb7U+DXrxtPD3rpPhS8W/02j9V2ayk2Qecw1q/kgqgJjD57p0Xwg6uXvS+Ewgu5j
lBx1eNs70kqR/Jr2lLDqlXShp7wVtr0SaGG7RZVBHoZlsTOKu5n3fIQpG+Qco/vIdKr9gWuJIRkP
WDhPLTbyHaiS2Fnqw78LSwMIDOjDmJP+eO/KtHWExrjNaVmdJiYOdx0ooSK+FpOUeF0r6gdtTt7S
oYkOAjB4D+Ay5DMxPlbM6pAT6i8aIZ5Y9G+0BRK/DfXwWHB3gQOIQQaQSltkT6MxNhfdHPZVT0bm
2kWpr0p+aq7COauUR7zMv53QMBui6X/ksteizYcxOcOkQvo545+bd8O8cpp0FYduxAchhzo7Fe+Z
ieaOBmD7aLWXAvbUXlG1KBBQjAMI62kVtOYhrOlfNds99d9ZGAl8gxRTjmFxGsz6JdI4ss0huygC
DeCCpira53OjQLITtBLTV208iCzseJ5BP2PG8LD8MhudGSOKfHj/NnoUC+Wum8J7r2EIa+Lk+9/S
xZtOiS/mmohKcruBxrT9JuEvl0htJ1niJBbmTZSIVcBBcUkIV4TGB0Af9yMpiJgQZ+NijiINhe05
p175U1o+dzn9biE77PKm/hui2DUxDSANjFM7rSsF6lBMZCyrYcyth7W9xmq7bjXZ6vQmrYum2m5E
9BGbtKqcqqyYiS00QnvLJuuF50NTgzmp+JY1p1mcEvJO0JA3SKZuJ5Imo7i2vqyJMWkSqm6dm0uQ
IgQHTlFg6JEIOauUtAR2SL8DVft9UJ8VGosHo1pp0BEXSS3rJjkMXbrDcCJM11o5lVdgIluzkpJd
+EvHaTlICyo9AnAc3TB4BpVi5X7Ci5SpN2TCC4IejjGa+jWg9uLmKAou9Ni/RKol14otA036Qer1
3xVy9UHpIhFHqqqgaO/ny79fDd0oOSxUiYH+nBDJjttw2EKwcq4CicgR0UfjFKikVOyQzVeYoc3S
QaT1ovUZoQZZgEtCFnhm075AeAyWZFfOS3VYTHbrSHoj5ObIvDI/SCMS4DSmTSFbonQFlxXtqwko
L72GjShA1cP5GBDHdyPxGGCpVSTXXsz/y1VOmVlvB1oKpqOHcv5O7JPfipaPTPMDZd98B15IKZnc
YjozHqb331I0GJPKJlMbQjPVIfxExob/iZdv18XnMsHHGifUzqlxLmNgo4O1E/Q+vVgWgcgNFlIu
Ss1bmYV0oyimhINIJLCDBex94ZXzTA4pJGtqO+xuTgJ/FsdDdao0Ogtyo/Tu0NQo3ir9Z2IAr8nY
+5EaVLYG67uET/9hVM1t2g60VbsqdSty4OHmjQk4dxmDoS1Mlr+hH49pj0cMXcRtpI4gkar7wOPo
0/r/DevkLPQEG+cK/EQ51iCBWcw1kgiihBGFbxFCv09y/AxCHKiAHlUzDjtS6P6zmMs7Qkerk35v
3RvADODloRMbuSAzWnXUNNG93tA+5c3XIGbVyoui3C9pnUtJc6pLSCVLASizqbNLUTeyTxTTwIWk
25zngy+F45cwleUDjwQ2sSz36Wu9lEtd7adE3nRotO9B3BEgyPwzIR4uBBzJxzOSx7CkgaaAueJ2
s3XBZzIxazVGhe2WtRq+yJRn9ahqOyGMH5JKZBoHn8k1cFH3If/gvLkwHT+EOgz+yUgtCJHmeZFQ
EdWF9JVjn93QF5I/sRpB+HKXCzMkoJUxtn4hMPyEWH1SsuVPZiDiDICyDjK9JV/NyndCMybHkmea
Q0z5vXj2xlCfjjJMXeKrQ1/Xem5HsuzPKZEN4ooFKoUMy8QW33oqDPBupwT5bLRpJyRXUw0apUs5
PdckZDu6xhHKxYYQamZ9prE2T4bqxkOj+0Nl3SaZRqe+zhThph4gQsygTI7XDETwoV5J8KPjiuUX
Lk1CPRQ1mulJuXGtjUii7CD9+/DvXxWn+EGRSoCnKA3+/5eyyAKTOrVH0VyTMtKU3eV/f5T5Ib/1
7/9t+nYFtrd9h0R8gAggPHrdKgtsr8DjkO3zOdKP59umRZ94Shq+kJ+o7dfy/CgTs73mkxIxZIsU
n8qmsMMRC1Q9rdbd4gmwlVrC+BXXVoCDLBNKSJNpdLViXANP+obd6Dpce4vBYinl77I3/svuSyRI
+6TPC69ewmvdTccMfMKNnyE5iDUEGfJMDRhmIPpGvFgygW6kARKMICf3MmF6DOAvQwDzn6axjxWi
aiBsy5jv8/c9Sxzoqyk8AxhQCGk5CZO6L7WeGK+6/kCU3dNJmD7SQrLBrI9nUY9HfzLVAnVAEnOv
Uc5Rq/beAoTbV5L1Za6nwWOuX9rKAIixwGppJbwjRb3JpwsNzXyVliha5qCuqPVkrkxFSuykpRxb
QkO5WWdPRVEBi82ql1lGmAEo8bCRAtibZz7BYnjrq/Ck495YMpBEktzfdOg0uBInNCdde6QnRezF
Oo5un4/aQcCQR0mVqXsF3Z+tifNWYVVsCETHGNUfrUUu6Vr+ZlWFUyQGRscQfWtxaKOBTmmzq6T0
KBbbk64iz7PgGD7BiriME+r6mM4hKPfOOjDF35MDH7oT6Py+tSh9yInEtcXIHWmVqS+cwhZSsCmZ
TM8wlO4yrNygIiIOFVEufOJcgQkQf+Z3jNXoPmjDCyodwB7rgjFYrvc0AJNrLFrBlNs9FemhEpb/
ltLM3hBU7MxSOoxxNO9Lgml2Scy0udmwBgscVkJj+9HVLXnwspLFjlpr1+RFQ6xIzOiLPGZXD3UZ
nCfPf1bXv2usGF4dm091PdGZqJniEo9Mms8mQxo3lqY6a15etDhaZb1AY4qnIp1ssvxyajwS3Nfq
L1W0V21afoiqRlaUqCfN0I7M3hwaQzQjJQUAati+IcuL3WgoHyxi7aIuUsgNOm+DPiaJT7+ZQjKQ
rAl+RMaDjdkrJfBvJUu5CnVHlyZjT8wHA+wCTxvTrUOLHpVHZTTOIegKXzNymmYU5EHbF+YxpV20
jzvcxeMYWkCWu3jjkOvEkOfFHm6YcqzEqqMGsTZkZrj6cyYr5zSsTS9TRiILQibsaXzuGjW8oIci
eUNOxZshhaULqrcMVqY9KFxwkvZVFz1J9CEdTdLGJzqwgzMJmvCkTNhMBS5wZlTMz73KaL0V+uTR
qEApBRyDj8FqFjtSjeIFyQ7yZqPiAhxDhiLtYt5LIQUVeSYJ4uywfZ0oY+wizdpXq21Z4VpSv0Yh
d9OZFKfXvmGIVM86Sc4mGQrFxFxYhNxt075MX7vtm8pLG7/SC0U0J2XRK84DYJVcUl/mEhEBDknz
hY2JhnxXGy/IqypbGtX2FmaWmyyVTIcbeZSJJxOFAP+Zxqt80UK8XXPyPgD+wFzCbB3aOaPFRoAb
DRAv0bvpEkbqeAHpOV0mvOanIWaOuX29b8hCr61iZE5laOdO6o9tagTSoJuvfWa+9BO6yHL9zucp
cYZsGy8IOKELM/pI1x4nZYx2XI06wyEyUeJd2nzhUwIVZijorY98EMJcSQ5atx/mlYuXtK1Gm5oc
2qZiNtqK0nJG9k/tF2ebv6P4Epb1JIpSdUv1FIBFfZkmIljyJjNuWC226OlTGeGgJ8H3qdDYjpkA
450KLfYzgqKw3xpBCPvlmE1g9aWOiaBao5RQS20T7OBlr+KWBrjgtkmsowswxrOmjkxPphCyytor
TtkOT31EsHNbrX7TTUxrtOzWJqTy4vw6zJvmK1zZ5MeRefKs5KcQGpaNjS5sgMbS2Odmx3WKQ6D/
LKEXBwzZNhZM+2uGKQ237ILvITtGeQ2KpyB0dygL6iO8IwQ4UNcyJbEn5KBs7mwi5didmpajQY8b
pn66v0YIsRCC1QgEZLo8sWK5qCj1nVJ1XNhzktJ7w4Saren6OeWySdFkeaayDEfQR+qOkBzjalTp
icnXsWsBrqihiR3CTMigAa0fsPw0XthVGOcGEevqTWNC89xYwHEtxIOpxsotLY/JWtJ1avp5M8xw
D4mJu+Oey2BRTV9I2Whu0TITKUlTjG179RUSGg6UQnKUkEs6rk8RbYST0aBtKRUQF11MKoICXXyw
ROuAJA5uq6Iy+8/ZSqLWzoYGYvVMT4Afct3ncb+SYAOcrV5JrpWIHzB1b5kG9ZQnI/c8wzAP6oiP
eSCbcpeLiz9Gm2lSk69MBRGqKsqbkNb/LXn7AlrfYGUtVygvGfoNSTkLKztu3GGr6Ni1gjzSaFpW
9GqHNiVquKMpkC4GHpnpitBiNtiO4cQUB85+ApP0uLTFZXyrZuYjC2GtYN1KWO2zOh3VkNJDNq69
SsJPFzOwAZdaHIR4FNn1h9OMvGxvQlHYpWbVnLiZXaI1JMmU9cZoPbMVMa4elHUSaiP4JbM1H/pZ
Be7Xjp1fq4PLOHbwqEywoRtC604LSrwq+oBcv/nM885fhua2zAVHQyupAWfouyxTBsWKuTV/gtZo
iUYQRFvdMm7Lxsz9MFMakHyIq3o9OgwmNjpQ7PdOoQIeuRA4xQAOHbAYjuh5ZhYbwsDOSJTiESOV
r8cZnbfHudOv/wpH3sldW+iCHzdrYGBUpl2AgmDUfDSp+l3QW9luBi138d4NXi4bZ81AjpuXo+5m
InV0I8oow4XoshZyfergDLmgzwu3ACeJysOiS4gYz54KdOOYiV6VKMwP2VoSFi/rR0vvT0uq9YGa
pjccsnRJ8ki3lUYd9kaCPY6SlUDVqBqk4zoyH6y3w//f1/79a9x+FwM/sjStXWhWF53mFJi7glbv
gkgzxCMyNlOwdWz8Kla+vTIv4jHZfuPfr+SSMT90h60j3mNNPJutp97H3tdAiUYOSgX9sLmdGV7f
ydZB7v6InGZPrP2tfDc/xx/yDhkXxm9kqGAco7FbOOor5YJ6b1gIqjvdzeUcfhFH10/3rvEh7bPf
bG2VxSbvIrZ20keEYd9PAxJb/NLVf/jCtXrW+aPI6CXqDchKr/I96S7rh5FCzLIR2Wm30toB/2lf
jFPirWdB9ITgFaYThj5uJesVY5n1YEQofht7TinFVp6zb93ALOmspMP5s9OQDv5bP3CgWs3ZqK9k
5On36FUtCOaEx3lmQ+gYMW50sR0SK6lzF4g+sjNEHr764YwyGpc+bWuWmWX6SU3FAGf/FOY+Uhj5
qfmGvzUEBYEIxkMQfvjREed5ykvWw+x26TFNv80eYUnPKPKLrL35Qjhm3dr1ofab7FE8c+tWyz0Z
bCJyRfaOOx4SPGuv6avwiZSAVhK2B7fyB81VXqGSyEdZBOaHY+y//qy8WIeUpRqAGVGNIGKYuBuP
zQl9G3k26ef4VYBKu8cO9uOjtNjqz+xPb/V8GN/jx/AqeQBJkNqeCamuyXV+5lRDQuRTcUoucpHx
As+rtsl4ZlZbvgBvQU0iPFJyjtLdPLpj7xBWsl67yUlPVsk8h4EP7UrCHmy8d90BqE6A/aXyGPYI
qct0CwszzukdwMRT8SpdtUc52ap+H+QgR+F7Vg+QC8fhQGK89SzejYe8ODILR9iTqcD18n044A1Y
6Q2DODoVR/NM45hC8pHu83lbAREVxxJEbwzsRq/8rz03H8J9PuQo9P1iv7rq8QXhpBufybVo3nA/
I6ihm/zTceX9ah16fxfpF5QiQmRyhZ3s2nLGfWKHeGMDLpR9VbtS4k+qjxKj51C9WCBUdkzNYJUC
yFD26Ysp2gOV7HwwaDLzqDrDo/HKC3U4WgKgTOIhfs03XbXDJ4IVL2qd7iTv0kP0PL8IfnrR/GRv
vLTlTUv2euSEkfMm3eVbuOduSiBT+Ub8RfZfeyzA3ODCdLbeqhepnDu77qNzqvf2GNIGfBs81RGe
kl1KClK/64M49lCTxJf5Kz+0Z+NW+1/4VruT4tcuqtzGMZ35LfvEEPJs3NG4VO9wv+lFR66aeUnk
xqbd/6V/OXHpk901O0SIF1G59YF0pOkzfbKVKd/M+TZBPQpwn+53jizvAkNVRKkZlM/WNyFszWf1
ItiMTGpfffRHc0LuEEjf3ecWgMQT7QrnZi8ONipQ+AA26OS9+byxDn/0HWEk/nAtnjdHD1JcIi2D
7DmfAuFBryjt+UhpB4kP0Gw/3Xv6FTKmcg1fu68wJN7q3DGfqRPXPwz9fR4UJ/FZuVv3ON3TBgv3
Kw3kC+8QxXpKFMuu+xZUp/e5bpQuYyL9EB+qq/4+ecZneGqPkV8G9V/nxaGdfmMvX4adVRwNpid8
8x2oWRADIUnAn+FxMJ5yQtJ3CaF4u/yFvv27SCrnNVUdbNMZTpugYAPCPIMa6C8Szyp63YEjcWf8
ouNcFgwwlwlpjWJDvm8feBYazhoWjYwcbEcWINJHjbtnsQuVPe/8rn6NvwQDr5Hd/VCxzi6heagT
Gcbmu9jtAukWoz728czrx4GQNT5sFlMJHYujadM+7MxrfQeAYFYOvOAyOQI7NjQbATTyOt0l9uZF
rUHi2WL7hCByBlr1LDN3fEpf0HMLtIJ3eeHjoZfOS4DxTg2YxkLR/x5/oot5rlNndES3PwnP8806
kUfIEJUbw9k6Rdo5JCnJTk+CR5WID0N5cCJK3N3etYdxMz6iZ46ED2Ov/AqnjjCzXUpRT8MAckpn
x0H7CpRg3iUoRW3xarmYGez4Q/+LjsjEI4avO/kDuL2KB5mlyow0kC4WgT8+g1zr0EXoFGwEwKLi
QDg1n4m5a/9EID2H9FPkI32S9tK1Gb7SU/EGrIWuHThYcmJJFE9sZDKb8ZuXc8W8iwYiaNgPxckH
jAWSYl8sXvpn9a8g50xHmzgyCZ/ntWy2ESeCMMZ2iLrWGT7IkKkDRkpoKgzW+V44M4JFZb04CmIZ
BiDBeo9LX5R3pRtBkbOhfiPNvivLTvb6V+ssiX59xASpGbvGn0+6b/GYSFfhPXPh5TBWvSX/Ree0
csxfcdzr7Km3RcJP7w2OQVghl6bZUX/KoD8y4yQ4Nmlexn63TDahFSTv2WPsVpfyw3rnji6dGmFn
GKR/OsIXfX7kuOGvdsEoLd8yFZwoScHirv8GpsrXYvHchmwLjnDXn6PxrhMydgTP6nd2hAHIb87R
bvwu3+TH8g7y1vym9RMfzGN5KVQXbO8rmJ3uh0duy484Kt/CE++uJx3C2OENM6YrbwTUw6RzkkcW
B5Z1Twk/lfYyY7SetiafEs/0TnkTk4NuuvNey07gNQPJXxFpvPcBSFoLpEC8039DQorh05FXeAxF
xziPf70YhPS+ZHpBfvnaIRi0xxfhY+WdHl2M9MXVPMJAR5BQLk/5MS+PYWBR+++aUxyo36p1H4jq
QNmy2IvX/YR7RbCtxBueSHIEXdG94ALHv9iHGGh2BW/eEYPi4sIoIsZxumrDSY993Bjyyfgj+RRa
nqbtSCTE03+Hz6IIzwv3jcTWXtv7hEz+u0Rz6Qo4PW4CxGtmSw4TSEyUauXyYJY+AYgBCKV2vbLC
ultR76XSiUWbgRXyh+EIB9HEikR07BP/vyGQXoYH3F2e5vFokFaCtjIDH7BjjqTHnlJ6pnagZk/0
OzeFtHrR1TP5J535oJAUhjMXtvq/9qm3nvs0CLmGfqbFXrqzQSF/kpMXmoLlU3dNriWeysME5v55
eMsaP2PworFHYRxyjL3JxaX+EQ24KHb0qhGSh0/FoypGGaAHUXVpsgPNOa5zqJCSS/RlfspnNon8
v/Q+/h9p57XbuLpl61dp9D3RzKFxTl8oUtGWJVu2bwinYs6ZT38+ejcOVsmChUYDexeqVgUF/nHO
Mb7xalC7s5u58ppu85W3rjfVi/qQRcuejjCa0qMCSILkGzxQ3mB78Syb54ZtvVbx0kRRFG9SZdon
d4kxwwLoTU3nzh2O6SeJiR7OjQlXP9/kaP7lanPsHskfvF2x+oW3rCf7fI4NK9InqOQQDo6C72xS
LYy7Qp6Ia8qkJ6Be9aY80u10zpAth93wJ93qx/Q5AMBgj2S5SbdOnvCgTpVq2uHN24Eqy3hYWEf0
ac5k5Skx2A7ADgsUKNPokXNclby5kK0pje466npn3ifmUMwDbF/AtjGFTcwHOm5Odtaag3AfH3HK
dOBZmGbcOpCKviP2HL7Y2HKMERuXo8TEdDbiGd3KseTWsRaUiUavfW/aJYLpMWl1Cilxh44+eOoX
JB2q7wx8Yd1Ea86tGH5mFMyTVz+fFV/1tpxJTBm2J1R1CPKfEpbqtWNzbpnFByhwxUxbpOtoYa78
nbnN8IKZnIKnxs674+TgvjJnok2TrjMsMABsxEl21Id1FixGv22Ign1eWCcHawyjTVtreyOedBvq
6tQpVNvBwZctQmYEqaxH2r/uq8SCxYkqmGEsSTahuYyeHGk2pJ8vwmvWvYrpAd5f/kzVmewSZ8EJ
yl8iUUBIzfGsK2BS5Evzoc7mkJSiQ4Vvn7MPRJhPHga7asgxngvNilSaXXzqHmEINa+WMSvWqjeh
yv7Zw6M9YWihOymps+G+oOW3yM+izWN0HhwkRS373cbj4CcvKASbsu09MkFTlOMLdR0f3CUiW5P1
cx2tom361pgTdxOd3D38R1LO8zPkvuCLQsCD+k5/hosoB1Zzjk3G2qJYhjyDWHzt3ycPvG3pXnwV
D8qJYgYvizuKO8ILXh8yRzmLi5t0xsOFqPpK7Y6LQvRVOhsEJGOX/QTUOAeBtkZRRbbhGcPue/Cn
sANaeqtsrn44ZHFB7uPOxxl5ku6sB7yM1PWybbuOyyncy7n3GQf0sLgP2dUElcxzsQ7m7FGMl/qZ
UgH7df1M6aPKpwXGlpk8c+/UB+ElXogfYg8sbgLVWrgPWQ8RfvKVV2+wW9WP4g+7VguFdZim5axd
ec1MmTsfzqY8u8UmQMy7krfCzFjH2Ny8Wd5ManMlLvIXC7otmJMzX/YfJPSCNoFvyeaDVmLmdAtt
aR2KQ/WImPNs9kT+zKj6MtPHmNFFv/XeOFUHf1j9pGhGlmP03lPgcydfTYbKcsGxCX02u3x1rg+e
so0+tWdG5wNZbcvYtpxZ58+sjbEHKSZ+0ltAdGENTx4FzLkBrpXV+FXYijbJtMqc4Ch/xupPFtta
mHk7hlVXzkm+W3tY4O+l47jYjCIx7nDGSrrPxkssYfHJknqeu+8fpedn8CcSCVYFDd0JnnM2xvw1
Qss+7RbqnoHDQ/IO5C1/YX81H6J04v8JTs0HmwDxx4vkJTn18RLMiX5wlt3KOLJGMSmMT7puW2Xb
rwOMwi8h6AbSB0hEmnYvlTurhxUMGYq35HV6K07EzhfKca7raG+DLyhbZMvSbmTv8XbYq8QHVnkA
09gtdkRtB6d0n74hR7e2Y31ToOszhwJ/9JhPE+ccfTGGm2eO0P0aPaZ48O9YjiB1CljOJrS7ynN5
1l7KM8uj9yBuMBLc54v2zN2VsNSttDA2q/Agzo3ngtmWIyhNFyyeLJbaC2frx+a1tenGnLNHBGrC
rEdHum44Si/6Zy7sZKSXW8JAiBotFyItP5p9T9aa0fReHHKBssw0RBSWzNqT+dx3G2vW7J2PtjsH
5UKIl5q4TFXulhNU/baxDyn9M21w+HCJgyolTcSXcQJ1+7zdZH+chSbbZEjEnADqhZjb7pI/mC61
Tb/P7lgF0Rxa6543WyyLB20NJNKYiFuFODfuKniMvQnZsJQkOg0v0Mpno6S5tR+Pz3gJ34G57r15
Nxc/c3MZlnMW8LPAQj4KFyaZbeyyt/IZO4XMxVM6CI8+QDKtaphKtbo0EEG3VuSsRzj1+vtnYac3
OFAza1YOIqELBVMa8T6Gplc3dHh4Clh/Cg2+5G/wynpiuPG//zu8QfBXVc5QscJNKTXmPCjYx/E8
OTM/wDClDNGzECkgQyuNzw3lTV6LGjHQGFZD4KTUzvIAd4nP2QuVMgrRtr4PxSBfRgnvx8sarM49
k6EdfwiQ3UxrOht4vAcFGVy5BWXMcalL//uHzix2wP70Zah70bprSdCqVA6UURHla+vL+kpLq9la
Qm3WE+RcFGHRJ8zjTOCm8v2DPsB4hfdGc4EiJgJjIg4Kn+ODZ54RWRa2l3EwR/eIBZHCs4r3FCUH
Jdp++BS14CSE9y4VixZWJqIBCeszRCBV/pRDEWZywGVOJ3Kaz7v2c9p/eVzPIEFyBhC4f8PG50bU
fymZs3MqR+YIS+40gSKBDiNcdkX8xzyIWpVt9Mokf7YD22N3MMo6XA5YLajM0Dhzsie1PPcq6tXx
577Z5ahFyk8hCE5WlB2LrnyooCaNsWiQIqO3Vs8oofbnPhOUZaWKNpX1hdQb92HvApyT9woXT6tx
HhJJPRoOlyND1ghv7rmxFIotR87BobkzbyvzKasH0MkuaiCnGx7bQb7jcXCASVWHOlH2aQqkJhtN
PSvE7sOUNWFtOR6OPs92lGJbJl25qnFZsc5E0aowOLoand1CKdoXAqYTzBj90snrZSO6/hT0NF3M
0tiZkdVtmoRDptVQDCRhjDbQoC4tS/7oKRqTsE02h484Y+ZKDv7R81Brf9QxnUJwmHVhTSZJxHGh
Fus1BvZ9kEOsEiRz+u//9h8XGJ1/S+r4HtJrVf7ff5dAAP0NdDERLxmabqm4M3nRC6CL3kVy0ghm
YbcqfIjUAlPQsF/Ijr8qY3IE4nxZqME6U2Q246J//P3lf+Bkvl/dkhTR1OkQqRd8F6PTukpLjcIW
w/aP06kzsXQpHQRUMWBEE9lQ6FS7RLzSv7+udJlYZfLCkqwYFvluiCTki8wnsdSzTu6kgk4LpLMC
p1ihL32jve91vPCDiJo+LnbY8HY6WMwJ7WRutqmyUq12feOtjJ/xb8bN+FYMWVFVy+IdXTwBKdTE
HnloYTsiWIQgF8BCCF8eAVG2cOfduRn9yREIw/Dt6J41j5qTD1OLk3Dj9jeGg3HlvcgSWlTFVDXZ
unwvmu9IspCSZZrkJFIlARv8iBWI+uzNw4vmCKZ640ko1wagjMXDwGIi6qp+8SRCOnZDBkTS1hPK
fUYbP5LngU6Sk1Y9kH80fv2GVL1mmQMwJgHDP1XzjqM9cgBcJtFaiZwAiTGsTKy0k1DmrK9q/CUn
XGC7xXFVFE8mGpCsR5laxTzerKYFnkOO4EKEOGzum9Xh94d67ZnKimJgkSXAWBYvxnXvqkQPhS4w
eujucx08zETP2xuT53uQXo4cRWbuaCL8LcOQeZr/gDF1OJ37ypILuym0E2yaQxMbEBApflfMmIwS
LMi+w5A14BgsftKaqy7Qdvg/Ouzr0UH3GFFRmd23W0c1tzz7ZWaqX1Y1Mkuy1ygvdkMPQCPT86VY
Ovdi7f1Ji7hY/P5lyT/oWUxGRdY1WQSBa0nqOET+8TksjShcV1a4DlgcTV0jhVago3Gi1ULyCsih
wo/t2FBWHbQncSwrm2RPRk+u1CJwDCGM6N2Xa8lfZlg8liNzQXGhFQwtMSWxWdyYI1fXDkWlccfm
Zcj69+//4+0qpaWnhs/bZWRNawmqDYYrspigXkikcIW01EdP/2unbQKF2qWLAI6azIRA5erWe7k2
exQWblFFUY8w9GIIuAhLJMHsCzvU6J4YedjPRtpI71ETyuV86WrMp6qhxe7Sxmi9+PP3Z3d1+iok
/5GtpbGGi5fPDr/Jv8Zgh6BoVkgyRebGRyTaP5p1QDSbQtLAOPPwZcHpHCkxSiMfA6INJiNOpsMm
h429+3JGIMqA2H8KrPSrMkIKru4uizLYPRG3bHJOFas/NZ7zDidig42SgmnQrEfKUjViqH7/YFc3
RsUydYPdWFbNH+sSGlQGkFjYJeT5mhK7ruAKRLW26EDNVAFa4oG0nYjCeQD55fdXv7YvMsJG4hlp
L7JysSeonaPWasyeQOL3KBulqjjQTW3aYCm5xmOgJRRI2urGZ762aqkixCQVvg8kuwucXNjVSdNH
bWEPHc8Swc2rbqavv3+yW69x8cl8rZLxiTJgEfntBr1YqmZ8Y/G9OiaZDBKPj1Fp/BiTBOm1hVwx
KXJpobS0AMY0KqtjgGlpcui+MUGqP9fyeodf5oCpiWY8+uEo2kZOvvGLZteI+ENNWZq1fUSXyqBi
4PXeq5+5i6pEAdwojORa6B+9jL25H4FRrvGQ+c77CBwzHVQav39x3yGaf6/2iihqpAGy9lhI9i/2
FFXLaoUMey5viNMnFdv4RI3iuYwIahrACwa0FT3i7qblAO4GMjJdkzE1JIMx+/tb+RGYafJODNPi
sErIiXG56OS6IZowcnM7T/4ILs12T6Z+bcAFVfX+0BWVQzYS2Gpl8/vr/jydoJo0EdYZuimP4asX
+4QrVUMRRrk9DN7MkJmTJV/2NM0a/GgsuoVz6zw0jviL75zPZ2oGxnlNUS9Px5Cv/aHvTdxhKtGr
AcpsjrLPWRE8/f7Jrr6OKosSD5jVXB0/+T+2FJ07nGIVRkqwBzA1R14KLWaG3Llx1jR/HnsVyfjH
61wctgQl0h2EI6kNkqISLHWG5ptbvj4ROmQBUqrSV3yI/HSVEmjFup29qMHKyKFlm2OtoambhWCN
mislnivosSTFEwmEUqgdezHvOOlNfg/yQYuCLVcB3NQuNSPV6rDfZ2KyhB8qkO0gouiF7lNbJqIK
xz26JHUAzeaaHygrLS/dBVlHaezF21alQyc1Rgr7VkUAn1ZzLx0+8JkLq3YMm2y5fWsavfys/mhM
YkKM0AOEn+MXAyjyRlYm11NabW5XoVczXyQDpQTYxwxzU0sS9woZknTCx7g2Xe+ljXUR4Sp0Ha1T
D27m/YFxbc5CEjnAGJvUMAfJWBSa9iwu5GC459KcLx0qrKlFA7zRsdsEIeIBs/Oe/GE4uf7d7yNF
urIxcaA0NKagiDJMuzwtRdEgKFzTUjuIAQLIXntsouSgtPLRLKx3qhHNROzDA3aesxUH96XlqUCa
Wqz+29TX1kTBHDGvP2tSPpe87HEQoldJVyJ26qqYECu/HHqPwk6uz3zRfSoaPeHhOgSXSNKyc8TP
osRfbYQHbG10qVTvKW1onQoAQRXrPWrbo1ZZ+6Gqj3JIybVxFmoAbFuIrX2Re3MVG2Gl8heCyJ8q
BIR4LV7O4BDL6hYvyUGumiOWObf4DPpkpSjSZ+9KS0cw9vBgwolSyG8kDy2zjtajz9fuAHRWfT+i
1DTPiwFxBZ4FMpzET1klS6Q06qOnS5/ff6/Rt2VaHlDfkgAAoUJGzldF1rpTHFujLVgX4lsZNLbT
saZJ6rMiJyt8FuvIT3aDJ9+7EPPdEDaEVzwKQ7rD7QJzx/MevTZ8Kbxs2FYknsmOKzxUSblTa+PT
0nSq+WZBVLA63IeNhXcruccalz5wB2VMORiuboyQcRm8WLRkC1oqxSdyX7Du/72YODHUUrnoUUeD
IUvdol9XkEunukUdEmj4wo+tTx8BO5KMAjmLyGMPy44mqKO09o33Mm7nF+9FkQ0V3IQFy8O6vKJQ
ZWmaNotTGxwI8vR1KAj+aFSL5yZ6uVqXmjXCe3EqZO1bZ1QfhBkeywJljeeZwPebjG6iKbirtupu
bGLSz1uHwg1N1HWiEaBiXq7thUvqm0dsje1iGaDelZlIZWm8IC53N05XEOszQCc05MguDThbntCu
6lp0bmxqY5z55VcE35b9zDQ1/n95V6z60GydvgYvaz5CBIiX+P9iYf7NDcHUMemCrt8kEeJEJV0V
I02jGj3namMhK45I0hX1Dy3eRNgJKMt39/D+BqLHBORPGEtkNZzKFspZwoRngy7cK03EZ/ErGeIc
bC01HRZOrU+wbET/88uJwv1IAcmgUduQ5Yu7QRlWWRTiqYLQWu8r2aL1XrzBoJoQy3jK2+QU1T3S
H2UAFpO+/T7yfp6g1XE3lQyQ0IalaRfnzLDJcDdJAXYUk3YTfqVZ1/cnqnULX8+3rRw/DALiod9f
9MqY4tQO7towOBgpon7xibMyTWu3qSM7DZF8oiXMwvJt0GugH8Gd5qCTTvDIdW9xYBxQUX/+/vLf
R8C/Z5sqKnxsWVIlnTzSiwOS60eEIIJhtwetUuktNowOnVQ5DFKUVu+CSD80mANobxPklQigLVqq
EzmZAJ1onotaOdXjb5t+eNeXePmzzqRikr71/YNS78D4rYMUi75R3HpaP5cJ3jiXDg7tmsbbv3jj
hG9ImLtj3jime0/BDUxCRYAJHwTljdvBtYGhUPTT+Zo4CWkXL+UhFXbMyiI7IoRrYODwcI1lrNU7
A503ljFulJV1/v3B/Dww8/EgpitAzsfF5vLYpWaANQUzRAnEP29lb6SinEAyzMRMevz+ykMnnquy
cWM8/jxWqiJXcuX7sM4LX0wCraSIUTlGaAukafdRY6tqeOfr4vb3jydd+041kXKXYkIWlC/LuBy7
Ot/n37bdRDvoDXf4lIlGwY2tMn3JBYX0UHkRiNrChC2glqyyhYLTqu5XPqJAIFUaHLjBOAvOrZF1
5bjEdyCJnN9NWdS5Ef69G3YCWR9BgO23wAc0+N5R0TrWAGdb+dWmbl4kJ0DkE8CIkm4NNW3caS/n
47j0GRqQMHaai9dmA6ksKEehbWnAJVSMflRAYC2IRsq6nrarCqbbBIMmuAZIJIniskubqIpj987D
BD9pG2cgrczffQNvTQkjoMmkViS8x10cQqxhJ3D9MfuUgpkkFzOccYhCsjpZOGXyEKmYyLuRIPMN
HSMTCAM9bhJ8YtHoaDt9swyE3JxrLfCi7z8OEM+CnQT0CRM5pVZwcG37WpXaumhAMgypOJri3YVn
KjnRVViABf+duh7Ktw64n5A2NiAuohuk/A3A8yIbrwE3Btw4SX98saY1lmYk01IvB9wQwHD1SEez
+1Z4dQL0cp421/t1XKBGywGiOFq9ThNIJJimPnHnzJWsvP/9TVydXEQOGJZkyfD/LxaSWM05PLhp
ZOPpRFLFxxZD6WQa1Y1L25V6IyPY0rn3sqjr1Pr+HsG43ZQky5PIbhWaTmgTzRpkB+t0mTdrjlAn
mAfowXk2laIdvFreFk6zbc3h1hv5eVIZK/QSbSKT4iff/t9vZAhEbMSgWW2phHtR88OsK5al+xbG
/bM2WjnLMnovcm0/GuFj8/1//oXzLahs6KopipcVOaaB3oTk8lIUcz7H77tAXxYXzo3FWv55SaYI
xspIn4HyvXw5a7syTKQhZcXQQ1oMFpz/SZRFqLOMQ9hLUB5YswKlsv1GtyZtxSiHPD9p0JjIBRTx
EMMDNwd7sDjyju07X7XOMcwc2SFsoEMeWEoInG4vw9dWG2IoVG741pWyjKkXJgi/JkTZWa+FtloL
WfbGVzlNZHnbizdX/avfk6zAugN7Yf7o3ER8SYZO9cvuuztBqkEih9lbTdkUJKSJsiby3+vonbxQ
HJLgqlpOpHq+9hMEML8PDGOcAZfLAQ+KJq8qKYSTXOxzVi0DeHLz0MZkjEsH0L8J+AECZQ610kf7
hUkqrcp7j9MER4KDZZZL0XwxTPVEjv02/SKwEHlH3Nglx6WADRLUtEeUAz80loSyvdN2muXs+ko+
mR3FjIzBICrZm1qFT5ZSHQnUfSOfbJsBqidZFy9T8VKYGnk4AupazkuUqilBWqdByh8UaE2Z5Y/g
4S8/pdnumbEyT2V9i8f4oSEtcpIZxcarFfAW4oIO/8wxDICn+jnxueYy7MkOajoRrKW89RgOk1Dz
Ye28fv/c0GPCQ/mWM9KU4Cy+B+KtXVW9+uwNKqysf3j7Lo/2hVOOJYWYnS0v1gmwJTNs1i1Nztk4
IYq2RR/k9bYmkabeBe8633RgSaegSN4Ct/iovXI1iOpJGLOSq5YFOyfJChbH/aAWLcdSaxoW3kfw
LlkgR2oPUYLe3+PwslNYZOHImTIiHWW0oH82DC4z08ppo6B7HNdixeC3RAj44KUICosanASp+1CV
9LMM4cY2cO2AIYkq10gM3tZ4jft7VYyMugt8ACK2UEkTqUse3M5Zi8FccvPHtOjfxAytjhMdCIi9
cceRr2xBEovheGimWatcnvdliVmtYt+2B0f6BNf2DOz/yZC8eW4lxyB7rSXFVuz+Sx+NZRrCHe9Z
TI0twcpvZlMdkxygnpnR9cvGStWyJJ6Y8kWyoN6DpcqqjqQHr36fq9dWV2paks55n/PYj2t3A221
K9w0tdsARZuRrPKa+k7cHoswWQ1ZuBZbY6F4OLRQafYJbw4dyaQV62NUoY4wPKwz3l1kDB9Bpz7H
pvg5wIILzEcp7t/CUrxxp7r6eCWJtiS9GO50l7uvKliBX5hlamOn2+d6WyAaenIJkBVF/+By2Eqi
bt4H7rI3tZu5QlcO1rz2WHmWJc1irf57bLHktVWp5owtwlOmMqNZ6tQts2appTNNCI4469feIH5m
kfhJnXoBsW2ZtM5ek+sj1vxJWJnImIFPK2Ky+/1JXrvs8ua4ziicwbi5Xay6sVOoAOd5kkOVPoMb
W/SD9hxoLJeuR0ihrm3FhNqSq2l73bXWauc+3XgHV+5VPBnRUkydC5Z5eQzMDJLi4oTqUt43x/H5
tLpluyUQ8+pZtZqjKIZPaaxvu9Dc+/jJ0HmkgfIclMNnRcC4kKjPCZB90pjXeIpvzM4r27GkoKqx
FJU96Ud3voFvmQzUoVFC19yr0y9Ny09RyQDy3fxg1smtZvC1waIQsyVrkoyk5HIhYmQ4qVwSLUd1
YFG4qOHhmUwgr5Jw6h0Dr+c/djem8/iML3Ze+vWipih0oFXZGleofzQusqHtCtGheIVj+TygY+zw
hhvVzk2TW4Vv49rT/udrXYw3SwjCQFXHQpkFH6v0CekLJEhd3HAk/y3vUgBsJrJGVVl6Yr4fstTA
hGNuzN5i0uozLOunkegbq8bCpZ9XZP1KTNUzoPqYTj7pJOCWomGZScTntQTklkJ2whLrgdBXKoq1
UCQ2xiari9M3+RiJZkz7ETZfRjyrZPcK50KtAbsSDKvSk1Z5YsyTtLnr/U9XNuZWmaCkM9YmHmxK
LnKX2lVKfHZubbKi2Vsx0BehXxZDuRfa/BQC8KkFrKYYQKNmFzf9SqlxqeX1nyCoTs0Y8ucmezK8
wSg5w1GL6JTIFpFGKSbtqW+AsIm6YZK9k/Eecj1LVSLAY0d8JsrmJSx1uwBZJvRKPwWkbXWzRiQk
R4FIs8jxo30TLi0+ykJFJYkbT13raIKMwM0XcYdSWozfMqRZVBZLcrCqzeD2ESzUhH1Ez0nySRmB
4AWWqjLIQJFcf80MxglKq2UZuC3CzaqFTQcoqu0DAiLq8KGOOSQqlgoYJBIj/omRuo8sEVaCtvc6
w1tCFkIyTgV7QgjDs5Ojsw4sZZkQC2QK2QGMHh4dRv1gJgdQ5zMl4zxmiN2qTNgKNahxIX7hhuwg
K/yysAcZfnkyHXOjmcVX46cHt0gOQlmhpXDQPKlY2tOP0pTOcoRvMQnTp6BbwTKcGDq4WxoHZwM4
kpNh8gZSbHlkO/Jvhc5OJNSqBhygeNqiElbjkOj0/GD1xsbUe0ykvMlxHQCSvkTfulRCuIeOt239
+jk13G6W1P3y9+Xy6vyRDENicVCQrVxcWPW8zKteZ0GSS2dW6KzIXnvfZyReoBJSe31eD9aGj3hj
Hbx2SKH+we0VMQVapYuX1bwehorb4yKj/UPa+T4JY+r5yY2V6Op2pHHCpMNJyRnwzd9LkYo4CHi9
RbJmb9l1W+OJggQf49almpIipwO66R2sQt75xOLk0u2TwrUVn03V0PmOqcJeXhytLM7jrNXoKODh
iHIUpzX691bQt/znPUIBLn3mxHGHBxb/ueejeAWJuBULAMkmxceaQJ6qKu5DmUgtU984sUwHSwOW
7BBE00LOnMRSwhQsHduNks/UrR5qz13DFd9YfQNMgbSpRitwKCRU812CQlwMxHFbz/pUPyk1GDgy
eKd1P/YII2EqF9BKvX50Oon9m5IMdjIQuOMZU8ky9rEnIuT/lMsQYU6DAZ9crwm52w95dijMFA27
imlArIa38WmmkMHwf3XhzAz0J65SYawDbejBZwWHAt4S5F5OIq+O0CJcGDt2HuuGAkdvJrk+hZom
2JkcUskqCMApUIUqY6OayUHjUmUA4yiBEI4cf0nkBykECNSrKPvCSAWYVITN3TVg+RFGtK5KpEGl
nohXzhc9mn8jq1zwDhYObQkOBb1Ho9HXpYiJMiqIW+3w2DbB0xBm0DfiUSSO59N3eIERK/j7HLy2
X+oKV3QLvRtDdZyj/9gvfbHUSFduEuiH9Jjkx1iPNn0rLkOJuJr/1UtdXtGaDN5wCvLR9gxIigl8
4YQaO5jEaVsJNz7W1VOyzr0KXQpyNK5zf38uMZezNFcLPldolx5pem4y9wh9H8/tgdS/SC7xYjjZ
wQ3f+JjXTj1UaShJcdTiHnZxRNYLZAVJxPLS0faFgB7HWF6qam941kbKeL78+vcv9voralTyx2DT
H9UG4NSoW+AY2kVQYAArTlBl3iSnH7Oqvyr2EKhO899f8nvpuDxnjfpYap2olY1L8c9QZlD9SVCw
gy7ypiohhw0aR8yWFkGjYjEZKv1YwmYiC66NjqZ5ykMojkXPGaFox1Zfise8OghsVCVmV3ymccWJ
1B+WVo+0QRNSqBMkjxixtiGY2KbQ5WCKG1Z6ZujToRhIAc6qqWEy31pcaWQNUNveNHB0Z8yVje/D
l6J5W04l51hEGOMqmHCxpdhpLD92Vn6fCEk/cajEImieeZUHTdgSwplMfgK12RbX8eg+z0ugSQgA
CQlLp9w+kykc/5fAhDqhAcf7/Vu9OmoZswqtIFrTaFD/HrVt55CV5lmx3ebZV9Q/WdBGQmdYga/b
y+q8qmcBfsfhViHz2gCCB0Qhk4Ku+uNmUDZC72WyHtsQqr+CgcdnDeVbH1Vv8ajB6IrsAPfn9PuH
vbb703lC8S6OP3yfrv+x8ogWMd6EHMZ2yBaSgquZWui0xq2/SLV1YEqkNOen8Xzy++teW/H+8bqX
9+dgUKMm1cQYY3O3NCPGWGCW+1aWzkXa7H9/LetKhZoUYh2RGNdSVoWLUnnVmgR6EMpkK0nw0HVN
O/ORrbtUY+Uiqohxyf5ohLnRfRqWvejhZTdhZlA3lHjQjlMaE620FfczSqEf6Xp3F7jKAVZlFzsA
ThVisSE3fro6XqxSBZbnaC8BGsm5LCPL64jdK2EMegHgHG14rGqQJkN4ZG2E3Qt5auElK8602KJx
m5S4tUluO3+bS3QzEIl9wnZn7cMUN1IucN+QwF9PuHlRME456wvJiZiNEksIdWdHWrqNRsZdVZKm
RzAkUqp5orUvzaC2hMBx7ZEqbYnca09kOyTnFvglmSZswRWMiXDqyjCEQ6U7qJG3Hs/NhLCfTU7E
XcnYIFJh7nrdWXUHYrCqU5DWe+IesrkRCpsu1OYt+Flf8P4IQ9HPNa9akzFb7bXCIy0K8ysJvTe2
mGuTxhoDqGk8MFsvRZ1RlJXoLjPq6hm3q1Q5N+AoKlE9a5m2oeF7rogou7HSy9cGr4UmAzeEQav4
cjxxv3TJLWSB0CNjLwO8R3bryDOpnOaQcP0xHUoaW3Clb9m6ExBpGDv7zg8C2w3iY1HT1sxk2r4x
qR1y8Cdxsmf09oRbNcOIlgg3sHjhJdQA1cFmzaMGC7CkQYP4fV5ccQqoeCzQecgsN9QqL+aFK/QR
msoI5pETL9BP4XAXqXh3hbRXYz4V+VvZxMfUJ/Tw10PBI2zPshBm9ykVchcjomBVy6ZmFa6SI6l6
6LewOi1JLcCJC7+dSI/oqVEWjq4Aj88gXlYCARSROEZDi+S++o1n//6hfiZ+g35ENCCNhymT8s84
Yv6xoll6b8aVrER2JwfznKI6KDXzVKVEWRRyt5AsJ5ulMejwWJZOHnwF7vAJ9l6XbJAqCZd+yDUA
aqXpmTfWoWtCDETbtI7GU4LxozDrdtqQOQ2LbWZ629qP3oQoP3gpxmhNxYhckXFSwPEute4E/PHO
66qdRutr0jjcPKvSeGoXsZd8VSEPCko9Mrf4qyetwGj5J+rE3BBag9pHFf7c+E7FKyso2gikAgjc
aOxcdjXFwHF1ykYx+uyCIKUQv1/ds2w44prkZzQifLvdkPqr1ltbLeiBNAiHnSXCbmi9T7HP5Tsa
aHS3I4hBijPmc9Y5qjepf3MHpksfvZMPmczbpLqDjgr3hGRFK6PGkejMFs1vhFkAV5XcTiZbD3Vc
M/0HFisAlUlq2FFoqaTtJtylTGWdyiTkKB514bHzBTfFWwNQA9IXUaBompFr6nzhU3w4l7nioTW0
hLmYZyhPBeXB1PxzggxpotSqNGkzzkqmYG5D68NoWYL1oP50NXHmaJxmksZGyDbL9VeIpV+u4647
F/aTG2gzV0kP437SGI/EYL6Oh8IqUs5lUZykuv6U6fXRNz83vizR/ecfVsTq5HHmb9tmZWUVDXJv
A7W+mbl++2fniMreYjdw1SBcUi3Ekl7kRKZYxoE4ZK6PEAFZYhuYX1llD9HIHe3F1yTtP26MhWtD
AUGaIiJa4VJ72VXraSZEZaXEdhekEVhIZQLe9yF2y27JfY7vx7cOjSoQ4jmuX/hswli6oSy5cmjB
nmiiM9fGHf2ywEvcdZ7H4wHNSnl8bZQ96QaI4cbK+W6Qk9pWn88HfKQTH9byrVl8ZfWnVEJPhzIu
J8TL6ntCj71uYz+xw5oQySwJbDWFYWYAup8pOfaqFDPS1tSOGnNgETse8NDSdrKU3GevMpdyEuyd
OpdXSj9GADYWEEJyuURt1dSds4OWOSMw6eSbBIdytlhyquFMWBT/2sX+46P7T/crvf/XNaH8Nn1+
pBnBq65XXfzyv3bEsqVl+qf6P+Nf+/9/7O+/9F+nNOZ/v/6R5Ve6f4u/yss/9Nc/y6v/97ubvVVv
f/1inqCr6Q/1V9E/fJV1VP0/9s5jOXJkS9Ov0lZ7lEGLxV10SAaCKslMptjAmApaCwfw9PO5R1YF
K+12T/dyzGZBN4dkQLk45xd/kVXlnv/Tjf/xQ53l/dL8+Ncfr995BKgRQ3v+Nvzxa9Pp+7/+gBln
EYz6mw4r/8OvzfIS/vXH/Y/p9TvRrMvZ3hzy47Uf/vWHZhj2n6SpoAAZNr2mHjCrFT8um+RQoKq7
IfnXH7b5J/w7S83NwCUABfnjP/p6lJssh000p2ynA4a64P7x1/X+47ldn+M/yLqETOjT3swDgTHB
k3QJ71sWnTm83X/2eclgzyjPNtZdQuQjg/e39zo68hhzIrIuI2MSROyhg8CPTF7HEQ+zIZe2xC0u
NKvZfYjqFvglvvcHV4uO1WB2mBOi1Yh2weAa63boWl5rcAwbfDxejWRC20z0+3HENVIAHFr1vj5N
eOUVo1Ed6hmRujJaEG2LGL8a1WPU49Fs+EjgxP3dRDtu1g7i5ITakeJPMxuB+bC3Ep+58/BMoru9
7Rz7vW+B8W5HjFaNjsGCLibCyuZ00gek8ozGwdGSKM3LEHfvHWt86Qq9/mgFAqGh+R4j+P4UjEha
W5OYt7qW1SFxZoQ/0eRdHJQLndj45mERv4+iKtqmwkNM08SXS4c2rZEwIGGKMp85+ufRbVHzyop3
GrITA+ajuIQzQve8Q2as58AB1xnFzWecax9Tfblbm4RGaWoNXAdF6CcmzRDi3/tZX9/l4rMTIRnM
K9GjpyJw/VqNpyAmPaCOcOMhxmqYobbpV8CMnTEALFeUW69HCmOYkXDuMmxJo/zRWdPmOBA331sH
Q6RHo0TthWgLNxsvkdEIuxquPm0CVMOU5K1VRVg4fceBCB4e4hVFYrlnkaNCj52DSyZ46Z0HoQ/l
vsof7HbAbBBR8R3U5p9eLz4D4mpvNAIJcZYiEgVyNh2xB8wyHMW6rAAWURVk7yMMpXL0/vAhwnUe
Wzy4VdM2Eaa9LWwM4MCVe4gdHKo+35uDP4XTWGZQrGMkArHX2mWrNe4mDbWRTuR31tJle/gLd26x
6BvNQ6G5iANnO01h9BhnWnpX5BOwfe5NvWbae1RMm8KQaLSyORRiknr5y3gk7UTqAsh28di0yHU5
9XDrPfswEWRaECds6aI6RXetgSZWatOJ6BWC1BlSLoWfCIxn9I8xVq2oQQib24OfFvyPUyMQndDQ
75qmCTFDRBNEiTYMvROSBcL6mKMknsbeTdo5+Xk2wAt5iN9nVlZiq2SvO8Mm9mGn8YfAZXgdtBav
7YBzd1Tq92Yy98ekR6YkMubpruMpkgMIjsjDg/HQUB5zW8a4ulWcXIEqEeq3+M8wHgHZyzcvCme/
THG+KfLqI4yI/tavYTf31nurSMbP7aiG6x90yS2vp8KB+YOJ1DqfmRzH587QmtOSdCjkpxGiOYZY
X9w0ReUlxr9As9I7QyDtWegBUGZ02VF7QiNN0065ben3XToKjHw170BG5qPplfVdaaJrRAc4bTwv
c45FlFj3funfJrZZSpoyeurbErHVOF61z3ph3A26P/5ox6a+9TAPXf16OuQZ8oGJESVn8KvddjGT
eqdrQ32Xar5+TKL6s+k00Tlu03kv5h4/qz5vQ0C92MmgrbBbtbl4QKS7v3G9NDqljY3NOkB0Bs64
bsQdJlHOoE17p+8RAp3wXm/dBNvnjnQdMtSExsllHDt8s9B3k7r3UfQyDHb2fizrbd1C8ZnM1Ga0
4/p4RmoA4Pr1kescFgT2cR9DbWeCcVRn5W1SOO6lKLLsrnKiU++hPYGoxBEHNfwPxTA8BNb8AzcK
5xkDBhvlLhCdkNvPYzXvYKU0uKq6XwCy2Eek5c+0/cCbbKSENCPQsKUo+1AVlqyBqxEYKsiqWla1
ynKRfIz88a/tCwlR7hfLavt18bKnWul1AWdSm95U1abZQV0dy9dHdQq1i1r/2xlHK6+R4Dc/+K+m
nzYhTOk6DNYV/+qkcf+qajVVtaxqaidVXI/JPd6IjdrsQ8iDqfT36a7HXNepo9UGeMPQzvB+3UIh
HjF6lf/r3/8CTf0utcPl36mzvKleDlP/5VK1guzM514crz/+zamvP+zfXutlz9+uUx0zdyDXZo98
9PW81/36bnpenLg6/P6vLhd4vfTrIar2++5q5ZurU//6zS+9Hn458s3p1S3A/Bu5rOsvbJrJ3CHG
UG86U+NOq+NVYZN21Pfq/G9+hNp0vUdNYJ+awumONIGfY2fC9E4+qstes02cKpqQk7WQKs2HCps+
M3KQrUSrtI5jmwl8Oh7auXlXamgseUtUh4i99+t2rnxeF7X2umnozIK4mBb+tl4tOvJgdYbr1stZ
EIXnXG/OGCXoKzdWH85t3p4xKsn0rAvTyceuTlXxGwTuqJaXFEHABDcZzNv+Xllhg33K64+XXdQG
dRy6/MZh1sUD6v4B7YAGajIuAzJZ1bLS9CekDf3gjIBFEyKR34aq1tl+E5Li67f2UGTkAkNMkO7T
IJqP10+0UU1Bg73DYJrc3/oM4pDuKueZMQauTn4fIPA6/cBziZYcXbxq+VJoDfKmZF2rcJXFUk+/
CneM63+7eN1PHcbTaDZkvbaN540389wgzd57J7vB1ESfv1ZJ0B26rkfRG1cxCxsMAfnKfa7RHCJl
2qNlC1gidNOmDsn+oe8nF5Eyh29MGmYRR4shTugXoxvqgeaGASnSbTSPGHDFsQhV0cuaX+cx4dJy
ipnKAdlaxomdiynUZU0tNsNqHCe/Pmmzm5xVIeoc9c6F3ryeDA09g86vzn3hgg2Rj9Qu/IrwJ4WH
LLUpIu8GB6YKBeu/ijHVfjaGI/ZN3ZCJCSKMXN3ZfexEn54X8BHE0BDJnhvcwopIuylmCJMO8vGS
W7BuKw1h39Gtc9SWGGwOFiaALVi1EMEpK9RirduUItMhXJttmHVY1evCAPIytZ+Nxr3rGJHQnXHf
svmpNOzllGBMae6t3EYXokXpSiRudNKtPSwFIwy0xEBu8OzZomFs7DP0c2jJ8YiikDXh4qFjWTVY
B5ZmE/2kwsAavWLeEpaQZ+mxkNVStcBNGGTVzt3UWBPCujwD3ux2uIlHPCwZACwQx7n/niyQawI0
Uzz5Kx+h7k1N6GkTfHYMLm70thfARvgNxIRqVB+chFyvrKrlYsWmO2GYN2otKqXyYThtxHTaCLp1
m+JXtB3oY8OgnMs3RbwkPoIUpX0vtApFN2iM3Hn5fjuLn65b3VzA9CTB1pbv3vUFVLXf1uGCUOyS
OZaQSlrDANcLxoyHnlEgkNTJbkJTXtKbZddL0j3zM5yhUtm4uPK6L5cjL7RQd1wWQSOyTbkKVP/k
O6UuT71w5brwaV6eg9ziR0ifgVzSwT6E6oJV7VqodUOumXvhW5+wMq9C5cbE/LEKtcFE5dX/eyWJ
qGkzDagWq69OvUKqdi3UPVCL9CYMVzP7xgno7C1ZxC2NuCqui0uhfxZxXGyrRX8cUuHAb3FouS5V
y4Y7PfmoqmEj2IbgE3ih1Vsti98Wa4D2JU4Lx6F1Ohoz8bbAQYHhjlwXm34LkKoNfSEpCrkwfwz6
0u0r7E8hn1IkeADCfuV59W0bQZKqjnE//mzSHK1h+T6p+zfJ90fV1Lrr4lBUYW92xilybGzPHPcw
5ZLxvOIisAiA3O5ISHKWxrGZMFs8ZB0DUwz6PHVBNp+0UxvE+fQJSbaeSSD8Z7OAyrNgVmZ0cygd
3zIb0QndfPAjz96Zk4djAxG6DQI94y5P9OI8W9ltnGbvhRjSfUzCeG90NmB0eQFj7sfrNpINOjj6
G3UVl09B03cEN1GlXJGRF20cn0dvxmR10W7U20H8Lz/Atnmf+zT9lycta9eXwWutLLSfq7mqtl0U
67tZzo3s4hV9IisMuso5e7LQmAxq7ZBvcZjuQpDb9GqBSEOSalUcBKHL0Pom1ZMDriQvYxOgVNwV
IAYKK9q0U4KUPBjZ23Qs5uOaCCxz7Go8en3zrsV9l5S4p/GdF7hwO5g/LO0oFd2I7kO7w0/Aq/HE
XknFJHp6YzRo1WbmyIRAAs1lYzHYNGU2ClwoSMllI6qR88QtbRdIWcKqIkBtG/D/A59hsy4H2LMc
RUs8EkpF2otF0q8yp/uiRFna64NHP0Ne1ycILKSNGq67l7Oj4ifnahGaAvL/oGNokYS4LRESjj2c
yUr0+I0BMzzXxQy91+NNJ/t5AsFNiMUZeugwSRpD11echVmntq5ZMm+7nrAyHMrNusYfoqiIDtkQ
1+fe/rra2hKafWycpSxwyunmKhcI/k0fHK3HzKysog2hOiS08rXfqx9W+Vl/HHPztg7qh464wF5f
gdZrP3HHqc9JO30y+njZ+5g6RbEwD5PvolkbtIQgaClVUWlaDCVI/2H3fIt+hxtvrz/7UZveIN1a
D0NYyELVxiUfwigwhtC1R/fkTQ+eP+MfmiTjtqIt2aP3NCBxKnfg6z3l7qs3deNhyEAjTHq0mwb0
ljHKoX+R15Y0UHf0Wfib1pWNriymsqIgyLIrRpqZZf1YL91LDA2YyfYKPsUjqg028gUWf7GHZITj
nZcud9mApSzATYh49A7q7pSLbHft1LQ3K5osOHAZZchkE0MeWfPRG8OX9u+Vgdyi9cu51PTkqNab
spVVtWuhdnOvx6plddYcpUBwqTxAec43+6mqbrr53nHdn5dj1boyE6e00sEsOt9yrO72dVG0O1Gj
qmovtvT8zp6rUqZuViN/IquJc5R4yjoSJJCXzE3nyRCatpDDsfBqR1TNWYKvsShf1mbBhlHmHcZ5
wgcMIyZeudbdzm7zEc83+GkG6bjC3ncJ6Z+uik043lO0i7v5LMqi+xbN0KREE3ypS7zZ64WYUjS1
HmYHIzgQm5ikpudzKKZVe1rN5JuRHWdUcb70oPOxxRHRg5fE3V1kaAaQTLzWvS69Xefa/WAS+7oh
xDQejMmZvpCrVtuFVYi9a4ginKIuem6N8YOLmt6rnfTJNi0jgP1x099XPS6DMuTympj1Ez7g+m1c
SLHbPnVOqEE5e7WxRwp5HvPXHpfQw7i6zSmLvepDl6z36qzcNV711LHvsCBFrZ248EZtGHztc4K2
4bNoOjN07AilT4m/1EfG9bWOvv4crJ9bA/mJqnLGm5ZM/ItokpO6iAWVqy22ldZt07fGI7MfPgjG
64++S8qgX6Rcot5F77w1Nc7jLNNO8lJWYgpr4OafSg0UjzcPBoLDY/LJwdNB/apxQYQyQdET6bhC
2mOTg77cHfIM4AtS6xGhQeO2shY82OUpF8++mWbHfFkqgLv1UmN8CWT2c5kAmpD3FfFCssC9ZYW9
4+XP4zR/UevBajubMo7mB3MpLeSfBrwO5AFGUt/7hd5+IDJYn/q5K5HLdONXB2VV+YChetr7FMzE
aQJR9j7N1yd1QtE4JYhHf7hPlsa9B+WJKYH8iY5ffTD1pGdamBdYxI15aDjZfHmAen8OElN8WV1/
OGAFGN2YCK58WM3iVp11TTxjq16xEXvsB/XaqbParf6NaLT5ZOtLek7AEu/Uz68MhpemV7+ktbs1
Sn0+LG1jnxKsrt9lMQFWQFbVN+iooZ0l5sfZX9sDE+U4jLNufhfP+AyrPca4Qrpeyz5pqY2T09K1
IfCr/F2vkRuO9bL+ls72MXLS5dOYVsE+sdqV8RvRUaN2b6BJ0GfJ/1Qu42EmGfqZ0Za5B8Pih2TD
+8dl8AltyvM4ab3PhDZ9LhwiYZqHgMRsVclj16FiqvaIkdSJ9Sn63AcezqJNKc5MDIwHwsQlBrD8
F2Rbt329DF/ihQQ88rB09H7ZPuhR0l3OQRKXabvjf1lbL9jNjZHdVjVx6AL3tsseI1m0aQX95PeO
tcsKe7gtAQxgNdiTUJD/ZaYNQNDrtahBVFczXPLeTZp7r+9QEZaXEkw3bo8xntpBb+A6e6SK8Bvw
gju6CDwU5F6egC2weF+nEaO1wPX6u9wfENZ3ScKJqS++gZeV+421kexmW1h3li3qu4L/tcs7YXwl
rnn5Pa3ukz7WkvtI66LbNAUl1lp28bXUzuoMxtpYkILq4b6ZOv12jBJyyGthvk72R7VDv8zLttNb
+34wluYWzJC7G+JBv69HHs8EjoHQffedITmhSDHoT16cNPRta39Tok/whLmr2EyG237viwAfgdF+
ba0Sjf+Uc7S8n+eK37ifslR70Yb46XK2IHlu/Np5ibQC4zzLzc+eodn3vEy4zyd+9Ip570btmlsk
88sxbZ8c5FuQsoiKG6uunafaJaGhdqlq/PIIzr7ansh2kvR4bxqYzcHjt/bm1KBRX7SPale+nvej
3g0vhFZw/+WTCBF3SB5ETSK/1av+KxjgjS2v2GJSu3EHV3tnLIt5w+BJO64ASp69mJB0xSj/Oz6y
Oz2YtC+ZZle7eFdofXyfeLN9HmJ/3iPba360V/te3R5wYi+T3qUvmJe3hzmejdBMqw6AAmZzJhbN
jIw+qj3XMcKsZzKMd1jiYsa6DDikYGs/j+34LLwWIIG83wtupbAoli84+YEvAN19J/Q4uZ1HnRxZ
5CUYoeR36lqCJvikT6P1wUu06QB9fwhzFJ0eDE8T25SwzTdjwpiBq26ZyQF3XMGS4v8IR29ajgOy
f8/pJI3d5S4guA4+6aovkU5bjZqmuPNMrUa1EyQFDtvDJ6M0zmpXInWvGMXST5YCtkqEA4+BL+bJ
rQL/nbviMZQ0lv1tLLu9GXTaZ1LbEZzNur+tYG7dk8nGfbMshq+l/24ZS4fvDxDmFHjag1XqZti0
Nr7l9TR+7MRyp86VDPpPLYuRW58KDxLhON+MK123F2MAwa92vk3Ao+YlMj4FzjrtVzfB3Hmt4oey
R/rncg75o9TiGAfaPSo54mzIpkkdJo9Xu1nxBQL6K/v8jxzr30nv33Pj/4Os9/8sff7/Um4czq71
3+XGH39UVY8kyGuV/jNDfjnwV4bcs/+EaIEWgA/xGm7Hmwy5r//pSNYkmyFjOGgKv02Ys0pmxU0Q
8EC4gH38lTAP/gRsAq8RGCcZbkRN/1cJc/rpfybMkWi1bWSeQPjaHhTF34HpRWmBeW305WZGaFxk
Yt1HZfZsLwsaEcm26V180zTjoSr09QBflfGnafcHaKXbvpLZstYrnhoTewMs1FY8ao/BOnR7N7Xj
fQmuEjFw6FduMc23tde/E4HZ70ttaACAzN0OPv42uS2RhUObsCTwOPJnxaRWrflpFuDjA+NjFcUZ
dgAr/gT2Is+VY9lhaRgRS1TlfVs40SMc7m5KT11Omt/pmXQIqEZpErt7mx5qm1d2tusla8vOR//I
+IwMYB5/DKzC2BQaWhhjUEgkuJthDz18yJKnNOsaYhDTMRlQPIOe9hmNt+5oDP126eOfonePvWVA
7FraLfLPwa0NRhZ15RnV1aIIixX5S88lG11Ohb5tXST1+xkPSb2K5BywMvEYhscVjcayW5McGxBt
zk+e2X21lvRnEvmkTi3tg+tNAHiguG3GJaXzK/xTOSU2UV/zjsYr2tD1ZxgO0F1bd2ImpZzb8alK
kJi1qkBsI7R1d6Pt+WgDmzjBADY7raYuMHrJ0/slWaJNRmwBTOBdGtsDPplfmYzmt8Tj7izN8u5c
7EBxbO/Hfdc0+bErMJ7U3dbcTTPGRlZv7m0XcxFvaYftAst2EwwIsEzQrqXNr3Zk3v/RNp0AFZcF
6HqMD1naJFjwraVgRtm/d9fmPHVivQka/wZ0bO47+YZ05rfIqF+72UkxTnMfxsArH0D+N9zUxdsh
vo9VWo9CalFoJ+YgDyD4vRsvTUysUq3NXNufPaMcHoAj3M5N0Jy1iWENQC6YwlaxE6uPA662vI9G
xuQ9gNIsF8EZgq63EXl3KmLfg/CIG7QczSFn7O0R5SmxvrQ2h2qg+wAXj3OXyzjNjwGI5i4jgdI3
adoLoHi+JxzMUL6D9N/h8d4QUu+no4GNtlNpP+Ae4BE3Q/vrYjbFsfU0+IdEaN4pW6cd5trjbUXW
dBMBIDzoboF3GHQFAOm8J/RYYutpjKpcO35kfIiM/2yOUMPJ/2eT9wXqQH6jzw3uco0b4z4Nu2cd
9E8zYQIys6bPlKK90732u8BJe5fNGCm5aDjGffSl1MRtqVfPa2JIklR6Z/tk9QXEzyrP3b1u6vrO
mKxPQVc84z0hPQ6WdTf23amLEHLoACFjYuLe1a/pCixzmudqs5jPjFhLtI/Eu0DzD7rR4lWMOVi/
lDCV0uh9LLQffoo7Jq7WoB+c5WRk5hGx5mece9t9OUCbaIzqZ0loaO29AcepyOJ9ifSNTkYZMcRb
pjgV0SSDkWVPu7VU/Zkfa73jLn9NM4HWTcpcmAZpj3vtV7zFj3UZtA+o/L7vDGwMOtvauZ6T7dyg
HM5D/iHIu1sR6Ufw8hCdGBi8y7+AP/iei4UfMY/DbnFx1Ux1jZn60O5pvzHZGzMgQOuawbw0pImH
v4WlUa0NmGIfTXEQNzjiniMf5GU5zOAd81wQi7O/Wm6xhkabHKoZqqbwiM5E0YDHgRm8r1ydnLWX
OocqR1xTt1Oxh8kz5i3fEjy93ZjG43YtpoNeO0At4+ke+cfyxnRojMhaHcWaYuYK7Xw5AlkOqg+F
2QenGuuCJjjnY3tMUFnSdNoHJzjacIluOnPdpVGGga/ffnJ89JdEYbXHuoJeq1sQeRrSLJBnDuO0
JDfCQj4YgmN3M875C/7UjJgk/ditMrGf+tMC0XeLkUH/sto0dGJ4P5Ai32YCCX9jpblYy+QMTCja
ulb5sJj2O28yYbdim9bEDSTlbPnQFBamSt7gP31aC8sn4zmu+9U/LdNAJAnbxVnPd94s4dYWUR1f
Dy04srcQVhzbCoXIs/t1GQjjkZK7y92UKYXzrZXNdTACNV9KIpml900LnBuzKiPELxkKMj8x9z2G
JBtiqNXWFZiwRLvVc74jPv0EuBkBmyjDvtxDyctdF1wz0q/YlmMJl+JBuh9SrKsyTIr0mGmUZXS7
IXL9EyGYUf+qT0jrDxZGdSvSUk1jYMmGDn4QjSc0qoCYZCstzLCzYutn61aY1dNgLF1gIPKZbldj
yA6GH0FYcPR+kwTFXbTmT4j+8ioMZrCNOuvZMtM7wiglaqUtGnsV3zEDEaw4MPhIq3jXkGzZreNy
cDCphOe0q9sB2HSJbGy9WPtsuB+m6F3boVFami3MY14ivFrqwPgMvr/bz/2SQBXH0ksDjTboYgkT
0wCS7LobUfjPem0M29Iz1wOAEmRmMFFccZ44ECykKwYGtcVsmTpMAe5x7NZHBNrBYEUxjMj1VJno
oSbNu7lYT3XGK7fg07xNovTLRIT+LtbIKY94J6YOcamuIPzazhjVBNZ9GSCq2OfIVqOCvVkZndMv
+WITCPHNn9ps24E+zaLXePE+BAtGhlYL5sYp51DHryVvl2+55mMZacUpj0ccDaSAhzj/JgLvxAQZ
CznnY7r435ykNHZj99L72lHkwyNzvI/xtC7YVPQPWnZLoxBtweefBzd7iPiBQyW9Fcc7zSb1oLnW
XRvn7iktJLBtGkhgtxjmINlK37YQMkCjmtHGsWiA6UwnB6AzNBfhbvyl/zpv/BLjIQ3nHDI//q2B
nM0+sePDaGbxLWiABybIL/mCv3E6+3fxwMs1WBbSl0l8zObKxpXMPKE0AmidaGxH67b1au+YGv2H
IOiijbXk38259Q8EFR6aasI5DWdppOIM3DVIhsyeeY4HCPqxsfcT4N5tAzlUjIxX2gL4WfFUpcmH
qm2/a9jT5CV4nSByj3GA5k3hv7cDPCn45o6RvuxdMhZIxfL22bBykSRqGFs1FoG7Ugpiji4Ilwg1
e524VezrwrqhZ4/3tQz3qkIMTkmMvqz3eT7Q4QrN5dtsixPR9zmEF/O2UOvcORKXDbwADDkRz6IB
By5Q/F2ozFuH0taJROUik6kqwYt0AMlVtczHWZyIrW+gNmP4qumdBNhLo3QYuVFaL6eseS7z0d5O
aYctpDkPZHmbXwUiA79qaoPTCJe5JhdyyTSqBJPKPKoc5AKLuLdJjan1Kg2paqpQe/Rj+83JGGJf
V6nam+zl9XRGE9FLNktOfLb9umYudIHpOU714ISSVH5stPw+QbDQQhMhtWE3sIO3LvoRPPbpTSbY
XyvC/pd/IbOk0Ygv70yftVUpMZUI60qPfICqqpXX4rd1Krf827oI0lXZ4yfx2/rroh+lgHqzFeu6
moY8SfCObeymDTtZxHlCnBDfmnWrlm3PeSmaJYAx/ld6XD1WlT0HOsuzVcvF3JEbV4/ZncVLmRfR
vlLrdC+ub3o72F3fCVX77YSdTF2rJLZVkVq5Fip3r7Ldal0K6XnXefjZ/dsE/iWXH0fuRzOvXWb8
JLJVGl/VcpXiLoZSdibjd5V2DYoEnykh+FrdysNEVaa73bo4xUafoVOeWVA51GOL45YHc6mre5+5
tOa1A7BEr0hrblRGU+FJVE0l9lUhhjuCnvrJXG0SiDq5cFQoZFUltAsfC7UW/mrnDR/VZ6QKQI88
hUZ+UZUzLFBjmdQYDUDWNeDTUZg8hcZRi6qmyzSiPWWtvlXLwZTlzERJq+EedWM19WeNnOO5TomU
zqxZ8r57ZDUkmAY4tBFWHU2JOSxf+jY65ss6PxnYkC1d/uSnztHpok8IXhdAKdAQaBlKHzBI6w6N
F2V7XL9EZTfvq9rCKAAjhspqgFOix31M6oXuEgyfbC+ZzLnpsq/xRdr6JjlS2ynAM40M0Fq/yG76
1f2GmUV2Q3R1Z+Wo4RmrZ4VORjxyLIxdkFr+tu+C7GTMjCLiXANoNIJOdvv8LEaU040JoqIJy+fY
upCbUefBD48gZRh5y2Z24uZBd0DCoh1LamP6PJlVerAbbGlJBGFlWJjWDqOyPHRF9ZMv/D2w5ubU
BczLEJxObkYywYdyHJddATkSp6zHoUcfLHLd+LRoC5kacNL4HXQbcPXpvWkxIjQ6uKogY2oos+bQ
btaMqSapoF9pOyHfuWXq6FpUVWXmVO23fdQ6lZO77lf37ueu85ttZwVkicgOFq3r0srI6jr5I9B6
7N4lCG6VYEdDFmrxUjAt2QZFTj8/givJmM6s24Ic3CnRjzhbSb8f8OQq9alNwSOAdGKQ8hwqZ6xq
KnGcd+t8cufH67aoqlqZ5REbta6VU3x9gTUuk82g7N+e4rpY9Q6eYUta7voU1hCj1wRtTqDwKlva
FCWJYFW9FoVMMAtXnLKC8KrtVBbgFj4FlWBfkO6TU1Djsu66QdVU4SqAKtnF5jhW3iUbrzbE+fJq
9plOQ8LpVNH06HcbjPM2jbxf6r5kjZces8g+N6nOM7Rd+7bAXw0FLR6Beg5vMrEkQ3AWVY9YJW4h
nnzERIuku0Q6qWIZQTuYSRJvp271ZcQ0IpDKpXVObIb42hDQZuDkyPQ44/I6VLVAImF/W4cMmb81
hRkUO0zq8IfjMirZ/QZCYnK7vDu3nptm+2h9V5dpetJW0rApg0gisqZsiU2FNpK1qSyXY6GJm1gC
aGy3WY7AK8nezfG+49PAsl4iatUvWFWDWCtsnSw6Ab6krsDqq/8+uwueYw34d4XKIfJ+8qcvSybG
UKBV0zS6eSQwDDzJTbuD7fvvLHmtvQSedVkeY9Mtl2fMEcEuRAHZ/RnFasxdS3Bm8bqAoevmk5//
GCRkRRXZENjlDelRkDfkL/tznC31MdCLUMh1quiHPCNdze02FJJDHqw2jE5GU1Wo/iNT5Zh3yy4p
pc/tdS95out/VP9LHf5frvP7hD7legZVU8dd110Xr6e5/rzruoz8JIowxMx6L3vB+e+vM6udvVIw
9Lj89usxCVSFm9Uw99dVl1000yNq4gw4GUi03SoxjbiAuYemyx/MAtxHvXjpfmR4xxSfTxk5iDok
eJXUN7YEbKmV9Tp/AJae4NuQuTd4IG09iUur4zrF/xUqqK5eGfXmqhf5Wsyef99FqXno1qzR9+Id
FAh8NSS2L/Xp/sXq1bu1KrHsrWDSbQbZDzcZOG0y6vwe9SN0MM7CdPEQ9zHKTuEfuprXh16FW6rv
4yjql0Yacgmws4bQKtv0lNhd5m01EWWnUo5A08V4NIoBzSu67M1ggC1R56AXJ6UiVgcLMaMImyKZ
julQ/oTm9UuT9P8nFv4vpDtmiv8t5+4/u3Stq3+kFC6H/MW504M/daT7sa5A70SaIl45d9DxfAMe
HqRqxF5095pRsDxJwWNYBc/OM1zIsNeMgvGnhUoLJFbU5R1k8f5XCQVXMgj/wcDDMdIja8E0Xocf
iLQf29+wzsvW63tE7sStbxXjPm2HFSAVxTznRLhSc2WYiBRd1cQwfeR8KWqBu0Xob/yqycV0LT5W
A1k9MeQBUy2RwHNCwilUNd7tsi+TS6v0W0tyadlkm3VpHFQboLX5eAzM5KTPWXaI6+V9gjkkCh8S
ZKSDTug+YY54ayYDoDCJ3rsWSDnTSKrlckWQBWW6koD26u1HOdShqQchSlgqh+wMlG7jEKrZxIZm
whejxVCF2Q7zulWNB+Ouv6pmEXxLcyZrcV8xbFabp2kVv/bMStDsW8YwBBMmZsyuKYfA6o75Cx5P
xPn3mS+ZK2rdZbNoy3MPslo/CAnmUmj9QWK7rotFkdCcVFqShVAZc4kwq1Y8NreqGgtQHpe1almT
iDL8aG19G1Wjvl3rKZEgmyq8FoYrLz8GCQ36S955yP00WCXtkWIoKBqEh+q9vr/wU5zYNZBdko2r
2uG6l+jMF0dY2n6FPwpIpH1SY/7rvOBKyElHC8e+3zbr6RwZewtI8UGbjfeKcYPLBjdJ7aiWTTWX
eLPpevY357xQfZaBIXyxEORRx1//+4UocF2pznH5T6p63VPtUzbHZuFdy7XcDEniGJeaZg9maDkk
4dDYpKo2q6Jdiy++rUf76ypVK+UJVI3Z1XJTYWn92/rrAU4vgyPNUTE1/guSxpXFoUgdFxKHWvlv
l9+cSlXTVmSH3LHe/x/2zmS7cSXLsr+SP4BY6JspwZ6URHXukk+wvEXf9/j63Gb0cPrziJdVUdPK
CRYAkpBIEKDZvefsc3uJXLse589D/GYO+ZfVxPtm0JE//PkXfjtShnuNiZBOLfnmW/nt8f/hn//t
Bb+t3v7p3176bx+Xz/zzX/vzmTEpCVC9DWTyaYltlcv/9vWWa3+770/f1vV1MWD7/R+vkcYfeen8
5jm6/RkSVhrsRNKtZTaTvdO5pd1ec3viH4eVD9jLYxRX1kH6C6S6Xq5pYqB82/xjH0NwJjRSmv8v
q/Kp8iG5JhfyQPKQt02EDNwB5XYuDydXrbHjyP/zX5dPlAv5Z4jbelH6MdvKXXrKTOZNrg5JNFAt
bvGuwE/eGWKwZwtd/Qy9hnqPKPnJnXLhZrpJ5Uc+JJ8l914l+M5St+jgk3FtdkDLT/KhRU3s5Vmu
qhaToYffDqPbpN6j7UrXeUocwup6LMUwVxjkaA5uU2Dq6xmvp6cwo67s6UvcmO/BUhEvjU2liHLd
n5r+S5qZTGjJA90M2TegeH5eRhHd9Dan80pDeXTjE2CPapNNaB1tEgjyo+GEX41lGGhagjodUy2n
MVA7m9/+y+vbmE1AyHPcRBtZWpIGHVlLkpt/u++qnhc/gteniF8G+dq/3fTkGP6PQ/9fHAbxXr8j
5fXqYPHkj638S9dV+ffkYSAtMymQf+Bv/5NcjdEFiqnSb/9Ni96g0uenSv6S3TwAcu1mFpG+gD+f
c3v49rrbvkoWL27b8hB/HFaXpRK583aI/+zPyMPe/srtMHKfl6TveYqmfhalNjnvp9P1U6cv98lN
fsEvWkJYg3yG3D9I1+xvq/KhRP6uytf8cUS5mUsrnXz4+kz5ouVXzeH6+G37eswI6fWsWNma/hZp
16UCqRt+laZ+iiYlP0VLfobUNTC6mCn39SDTWpoBK4MR6TbFI1K6qbqmOwzHkcm8n0TVl3Swl7UL
YcTn97mj04B/I7RSb9fk+bn1vHI/oPmViB0ijz4ZZpiuq/iYtp9sxT1oFDkPo1vrfhnQIDWdpxmh
LyJRhdZLW3+lYW+uYUlmmxgntx0uFyqqu5ZkqGPaCHVJXL+ojmJSMGzfslj5muRtvCMmw6NcaN2H
I2rJRF/oFX9swevtvNjzNhYh3FYa7cy+9PtMRc2YFQPKv5lufvQ1DUrIDSPFz1bpfCsY6fqk27ya
2s0wZeO2QH6M5PASKPGPFNg5OQ0lxGDbPjNFoKg34uaHWQpQzwVP4KbFKWZEvnZt55iBc8iNdCKg
pDqrc0uGYC063c7zMJbJwaq3HjAhvy5rb5N7RHebxLP5wxg/AcdQ1naYpavPQ1Hm66gvI86kqm1N
XPfneFzeyiz+7HSLsdHGd7V97sPqUpt0yWsYiGq+qRxxn7Oi3dIYFDdn2jFpTFPXcmlg0malbr1M
vvNo2tm+tvvmqOuN7hsdbv6eGN5SoJ/cLlS4LQbGao6MR934lg2ecYQ8M7xmDu78NJqf8s4+F3H9
blkB0hiXlvD8GObhMdGrU1JNPyoYskdFFMOsqu45FyCIkP0ERK4TUhQUUXzo8AMw1G3uCkqqY8dN
la54Ad2u9XM4qhs313vfqb2viQY7Vm919yy6q55dh2vLAw4FfON9iB6Dpsn9Ko57vzYblx5wt9OE
5iC0nI3h21nB2J/S05YGv+Lby3jAsPFewNF4GPpqeezfaLFO/bDDhQE5q1W+K9E+qAuID5H6ofSW
ckdpe5WFEXKnxbgYIP7KAuYtPfUJAabfWRN1P+IfyBEkf0mQKuiS1oAtDVh8UCxqybMQZIvabZw1
tpa1AspyHQiOpuBgGF73HqZ4wQQhwxCsjDx9GFTYGbCprAdLOxGqOAi2RmV09skN8ZojtcLK+Q39
erAdvWyb5VVF5xxGRweswwPaUQDvsPpA21YVX4dNJKAhpqB8eOmlTqB+WHiUfbuFdkEnLsegWHlr
ulTxGivlwgfHzMa0c41U04GLB7AIIPZ2RSgcxxHUkWR875bpES1tA5tu4adS76n+8YpZMEsi4CUF
EBOkZ9W7C9YkBm/SgTnJuT5awT0JAKC0SfLYM9rH/5C5J1tQUnBUrlLBTfEAqNSkmJ30JCECoWay
ZoJZmQRvJRjNjCbCXF2mwj4A3J33Teap68o1/GnK+seKq8rv4xxOW1ciytDi/DLHuEDImTH9fHZf
F0GAgYsc+pWgwjiSDwMoRhfEmBp0TGPAkFmWIxGNQGVmwZfRBGmmZwhdC/aM6h7zKLJ2k5FdJrgZ
nCSTDkZpvUYK4VjNMu+HMS0PE1Ab8rE0H7hMu6kwBCzJ8NkEpkRUD5g7MI2LXwo+DpgdcHPNxgKc
Q9rMtNVTEWXYV69KL8CRnWGegxq1B/pgg8EIkriC+2klLGjI9uxGRMwIBEYIuqc1a9QNJ6Ifa9re
oJ+tYT1b3BKsBmoLIJ+PpYoxdURBC70Ytg0KuHr0TEy9tCLUCF/YUgDyVLXpreuQjFvJuK84uSvs
uN+XIfhelNEdCuK9nUzPQVFf2qCydi7M1kypnW2lKbg6FVLpp7J7KUkNWwPWaBCmZdGOLvrzYGj4
RmLvgMO52HArnC9jAmrSiJXdkHLTjaIMOXduuauqNCPfdqotFgAaFzms2Kzb1PV0Hxj2W+4l5EKn
ACxzD4R+ubyvSfV4qp3qA1efYBBCshs9tVhnbHVesC1Hk/kolic/XMJTQor91OBSU+cC9FwevsZc
prve+KyV2kQBBeO0huBpReHpeQL7sXaGCJRJFx2GBL0gPpJzGmqw2ERp1RvAb33ysqAgVwR8WIdG
Iw8QYGtN/mwQ2LYKQRf5SpGSnKPCCfA66xmH4jC4dJ4e7LqGd8YFxpVm7OokniHbO34tXDxt7p2w
C0PsA4dKu/1xWCZtHVdck2PQ4uysFf0wWRe37+6p+mLhdvjujQg2V2GbHtLuY0MLyOenUQ243eEB
/MQEofRnXKFe53nbUtD0LLtKUXkaza5rkhhPjHlo1GTd63N7wblDEomZPKIeX3O3S1aEV5unuIww
Dk8ZWcyO6o+1i+kmTu5A1pVL5/k9MDK/d8zdPAQfULWV6Oe8D7OuLohLoUYjF/C7Ofjc9NaJvlux
HlM4KEVqf8+bTEGTNMc+V0qxD5gJrMJKxwoaa7SA4maTOSfdjlTimANv1U2etqXSmm4SjfAjxdbf
a7dHbNEInr7LLljO7n52iDmZivKdilp+WAZGRL0dbxXLfp2GeWtr+WuxEMEEnZvUCc4wuecjAqHl
XLtYTLEgvOC0aVa9ga+eVOb71C2Rac3ILmstDkAiFS4C2nADI/aheVI7fbonQ2frJFSOS64NJw3G
LTeSDtvz56HHTBuYE4rU4GI4WcjPjW7xhVbBLnTFpqFeMWJR2se9wAkl8Qf0xRlqAuXe6c0v5jBt
ac6FCDsi8c3wVqauNttlxqzUKNnORDJb2vM5EJ90pQ33ZeEwWaq4842dr1XduCncBv2OG3+rNKIG
ZpOBQhuT7gT7FEViWTVQCz1Y7gONsKQgzEDb9NyPj2SubKNWG++KJB5WgaX3G3Ms7vtItdEfVzAH
1PK5ZeRQ1zbCra67eKiE4LAbftbp1YNl6x/0Rj2VwW6ye537GRx4RxgfehU5CLauVDvzJE6b8ThZ
WobMLTzH+vClQiNjqom7xX+ISthyjjCX6rOmR0/mlA18R7vtmETf0umDPabHWZ9+ZKMCjNNR9FUR
aoQ1QPIyzNSBMop1MQcB4U8/oOhB56qBjOiO+ep6YOoNFRvO4Cp+5CraqnZI1iiKxEPaqYDZTYvg
QMd7pzblmYijYmOrZruHUpURx7lyFOPQRxku4PTs8Bf9pQdHGWuZSD001EPtTNuFMJE997hNjn/q
zgYq7JrD156cDDPV8Ou5fHBRFm+TXmkY+fSnOrJt6rz2qa72UMnjg2eoKE8PqTVqp84DmdqqCKoJ
V4cLq/ge/bQd0wfcKJ/GsjYeWtoWmzqDTmpP0zrvh68FYuYQjTefONK80H0BYFAxrduVLQLuEDgK
H8vTZOJRVYrqLjTUJ33M+zWBP89WD8KyHVA0VwDhsKdkCYhhssn1s2LWGzXW+32UT5tF6MrKKIlO
+ODuSfKaJ+ToaP7fmjjy0MbWBAin1ZnfQYZbQhfqQu3sSw8GMAMFAJYV0I7W3NW152sWCKu2HoV9
7NPQYZaxhm1owI7VjPIp99x4h5ojWBcWtAa6c2tVbyrueehQ+zhZNuqgPyR2c0Gj3G0jQzn0qZPc
Vclwb8XfGle/B2hufzSQXGbxscJlv5kI6faX5Pu8GET/DDDf0V5FG9da+I4iRVUck4oJLCCGaMhZ
XQS0Ualh2xo1Lr54NShxysjkUdNH2EqBfo+yAgpe11Dppt++ShCyrYYk2HQaItSCXu6qV9MTzq9w
5zTok8P5LmgidVuE2ceoX8Jd0aAY7Zn/6NQrXrvyZIocZi4vRgdab6FCoNwxdcu6TcH0zfGLGpb2
ugjGHzr2bscbtIM2Dz/s8JVyfLod2/nHmE/GByuqe/C8lRhYTsZm1PBsJWXb39nrhNiPfWgGJxxR
56oblo3XqyGpKHe5N37x5ja9o3K0jQmbOmpTe9emce03S3gIqQpDRys+48unRdctwlB9sKMAt6jX
f6/cCtUEyjs1/jroabOqTZuijUdkgzf2hyjrvoEA9DBaTiTtWCh2dfDXNj8KleN9tRVUJAkxM6Dd
LKfdmQ3iPg8rd4sG0m2IZ9KD/ai5r2YLHnNgkrwynPmlCWrOav+qhRMHC+ATOGp6P6jtmbt07Nfo
mlyAcZlefihNHb/peFZI+5lxIPmzW6yqNF7uSyVrIVFr0X7QTX2HI+AUK9pjA/7ioia4Kqqlzi51
cCLjCwGl3DVOw6GZMmHiEvs0BwH7Uo754faqUA+idd5M0bYSR5IPgHP+3C3OtK67YW1Ey3NbP7eZ
OV5GDUi10+grJqrECC7psMKEkfCPhK8KvVllFTCKTere2QxDh4Q0PsEggaxtZXjYpvCxE4s5Cx6b
0XeJujo54Whd5IJy5OInCH62eun83AcsuN4tfcQl/2tfv7gEA2FW39UuJhPXCh5ysSCx0auc+sJF
gcCH4JHtlOv6ZRELSrPV3p0R38jNtouMS9I48cPYt9ddt/2tbX6MGf4e5S5XqfVLVk3LOiexZCP3
yYWhB/qhDQlJk0/57QFj5RoMX257LL3MV/FcogcUf1g+EEQjkPPOWDM5rdZyl3wwTtXihNz6We5C
SxDfO46yHsMoeaRWWDrpfOk0LX4c6+nHFNfBYdSMO3VOsvM0WeZFLjDk9uQO2Nb2ti+bh2IX4Cz1
U6CSCkb3wDgbSn9MrdS6xGIhn9zHNu0cvNxzhHmmKNyIk5qF9mqxKnd33W5K4fgtSV6v5ONRZemM
jKZL0roCg7xsIPug/6578wIWXHmwYvh2bBhMb64LplbvfRItxxljr8IoBD7yVBj8OPx63pTiXcwW
oIzyQI5a2qcwjy95lff3VYkhXH6jliomughvt5fl7UPJ6OvRRA38qCflcxWE00k+TS7suiTFxi2q
vdyUz9XcoltbNcAr+Sq5T5/hlShlegdZYfI9NfQuWWF4F6SJy9Ew+k9h0HgXuR9M4PBgo4YNEhdz
gXxa0M+HytEjONK8klngRY01g7IN379yjru9Enr2pSbQ61IVOCa0yF3WzLGci3wAqXh7UCsyzeWm
fCBMVeGdQtSdpJ3CwD/qCJQxDHSqMyO3wTrfnhvVtQPso3V2mV4nW5c0PyCCQfRYFSRGTeacbgwn
KBBCdHWwJROz9wHFxI+9WJhImQ/UlAocQJP6/4Du/f/RnsjkUoSM/z2697mEr/tf6880af+iJfj5
wp9iAs/+BxVzjRaGZ4B9sQUi/p8AXxW2L/5Cw8S06BDGQx//nzxf6x/ErMiUDF0Dt2sgQfhpTwT1
a5JgBRFYpNzAgfzPeL6GI8D7v/N8iQCxMBXhTMQoSU65sC/+pibw1LbogoBJJSZ+pDCEfjPed+GW
6XbrA1LnhhkFFGLbN+7YwsQQAPFq35ZcuWRz4Pj0zIXRpFmZg+1s9WFBSolEFCOXiUsrHC9hv86c
eKGgg4CwcXsIvhRXiXpak8eUbcso3MChdncTEeWr3sP/UOZPrd2/GUu7C1UsGk1fkL1WMLZzLxpM
x5VKYfdgNBrmO9z1mea9q43zTKH5NVmW+9GcvroVlRPsD9s+n0+wT+FSTXsvLc5WqlFBi5y7FC89
dK30qeziL4SjYeHaFxWa9lptn1KLYY1ex86m6nFQdlYJCzfj136yzvi20FfGa7ogFF+U4gfd/p1q
Tsxyt0WFubjtL/2UiSS/9jBMDNCD8scY8eQ4i6tVZ5qv/Wiuxz79oDghWG+D92wR9pSO7eOCyGmF
Ycj2vVD/umjmBuhGjV+CekWWHl3beu5GUCgGjih6ah7Jvsqnzhpeqrr43AGc7xBAzqhcE/iNcCWo
8JbLRpmaV9LCurU6roHLxSurp0pkxyN0OvtOcRxGxtMHNRnuhrJmqDTmd1bO2035FFoFRp5WDJcq
U0q/IpyVemq0TxmgJdVTV0yICnG8acxhlsSafHcMuAvqxCHOeA2Vmenl4qbfyuxCTeDBCvtnsw+3
NsfYpn2FvQfY63rU1bVuVGCkBUg2UZT7AA2vH1vTlyZPz0qkFKs6Y5pDOnEWP1X2V3Wy78YqG48d
H8JcldPTPJFNRE17431x0/jECFoVtbsXa4KNyrnWMQvsRmHyUJlGorhwDhpzKF9Jk02jYXmMsui1
N0Y8ko1QXlOsrpzhBcdQu2GSho/KSreDgxMBbOuWCTDD9jblq5xoH/Nswt1mtBhP3fQMRwrnUONX
5vTYUuXdW210bwxaxcgysP1oKN5yt3qD7cRkUf1gOunHKqVKlw7mwMxS+0BZ7+s83Klecacz+HZT
F+ONiTkJ4VG/mifGfeVzOdpPS+4eyshERFnhtIB81dp570MkuxBlcK8X944SMnyNrSd0bxNdhb21
0LqzjKbfEJu2Ijf81E2jRpHfSO9uixZ78boseIu5G5J0mKYFF/Q4v5FbDTNW28C6/d6T3YKZtNBW
S1bjCqvz16riFOmDvenC0NcW8702vGHVRQIr5kQFlpViVQzGY9YN5p4OD8YZ1fhWD02yLoiP85oI
hFlHcVQtsJcJKdPoBPx+i7XbPgVeGcOzTIgt5YLCB7A6sdmKNXEz3kym+/bzQSHCrKUCuDdv68pS
WcxvoXpdH/vtcDmDZLNSu3Wlm/1xov+w54t53UobPqYNhZB5begEzehTYHN2cpofCO7h9FHQOLp9
/NVR7Ynbh1o3+zbE2g1kaJ8XOITjAJZAUmroikrcKZVXdsdwofQj10ajusxzqm1vu+R+qIr38RRT
OP31fJpKP19JLAOMcwuDt1QiSOlBRXktXxymHVIQLfepLpIJ+RS5KMLAOoTq7rbn9iz4UWgD8NcU
3Nw0qke88nokPHc8IncMcfIUekOzxRharayBcg6w220K2fplBEcyo8rFGPi5cknL1gkOCl3jfSxf
g6XXVl4du7u6ZPyvtchPqaOap3ygsFp3yWkcypdxpgHU65G+R810L+UHfUfjAa9RfICvWVDq1KNw
+TxFw1OMvVBfUtr7SrVFk7myphpHYh6Y52keXvJYgQ85MJcOHPpo+pK5x8YhNEkPy1fMZTh+DfVM
Xn2/6RBmbzLUzV3UnfrlbdIwzuIHC47B8tYYgDAt5X0RJKhFAI2mCRdfmVJh0VXAoJBk6lZz8AIa
7T6fyy/mhBeks4iKiNrBfYWH6ue2k+67WLE3Ffj3A0Pf93ruvxdR3z7ZalBeoOv5hgvGDRfyy1L0
8RFJ46UPMFPaU1d+tCcBboqe8iRCfNLSY6kiO9m0jvo2dNGyS8Oa7qjHD25LlSH61lcTfJSIKZxR
IVzzKPnNtYAvzwm18J54xxDgmxOvuIwr+jl06w54mKOdrTM5FReW9OtETUt4p9x2Bz8xBk/0y3Ae
X7UAQpqwxMHDMDjjltFEfpyksr3rWqgHrtmL2CFYyHTxuCIdhxpDlhztycuXq5NpYSaztib0iMTn
oNkWC5JNMYV54st426Y8SSw3mm8S/mjt6hPSXbnouAEjxuMb2hztFtDt1JJRpyjFQbqVpFHpN8vS
Xx1MzlJ9UAD8bKR7SBqH5kJo+eZi3MSMFfZa5tDsVTS6okKyY1Yl9TodFT6BNQZtMYDa9Oniw83g
ZmmGi8hQqF+uJh10+7Y9uBuJl7QYFejmUBy0OuyOi1gw7eDE/Nqk54WgJHTIEJJSxIlWz/G6GglZ
vtxWRpB/lMe+EpbVCmJLIvWUfCP5GOg0wEfImEnvMeX7XeTUqLDh0nnJYPnyvC65sEdEAqZqVbmN
A8bbyrMcJcuaT5jJl1Ad3s7yTQtyU6Fkc/rdoqK7kSKJm29QfhFum3KNye7sd3ior+dd+qLkgkgd
NHxiUUlDW9AgUc3t+lWee1MT7G65SkIyq6HSvuGxg73vqNVBjb9I51+gBuY6DYtyJT/RRXxkctE5
RrrpC9yft33y8w6TVttZU7eX/sLbQpGiWamh/bWQ+xb7vS6T7uB2I4mf8jOVXze5RvtSAKNdUO/C
GHdb3L6Dty+ik5kHlQtrNygqOqkwcx/Solyu+iqprJJ6Lusm4BrjCgVSXH+XZrjrubteo9JZJ1fj
ouPWljLh/nXinKugR+qHxOJ2Dgl1ZgQPF1mem0Fes9cr97puJdVXR5ge5Ym5nSJ5xv7Y5xTe4Ivy
sUjA+nn1Xi1t8tzJq1k+QsMv2NR00TWhFLtevBLALLdbKcmPByc/MOwTgQ9QS+UlIy8lyRmWa7d9
BHwC49TN3RSWzbFFoZBiWqbkh4JFUFhNYRqRj12fIPaRX5sTRtKTMqFyP0Rygsz/19of+xSSSdZU
MM0V1pJF/DZ28dbJYmQy0dKcPKIsr47DX6Tdwou0DcWVT/9OkvebDq+KC3vfUuGRl6C8JMs2ilQa
tRp3SoB4G8rI4b6Ruil5GS733lgn10vSsB2Dyh5tcCnPsgFprLQ2+yk0s29qrcrQHoskb2hwIlwt
roavXzziQHIfmzrgy9vDwZCGU49i4E8g8W/brWsr2MsBz8zSsnMzLUoj49XYmA+dsksx0V+ti+Ie
Lcm8clOuyYU89XKfIJ7SKKaC9Ot2mSHSQ7codITXVY7/XniU1vwU+K50SUlTlD2n2OSu2MvJmP7p
ZMv1kNKWfMakMT7ay1X5shssU26GkH1mX7eVLwOaiOhLQPrKTlJEKTz95InKzb/dd6WN3p4TQlLl
ghaWoz8OMTFX2eRL9EPuzySlFG7tybLAcv/2sn/32j/2Ud6y1ws1wlUs/pB8VM0cctqAfcutEkq5
3ZYVdsLumzaKnyPi97BiAcC+LoDP1cfbvhE/HBEHqrJVG93ZTWMGNbTPdwYgmWwlXxbOMavyJfLF
cucfh5Gbv72GYM+NlRhndCwk8zbGRy3SYcSJv3093PW5QzUh4XT5NDRjSHfycbkALVIfr4+SMLlS
c74oCg5MAK/CFHgl0tLcHQ8tJrPN0JdFQ9Hwn86bOHIZFhQkBjoMEDSxmOSPe4WWnVt4qaXH5bkU
IwIl4a5dS2Mz5ktOYZC/NappbaS5jCJrsHWr8Uz+lrjB6fmqyeOgOM8KUiBpV7jZouSmK++8cmfi
oYCZRD4n5dvyeF3I27ZcreAh8Obn7tF0VVqU2I1zs2o20lNHyjA8cuGEkpum/EVIilfXIT93FsYm
U9x5BjUs+NiCo3wvcpd8Q3IRJpq9I5Z513nWVBGUzGAAtRN+EPHT6HrIN6TZQVr+FH4YmOqJ30Ai
iVK/n4qZxhvWEcJRGKXM4odVrrUdZhGct4u4gVoAtq1xMWkCQ8VuxUKuaShMzLjt95249U7iqXKt
sU0fB/GyBxzCPyJsgiCy+Qpq4o4tt9HzUFTSVd/sLLWk082XxhE3hVy3TO6SwRvtJnwd0k4mfR7X
NUS4R0rVY24sGnlOwgomzC9yreaNbZOlv0tqK9I3+l0gQOfyjcuF3Uc9DTELpZzACeSFyvtWxcCs
ZC4PcUp44N0+yNeJgAyMkbKNBH4bMG2owsTjapyV8FJb5SRwdZDfhRcGpj73U7kadAJ2bgbn2iPj
dBFuXpV61uzLVWl+Ifxp3hV9sjfEGFw6b+Qa54jfhdtOdYgUKBk1fCzxJm6L3E2cHUSf7W2XJb5B
HQGa4J3IzKpMi7aLojzKow3CsC/XbguknLxAaz/2eehu5IEyqSGXq/aU88ETFegbzWDtO5PJ2CkY
Qvq6hBNZYgwuF7X8qlnRGmrMtFdThRMsH1BKg8lBV3++2ZRcL++hUYhTZRUmqxHGe06u8Vkf9FOR
hzODAfHlk4uYGiFS7SL8QbGvBiqoqxxa99An4cyrBZjCE4gKVTXxhd+287Ae9wQnkbsDrzlJOiBG
7hBhHa+jOF/JvXEc889ZoFOL+qdBKgxwScnNf9mXkInjjUgUxzM6lfKhHvLxvg8acwXFi3ENhaIh
ps5vBlvgXLFP3+t5cJfkGKuBs4102/ZdryT0Ej7Oplpy0uPVJd40qotiOH+a1cLBJlmRu1g/V+3i
npKpfFnMINjDBybU07DfdW2OzmMdke65qJeegI1zFu6rwL1juJ3c9bNqyHwoLREBZ2FEB5fY11gj
M8s1Lh7V3A8uHfVDOlTFuh2cp2SC8Do6RBsNqoPQhELllAzBHl7zYxrMMYxgpztV43AeDJtOKioS
pRwt0qjUab3Yyl3vMP2Y26TeA2pA2DQaIMym1jiYbXZfgFDeKF5b7MyZb7SN7PTQ9f3eC+Mc3aqF
ftdZzkncK5SC548jrQ/0SSNZbs5ooKxCUK5bqnbo9JEuFikoTWLUJ7kGvel7a+TD1qrb6mxEcpCL
DyhVpmgdUuf0l4rwh7oHC15YNRiDEMiREgSmb2VmfA8xhsIns/FtDj8poyeqGma5R68Z7oumuV8G
54Hb2fhi9LG7pf1E/LjjARJFL4H+bMwfEHr7EYR9yiBhu4ZFQLsbScdshP2ZzDUUgVVPs9bUE78q
43KtuO6dgUR069RavoqozWBHyCgVPlqV8pJ5Rrdzcc9qHYXU3OgFQvdkePq4odS6Q8iA/rJnEXRR
Tm/KQ4g5fCs1jK6z5rvLWK3rwHixiny6C6qYKElrfp1gUm3qpOiQervWEZGqC/Gn/1SaE/qlAklN
Q2V9TtQvgBK+lcXwrQohIlVwGDazt18A7vmG3d8VrUk3zwDD3gCHOi9Z8lTbWrMzarpetDArimOT
+tia/FiOBeJztdDX+dzWW5dfCj+tYXd1YLozD8Q1RXB/qmfQEaREmArxAg78BbIuZwPITbmcwzkE
A8vQf2vM+XioFh1r/IQgcYy/Ddm+G7qVwRD2TC7nd1Ujpb5n2OerWuGsWkGjc8gJMwwlodTEH64s
RIjZDHt0UmC62cBnKEbDa+t6mhmxW3/vLDHeBJ6zSplgrlx+ansgGMxECSaeOrWjApHvYqMjVaTQ
wCN73tooMxK9YrxyQLTXE19QwGnuQ6DmJwJiUqRi3V7NkL6naf2lmmiWlJrRrWVL6n89wP8HD7Bu
WjYZmH/fvXtovpPE95fgzetL/mkC1mjc2banGjY9lb+agHXzH0QhW7ajava1A/erb2f/Q/TxLIii
OtGYdOhufTvtH9A7yL42XPsa5fkfuYABkf7Rt7NMg3/B4u6mG5YLau+vfbu07ZeUCPQYCfUnV0xZ
i3ppj0DuJmIZ5v2chYw6+g/8CAfHxXNJKmrSV3eKv4VAyX3u8cXVnCuHInKBRhi2ECP0yba0NR0N
ITH4OUZtDBoFdZntEklmkmOIqaucrTYpd5lI3JGL0oFts+SJvu7KZkNhuD7YmlZSSYUtl2S2jahs
cQEyRs62TQfiiNo83fcGIwbou0mmBBdwLd22M7wP5D/g2bUgewbOxfbWTTjOF9nwhhNzCDrzXptc
96y3NKvAKhzoK3yJIXVV5AGeQhOGV00S6baWc2Y5pJKD8dvgytanD/xuEfBR2g/GUFQ7KxPaM4RV
eHdBDrftt2AKvqqRYQONgAVAdhKSuxxKnenCFhyH2CZwpN8W2midKrHwhslg/PRZpjPWIouEBBRk
xLwbJbliNm5MCjlGlHQKLHgvU9ql14FiEdrKvsNEM4g0FAIxOoGQ4xY6aOtCzNzle/BsGxYPM6FO
RqvIN6fy11A6kbwyyAyWMnsZCWVJEBLzI8SNdC5dauZN6tCiiCx0lPpDTKwLHG7MPeS8aCLxRRXZ
L7mMgRlUWjfaYIMnRN54HaB39iEE+78rLCIxVlrH1NLqbfJlRqc5BSJzxkkZBTBY3Op56OyopmoH
w6M2LIa4N1P3bVOuyTdQisQbpel/GETgqNUc7ClyJivNnapN0xX9US6myWw2oMS/qw7ZDat+bI+h
nTTczplr2OJikGu3hZxsoIQLGGZYW4kPkQv5hv7YlBOOhnRRKlgaVFVmEpSnxYzjurrAxRmzlKBb
TX+X7vOr79yjQXLblDSJxWnMvZvjRRCzAck1kWu3hfwyyM1lnuo1ysXhOjmQF6MjJwuRKIdeZwzi
Ch0T683IY2PTynq7+Ezl5ycXt32GSGFKk+ukQQ7hrxwSOa6XbA85nchEphOzWZwBf505TGImIK/z
XEZDoROk8ynyonQxy8RLwKxZTqN/20aQb4vJaysL/qIDEJn9tGya7HOIa+PYDSVkXQVSZ55CLICX
sNCtYyE35UL3EsYxYaXApXtPNPKztGBXDUW6ZxZmrN1JxJfpov42icQWEO2sEh9b7IqpOzVj8NEt
p01f0lF2GDYeXcN4md0lR6cvpluu+KdMuJFxdlTFxyl3aGJqJhfGrzW56bUlzrVGhSzLSUDdB1wm
aPVdnsSAe9V1VhcawnkCabC2oPNUlXCjGCWZCCYLVSH2xqvHeLuY01ucN94xVqLoaC6vfLL0nkMT
MElgsBgirwfmVHPXjqy3qu2IRnXMFzcx8q38F2txtiOSHVaTrefrSZx3+QA9uLx+c1SvPswjg657
bUxe5rlbuKLhx6bLY+sRKoynodr0Q3sPROpL1yimbyjjuFKHcxyiqRW/dL6uB99iT8sOS11p2zrv
1nrQPGcuiUVYkD6oZr333JFWeuF9zomTg4CWP3rbHljtf7N3HsuRI+mWfpWx2aPNHXCoxWwiEIqh
KFNtYCmhNRzq6e+HqL63+rbZzNjsZxNGZmUxgyQA/8U533lKCnEhqjzfE2iPfw3JVLRUkGtHxNBg
vq+155YHb5q+TiNxtFP2NVKVf7Km1Aq6wlvw7y5Bbq6XwjTdrTYrkRSIr+EMWqySq29N61tiVtG+
Sr2MCYh28LIkKET47ohkqQl7mZ1oTUC6Z3F5yWmfeEQMyUXhH0LZW+AavurKRvNRL+fENoIpU8lp
7s2rbKY3D6H6drTRLogCjTyJ8uZu1pxvtjcdG3s8LytmqPaI6EJ4SXxHNn+aWmxfc4rw2ovLX5ml
wCJ7+qchImB+tcRh5uHrIGhw2TbDS+gZMc3p8JEsZMcTBQG+0utP0TwO4BjZotf5PBK8EN+hK1hn
F2QdsStev0kttgJLvC2LwtnZIRp/G6VEaqqevMDqjLDVApLU4NmauubQaYQTVhfCCE20GUTjHSS0
ubMV+GgE7ficcSB4E7ncg02qubY0uQ2pJ3mGEwTVKsvaI5eztl6R/Z7lIqBJzu86n+9564zvubKI
3rGMfV9ZLozc3toLPHuzI9jeS8TcMD/rfVPzRUkYeEbKy+rULaezWWbGbZpj/ufoVzznDmkrRk5H
UutDGRYfU91PO2TWci8r9Q0WKWSSxSAdjXDI2Omj5zmvz1bvif3S0kQarXHTTiaIH/ZYKxcDkmE7
m+Crt93eVmDWooJUCcwdV6+266AgK4pTRDQ/cqemUZC8r8TS+d4kL3rredbnEU05kDtfILctTVQV
QyBE8isDvsr8KFw2ZBFd9WBu5dzM24Hz/Ihygl1pGX/tiqEOmEK4+FQbeTLKcWY44+/MjP6XN/PL
VXMKnJheF35yp5ZfsrSe3SJ8ASl0zXJ+po6ovvV+99VDhBlO/nWseEy53LeZ2bQ4qaPbaGE4M3Mm
AOutGmfcnXEcY/sK9aUrJOkxbmjsZ5yrph0ZxC3UHxlKIJbVT5oAxr2jDJRYIt1jmCOHKR63lVbx
p8rxf+ZmynECZTTwhG3cln5H0HB6cGd8vblkOxuPghRzIr4ICtLP/mIau8G3V1bE+DMq1YpWC9Pj
ktvZtj/Fjvw8dsIMakN9nRxOLNfHvDF99BDCgslQf7LWtV/K9r1lVlH70bRzWT/DlnfmgLrUfCrJ
YHZUyljDYnce2hneVe/YGub0bGb+G2/0OVmJzJ0xNtfUIkFpjk6EmPxOZ+vLUkfm1iHRzBKhhwtk
IArGqoMkVjeNt2E/OIyG+kIbjG0F2vQQ36KXJ2dhNX9q3M2bdiACrsoR6qcS3ZEFHBBlb7OjE/4x
oVpODZ8sD9Fck3BJd+BaCJ7CiNLr6YaIONnqMnsx3ey1FcxMu6F/V3ghuvie90l7jh06YBdMcMRc
8DRmAz4l2S1cKokNM3e0Ax79EYrXRu6aGnHKMHWfx2zRQX1PKswsjlOCEVCzJHMmP9DmGlfPtr7b
9jew9uEZ3XqJZXPkKOKu7xs4BUWWPY8upYxQEY4eKm8iTwZNdBRKiO9L2e1jXX6Jo4RKfFFJQFr7
Osn4HHuw43TCJJkRE8rAUR91Lc5Q9FmXEQsKF6X5VS5+f+IHgccwvdc2Q4DaaJ8XD3kOnhg3tQmw
SbbOUnMcGYkLUo+Oe6wm1DPEqz8NU7JB+OVtTE7sM+nfOx5P+sZZuhovn1uPMY0MEwQb4Bf0yusZ
GStsoAtUsOhT2hwx7DKmQOE6s49HC7CXvdYnj88fHz1WrY9Pxy7ddrNBSbaOQB8vj03/359yJJZ4
HcpPk6opv4sy3fFib8SYlhiF6YYeL4/F6799CogYLc30VJrUexanSdAs85sFQgfjBhK6dk1adbWL
CblZvWdrKYH8PqdLQrmL3rE9gBb+mMr8w2LSsWcoNu+ajCV3I+t2r/P4Z7QO3R/76r/X1+k0UQF7
lEFHCM9BsVL6XAVm3YSDiNDR/GfCJBmG/RMTeGiacXJ5SCBQXH3PImMmbq04JSPKm8cft5L8JdcE
ti8cBGLNjI8LNB7xjTNzSrDENhgZLi+2AiCqfs3MnXbeY0orV7TJIJ4eoZd/vzzCMc2ocNe27vpv
q8ICOfrWd3z7L6rpI6azZzLF7nPN7sQnOTPzce+PFeBfeI/Hhw/GxwMq8vhUppR1QLTXjQGY6IR0
nfVDnl2x2AoKQz0eVuzfbe7EGdiufLOt6lOYZ0Q3ZUJyl4noGg3NdVGFeleYqFPLezaKiou7ksY9
dZNfOoZFiqvIPc+drlgBiZJZW7p693gJ4/73kjuYrW13fkJCKUi/pD9aGDySXz9Ig+B48S0pKZ+k
8zPBnbxT81BvC+ZNmGe5ROKkag7zWDh3OczHEILUroyd77pSNsum8CmPk+hW+jWtaWFh6CAXh7pt
RIzYmt8nWi4Xv8PrhaOhfjOaaguv8DPK9Ojd8QwQ+3ViB3Tjxoq6tD+GELapYyYbqYY/2Duqay97
c9PlQJ8faZ7CMtVO2czSCHVo77GO2jvBuytkvNKHNrXPXHkez1UemU4iS+7Kil1k4tgE/BnxdDX9
GbB4d0XAc+MX4R+r3E6flfxtdW12U80pLUkrHkHtBBgh283IEb9pFqfYF51b7Tt/Bu5aJ/Mduui4
l06Igxo1U1dhlCo0U2TQ2ddhLOj/uWA29giroW6gqJMfuhNiKc5GVLSnCd9/WKr25s9Jd9PV1O1r
bMmI5bGgkuTl7cXYolxhaOAT5epu+2bpr2THLSQGqecu8ZiyMs5FlkonU3S8dZswX0KYUAX6ZPJS
32/rTixnOqYTEi/xPrsY3u3cNE9O1f1qEJvtUzOrjvAB98YQq13FhiGYk4G7XGJr9t0vrqeeYz3J
E24aBLi2/ZJOMTEsJMm1fvTNKGfruZ+b4QYtl+F3aVxtYYUHX6tfSb/kh0oJXOj0WC+WmDgPYdUW
VC0HygdsPGV+Lu2Bes4jNKuvdrMLQ2201hF6xpMqZZW21ZZs7gzdHTw2fdJf7FmrW2oaZ6Gz+aim
4ieubIepLybp2EvTm+nl0RZe/PSSNZhvBw7pkRe65vniTuaToKLYDaBut0sr5anNv8xeSnuC9GyT
21MaxFqh/x1DM4i7tCMuQODDSTFBtGlNLEzs+bg8eTcJFXzJY+bQLatmOyMpC0o/HHJWXSZDh6Nu
0s+VQyO7ZP0FEqmRhS8qEq8NU5ojX7bcNSyPOeVLrszWPZRV1rBrGHcym+BSJgh8kzC8oBG3dnOh
nlzZvWRiGi8ta4bL4yNaFJPVARnXjtOWh5yOmsF6itSsiLYoY30CyparEUc5oKHXIcXAAWgiPQ8+
MyCjSoEaD8goq3lYcR36yqYFkYaDUC6dd2E6DjvR+KhJHf9JFY3zlmU6fsV8tvncZPbB76ufOfGE
0JXpcYwoJa7lPqEEvwo5fMRTKF5F+VX33F9VFe/ZO4nb4FQskUqPAM72hxSgu7HN9fvSF268NQtY
rfjFMetrarJR5vcuj4q7V8fZLe9+ECqWEyhhtacYEvJ7jX/YyBvv1LR8iTytfo3ykpO4uo1KTLBF
2w/7PGqrm1D2IR1muYnbpj+Dvvvu5tK6+DpdtlDpFSZBiMhFjsuAWYc+2pWBONGd9yTokMZdOp+y
thqOtkrfdO+3Nxnb1UkrQHPrM7ZbulfIHQJYvD3eZFrQ3s/ZYVo1wn3Z4jgrYLiKnAtBx0tAmPcz
UR7RVdskIlRd8Rxb8KDt9msXSoi23vTier68JhVXYB/iw60BH9rklu0wOXfUaZmxmXMSYlzX/+BB
k+OJNE+0wGQwtvl1jvwp6B1WOmHeu4fT4pfNLnXZKFaj+WR6sd7nHlbUAnUuv1ks6WX1JVM0u+3Q
X5POlPck8+UhzQbU48p1UDUbcs92AJJJPLYIjomKW0b9uk5TJ2Qxqfuzd/DzdRi+WtkdE4ct6lgl
6zVcHaLyhxqF4HYYSLogQ32SPygxWHKWc7VGLm+KNC5PhE6SFKzZvayMgclIpkOJMtzP3d8pZfuH
orrXDV1kbBjOVdpE2cIhmcv5O6Ise/VccPMM84SOs0HZiiXgI8PiaZ/SxMEzmBGRQnk9bMcWZX0y
ku5uCHiUhMb96ZY02pRO31PqxglJQ7a7jQwiWMOKAlvL8r2xIrQMs7H1YnKQ7Mn09n3hqN2UJGQ9
mhSwi0M1/2CGNWNr7QEa3h6lmOhxKyDBhj1bdZ/63HOCuK3kE8lgHw3PadXrMrArzf6yjsZNo6EQ
cZRdhiiJLvY4nfHQM4yhWMeICBMjJG/RWezrYtqk9oVGgKMTRZDOf07tDAxlHl7d3vyUOyZcYUOd
/VQT5I1/i5z0FnVrXp88Ow3ftdCkm47f1bjE5xHKNuQdOfAYS4r7sCDLiXzo32ShEKbtUXPGbSAk
JE8yLUpRtVfZEeNYuRS+IbtMb5jfIss9ZB24DUZRirgZd9hVXQi0A4LJLbepveE6ZHuf9rVJBLkT
sbHVNZBZQUYe5tfxO4wPBNN1sbMxom0AC/QYIsL3Zc4sxprIRzNiQq++6zJw8EmQTJYQUawRnxbK
H0KufbpW841O6s+wiAnz+prPUCHJrirzj9+bjE1M6zRieBezkQRRVijOjIplWM+gQ5u2tatVMp21
NvZ+i9XZwtP30Qox3UkDvDvqe5+m+rPSKSfbkreb3ut+EqMdY7H3+5uBzOfol7Z9JkFubwk1vDQt
NiTDxoOeShUe7KxFoFa3jD87+Vpy0EVN4V+iIf485z41YkPs1Wjw4oZVcy6gNnWDgkbNOSOuNEec
h1Ne7WL05ZtK58YlsoFipX7XHgsJ6ERi6C7XC9ZqzSBT06506umq/A7JW1l/EY3XwtHCz+7y7ifD
BTPlFGR6MTbDIBl+L6K6/pi5EZPB4yFr+9Or0YyHpTaitzQsj2Nnc42V7D9kKmlAO6862NCkEp9c
qrHAQJTT2u4KEdnbnoNmR6DNxMpCQRwdB+s4+uVwjlsEDxzzRhD2lnlN1n+lWykwpVw4SAkhCPC9
brIiHZiu2/LdSqKYTN4Opy/LGtqHRj8h8a/IbtyV/KNbb+jMY5xQoWYNgbnRbcpb+wwQPNz0GHRO
fZa/SCMZ9/7IL8CFXYIP1qAF0j4HAC321kOzcSK2ehtHcX5lMHEYlW8ch8bsztZY9jCegIkO8ZSy
CnLZ7DvVT9OmKJKD1x9Cww5vJEghqW4ke3g2wtaIw2xcOlAki8foGAzFya48+rWqbQNmkEPgjoYF
dN8oD48ftMScTGzNfDMaIpSsUJzdmjqY9mzgJFpWsH9KEnzvFJcwcdsXKUD/1TWPW6K+Z+ebofxm
W3rVu8jT5WhHlvGU4pIZZrO/VsX4dcgXyVM2YnQxKSaKhV7MPbUyA9Iu+6KaaTnYxWJdCOTzD81c
/OiLDPDN7LtHfxA588iSzYlVXhKH4iJkvBqwjk/P1VjtpVEbjL7ZWJ4ytxaYmVg6VemdMzk6e32Y
X51CQcvJqht76b3Fd3aosbAXjR29snx2r6XgJzV+ScoEgjDAto0TWs1Oeb3zlIM1ZrJnvNpp6p4f
L147pHw5sAGoH4q7TUTdXo3gV7yIErIpvPaQjK57NROnvPJt43wx7ip1gH9p/xSun/Vu+pWUt/ZM
Uz8wwOdZMFrO58I1SsIZRHVLLfO1jqb2nCb9sJ3pWXduhnfGnEcysHmZIH7lpX71BzrVckrbe6M+
Ye7XZ2VXTUDzAE7C7eF/NEhIszxFApLI9FT5hH+VuXw2Y2N6EyQGrvjcNEimxTpgAEVvwC9uG3e1
ezJ06m0Tofa1zcJyWNqEGBZqV59nFyKRMH3KioXgVu7fqpp+qIEQeTw93q2Mmq1BZPDVjzTJb7EE
SZfqnyPW7peUy9DnSH4bCMyJc3Ezokre6HlPC5yLSwNtR5Gxei7zk6rs7g48Ot+3tSs2JIHfGRA2
5zEC8dNHKjs7JWWjzeA2n319xVfYGBaHAa0pOXRZUGZ2e6oLHsJFbvRXf6JjYeL07PVcRNbQZpSZ
F92WzdVldJjYo4mOyHofbfNct413IEA1OUUrCs5sepYnjZ+hYBnuixsNTznjwC7zR7gWwNWKAuxM
AupkVNDXUqjEnZwVpIPM38w8PIEkseLpTfBAsiot0qqqgeeHz309OH+StP0NzbM5+KX3I54RFXVD
cat6iDIAniC1hSsUrl1urQWba0FVso0ZTm9q9sOHeZr6g8pX6gRtE14Wax24NfU+MeqD1xATFpuR
/lTY7UUDzThZLvvmZXYhlQBt34h8jM923r8KT8NUqvoVu0GZXnv6vQ5978IA9z2SnCXYJtj1JtLf
Odo9QWKouqY+kUBgnei5uTg03dsMMbOwme3KBXCNNslA7hvvpZ8YT43wBTeGYSgybBBnlXhwGOV0
v61oWvOR3V0kbKSMabmDIQPmS3efS6f6Kuaq34Jf+q41la03pbvH96G9xj5Yi/t5jEsu4CTKjyMh
8rE36B0AOIO1230JPzkT8VSD0Sw8AvF7xj6bW5fF01PVq/c6O0slpi/K5twZWwXCmWDOv3b567bv
oef7e+/3+OjxZ1Go3+OmLPdMcxn2FussqV63sRq+goYc9IQJcbsgntuyfCoDw9c5T4I1VHnFzspS
FCvxBg3CX5pVKH4srUjRJIQGWCYmGMuBwy/HmPJdqekp7X1wjwpqkCeil0j7iNtW0exjefwQ0lJD
jUfZxgFZAEgTRPG9sAgtmYRx9Ns7MVr5IVr9MeMqExS575JxAI8PmNr4FMHMDBoLHdND9Pd4ifP0
FvY9YWSMap66GUONmri4C7ZY5xDT34aS5oWbpd0MTvPJXpA6aZWgJqKXqc5pTgA7S/+CbGiPMYYj
6/o8c4e4mDxPuQXgKrIW2C6rBtVdvST+wslrLlixmIN+yBTkVAS5EhEVx1+4Sh9JV1VbWhBy29bv
5PHyEOfm65Dv7z8zLBNE9Fx9/NseOrSoklZ9o73mcD2+88dH1aqI/PvTx0dujROMKBhrQ3tIFbwq
Ih8fef/10ePT+KGSNM33pW9ucYOcDipmvuHBnu9mOw6fxvXFRxm5yS3DDgbV6qfHi83pdVqIN3uE
MSxQ9DEqrbkMdc7m8/Hy+HQxKUbTtIJTVUyXwcvmM/ZJQR3AD2N9b8s602Sev8owsodIIePpzFSd
pTHbCgre1Grp+7wYSKj4Imdg5w+RMrmk3VP2mJdSgxBmQkqV9tN4T0Yo+l4TM+XjIyJmKeTJ3t13
PXyu9T+ySJxASn7q128H2uY/X+CzxmS3E1n60M0+5DKRA/cP1yTTtxoJqtP8GDyGZiRjDpu8nxHK
/NfLYFUXbaKSG+IM1YiNNtR5TIRZDsqdDzfiSK4bY0QmmcmknpWHLfT/C8RKplPz/00gRiw0vIX/
vUCMvG2mqd//u0Tsr//pnxIxDxIDRCNXKp9u0xQWYq9/oh188Q/oDXL1xtiERSiHeOn/RDt4/5Ak
R5iMtC2HkB7Ju/hPtIP8B3NuYTHqY73ieK79/yQRW/+RfyU7mB6J1+ycXRgTAprEv+dENJMxUZN3
8myE8o2WtiK/crBRrxOiM/o/JiQqT2KFyLp5L3aVmSz3FiXp2V/k7fEZ4mGu5dyH/tOqlyIuvjTV
Mp4fn9kT6F1DxsVe1tFPVYjfpdm9VBx3l7gEYLvIOg/AnyVM6JydnuPiTA4j4DjIthuD8e1mtgt5
tJqyeZ2m4WudZ87ZdQb6ky66m21pfYQp42FjEt2T6XrTCQYSEVwMZAm6fCWZLNk7TggkE9ZyDCKi
CM+MiI5I+bu7MnvnBuYV90/0IoEdEC5QalIsu540njH+7uCOK6Zh3FtAy4N5kuVbk6Xs1ULP3LGM
V6c+Dol+hszxsnDCbPHtPw+habwVqf3dsjvxMvFUW2UEvOnmp1NF45tbKBq4NNdBWlSbqjHnb5EQ
NXOvZMXW2XjKC4dcInM69xSk+NcZ4yCtHd5oBo84dv2Lp6cYCi7UwXAwluPaUqHqttybRworA8UO
7p9M4wsMuHsN2bcte6J8ewNqn4YKoKKSGa92Lyii/DdvcbaaRLPDMMCx67JU3GFdkX/YxqAVhizD
H9QNFxCtb46Iw4OpEDrXWK3vZQWMwC2cy9TPR2IoPBoXNluxZW/BhHr7ir9+S9l2G1H7nJh/yoWe
b+unCuGsYXVbvruToEF4JtU3PMc2oK1RMCNyh9clFO4r3PnDzNyEJQDLXwNJUvAYefs50am0Hde4
N77lVOq7vvebczizYsibT1EBx0wOC/toUb+ODenbtlv1lJyZd2YraSPDdc3T4EXd0TOJzGTovlWz
kM+dP43bcYAy4pYwMWbrriXEhH95QDz/xUz5HyVo2Qr3ZPe//ueaJ//fbzhm7IT3+q7wTJsBB7f2
v6JUvA4ufthiBRwdlwU54DaQucPF6skSxq967YSOT1i83voYxGCZdF+xUXRBrNJxIyMk///n92NK
c/0X/wXuYnrc91Ky77OV5/g8Cf77OzJWiJah6QxxzI2nnEZ/b6Ml3+b1+IpORJ3EwISgazpS9bTz
rZDCeIHSem5ZSze+1X6uUlAkRC3venToz01OF58UYfRtVOPFKQlbVvS7Lr+3TWexaPJ/kjQ4M2T3
5/OgUxTxNpmoSmbOoUy9kHgAe6P7wdgCBN90jKqvTu6gv/Tnfa/5HyOnHoLIJwUvMrvxZNW4b5SL
8rC39XJ355TRTAFldnZPzTB4QVnfJRjyczxYyU5IOsC0jaabolwApfrDGBY7EKHhHpDVXFu1pO+R
7i9Ivd2zG7oeIcZEwmaZxIwgnWtmyOjqSCIGzTrMGZnF/bVoyzdzNr6NfjS/ei29TCs+4atWl4pq
wjEN9by0Ias9CUaYvOW97w8BBAHzXYD4Q8Wk0kmcZEQTW5vpMQYDRZ2H51fF00kaLt758U8RIu1v
Uv0hW4ebm7zDbWMZQ9D58W0uBbcxJK1zFKUXyG3+ziq+FkUf0cWXNoRUH0xoIb8/0BxVuTiHTOvP
rjO1wdxn2Skdm6Cm9zoZ5Etu3Jqw8riPA6NAdTCzJFNdybQV69WxzazhpXT1rjPLE2+pOsYzg2dK
sF2adqj/QFlepgVlVOiiK6g1kcepKzemHH65PuTCJK1ogOJlK2WkdmaBoVIY7iW204oE+vzokVx0
jjMPY4mdnaTNBaL79qvrSRgUDq4doGXOQcUACfp+MbY2KYBBrfmiMGXhANnGcRGs87pw/jzECeKb
Od33j7ldP/vVuVE+yrjOBIHdpXgJan/HqLzZqFips7nM73xP9LPhm3IGf5fSX1w76dzILfQCuGHy
hu+Dt4Tlz/U9cYT/kGxTXyV7ZHDJQZqfBlwJ2567Y+UgwWkFMcNOJd2ald+fY0bvlWf5F2A+L+AY
sn06WigOc9Qe0Gc9RojJvZU+LDDvo8Fjcsp9WkfPCr/b7CYRWkXbtpbxQY7J6h9/M7QB3Qjf1FUh
+NKFn73a5RY1VBWUfgXJfkJ2VK4cJK294TAB1Kzq7r2D2PfquSl8UU6AsDNmNhXprlRTeTKUo5l/
22/WJNV90WCYF+vUWeZPoHn1dlrHHhmB8ZZyP1VYRTaGVR4QCxLcmVbVZWYnIaet7JrpOVcor+as
vNUpo77QFD6BocknE2nTdnBqbofYzII0nZH3xMAou3mA/9DW+6qnqY67AtDQkGD8MakFPJbavRcC
2S+zmGw+HgpTa79Fbd4eG6MztlX+Qk3S7UopVOAnTQT+HIuL11Uf0TD/ULVuj8qKQAT6glGkoEFv
59eJKdehUfk331AD1xpPnmZpv8XCY8QTAx207fbTUPofYEtgLaIZPEwlHfu4/hwqJpuCpW+QVZCF
8sU82OG7q7+0BKSCDH/uhUG4p5zQ8ugIAw3qNAD0/S51zKMeRXKpYoBwcW7Yh7FWP8lHVDfrZ7GY
IBSdItDNuFe2/DMmBddiF26hBP1KOlh+/nozlmH4HDvtUQLP3VgDEwedxHhYeMbVmeJmUBQZnWtd
6mnoz3OfHPOpAc0vbVy9Ywutf0yPRrF1gFUdWtF/qwtGZa2nVioC/OF0MNkmkpXtryMNGi4AvmoG
hess7HFZ04RIYezi1Q4td68FfPFlsm/9WEKgWe/IdfASz3EF67B9qjsKqrZjFTu0+lYtVf0ytCHy
1qW9wAQntp3d9Y6DA3Bn0/8uTK+7FVrvpasNqM31LcTa/hedj8w9yEnRCpMfUdQOlr7MgFJ5b4Aq
C4t1u/ONRQ19ZGhlrw5re1XP3TnHc1lVSXzq/Rrib1HEyP9XtZ7jv4e55cD2KvZWvriXpgqg5iFS
Tw2oQ1GJ8XNOcegtWCgxccYg0Qnx8xZxLjN8bIhA/4wj91/cZ0ugvESch9L67fA0PmaTx+RUgvh3
/Mjd2+i0AqoSxCOhDZoo8uytpaNfGeCxF6Q8kjUXA55Qpcin9QtgyP5c8jC5tTlDuEQvxsaooa/S
PZxyhZyoF/ZGdj2z96iv98SSA2e+ZSJJTx3aE6vIn7rcDHejQgbaMzjZO1gPjDVuXjkWq3VGd4A6
/eucCAqy3OkuQ4rMAgo5h9G9jFFhxZ3pBbNouE20sjcLXDaEpnOF6La+jSJurp7nqW0XMZDqlRk0
PTfh0PcoSiM1nxmRXhyeaXtvQEJu8xPbimEe9+hPiZRmA3pMFUzCxmKABoUlOSijsU8uwhj0Yg3w
s3AaLkY6vhgVoQePz8bMYFW9zq05asqg54h9yyGl28sijg1NMkRLBokFu3GusSwQA89yNuUnJLvh
S0SapxAHy/PCz0WNjhVNdbHvJ3EXgpiPJTX93WJ733Ow+CC5I73KhhGPdj3fd6Q+5vYbc8B+V60P
2GR91OoorXcsAomG41Y6ST0jv19iHHzs4xQ66bEzTc70LgucBqtu3Ma4pOPXvvd+Z4RdnzPTkO8d
UyXtUzWBOfWpW9pfMq0RnrqS3Ab5zttJj2WW/J4i0T8PDng70CEbPTmsHKPmg7Gzc0gU43E1hf1h
bLqF2Qq/9mQ0k9syTp8wA9UBjyKR4PsvbP/WN8YJqcVdWRmBxMBU43g+CK5VxfjpBXHJbegyDoNF
/oyc/AxkojlYGKENbjJuwoA3Ou3m9Yc7E+mXIzl55ehSzixvZSueBY/dowI3ExQTRug2zt2T7Rdf
3bxpz03ivCxMDF/J/VxZaxrJS6HBTpND8dhCQdPpdkDq9I0MQx8pE/4RL2r3ph9ZH51r7vx2DBK/
6p+LCXX64KTJPq6akrALXnQpflVpyl+HDHd222g+xz1bxqE4p5qo65mvQPDmcAIXhSX3sYSJ+U6O
UzPZbM/B+ENarS5/NZBt4i6vZb5PEhuJh+Zcrtn0okRCdJlQDZLTHXYoTiy1C+NiOsZLmMDXMaPj
EPbIouNyXxNXGrhA3DYmLlsCJJz+uBT57zB0/K0xDCN/lUWrE8XqlJDQwgIHWVWi66+Pq7KIovl5
GGOkJvbdr5v6OW6iYttNdo29dfoR0yFt054ICLLHzD27PXKE1Vzvged+NunutmOCXoHqusYTUEnk
yaxQeWe8vb4eg4iaPkAuXazaDKT0+RzvF2t8ctdHP6vVchetKL7SzFiZjA5taB3E0xhyblnVmQn+
EhB+yvYtBsYasfPyjeIH9nnMBFyjLp6D1jvNImt2VkZp3g3Oq2UA0PKM/BwZ/s9Jm+JJtclvlVQ/
aHHVGaW6e5QmfcNAVEFaI15jw5VD9h8dEnAskgceiw4bhg5gDg45bmX+3Dm0/cxePoQfVlpswhrW
TLvIPFnDIC+DNn/ImSonUv7Wmk1zR4iLgB4zogxIfItReEi2dKy81anBiYsIIagY52+qwcyh0Xgv
oXKBd49+cei6IbzY3zyebLexlK8WgwjimRlsAmLdi8o75XZVfbKrZCK5UbSbpXWt+zR9M/t8Z73A
8iVJgNXfgSDtm99SahTGEaNVu5klzu4EOfOWs8J6+unKSdzygdUri0Ug3CzWLFMvp0RQXIcOcDDW
bG9Zb7713nzQuslxwI7uxeKHtaPBNwMzBZsYpWjwXAgPh06pP/xWkqemzmRQVBaG5/akFjnuK11a
5OV01cmOC/ixRP4mlQO7v4cF5ax3gY/dCTbqHPhF8yPMOuti67nddMo9S7Iyb/1xACl8zcd8Jbb7
1lG0RndhOn6tCLg488a+h4BxX+zQLA566WkSMTFeBTX3nqUxOA313FdsipKOLDQbRREnWaI+UeW+
kdA7uCaavbK/UQNkF4+sSv7ifZZWDF4BkrJgkCPdhuzchDETyxC55dr8D8rObMdtJdu2X0SAXZCM
8yhSvZSpbNzlC2E77WDf919/B1UXOHvbBRsHBQhpV5XFlMiIFWvNOSbn/wxmZVOdR0EARy6ns6ht
cTUIY/hPNVeYwErR0V+z0NV3wuHkQKZKx5SqJGlJB7zizq28ACbwR+wQ5/vLar637fQxjAx925Ai
te07Rp9uqR8c8if2iTm+pyZP0jhQMJrUVsQrac9j0ZfnsWmHfbu23UjgoPG1MNK4N29k4wKjbPAJ
oAY7N6Xt+aFHnqE2OdE5nhLYletPtZEH4YBNSdqdE1QljigkFPWFCs07ML5+jGM9eaY/WTyKPueE
xkLgq6RkqsDfkYrRf7XCJL3xrKTkryMrsXoOj5WZ7lxlVo81GSqXENq7uQFDQy2qRdmZUj89Fx6b
XYMSz0c2Fp4aAKv+aHYt8DAv+b44iV1ttCJ/pgFqHIy5N7Zmpym/HP0YDuLOLsIvYd/lly5an6wC
7yZCDu/UC44Rg1sjHGpM7XVMi09Uuv0+TmeGjnl9LLkl/UwiW7vLPtGMNluVIWwBTZ2fU3oPyprS
Z60sGc9ZSFXQINNZl8bZi8z8cVybXtpkPQyTnDCvO4ohnYpf1VSIE1m3iJZjPWIKVi2XuVTvl9GO
3Re9dt2XqG5YEgzCgqJZNLj0O7CJ0Qy/m/AtAG/DWWegZJsNayODEtq69Vu5YAyIhRjomQ3lXotz
80bY1cvAiX1nCZkcsmi1wUylhsfbO95/6cRKd6WS2IYa82pBTbze7xXw4EdOw09oIatbVWXL5t6E
rEwnPS+0MgI7NN9DhwEBdTLhXCFj2XALD2K8cfraqCWFGZdg2Y9Hb6ZedpOAZiBlcKtfoxpnSLNc
GroB10ZznkOXKq0WxsYuNX1n1NK+1Neu+4HMtiRGjGWJXGRYsto662ryZN9QehEbH7vnUoQN8VKY
SqS6Dkhw6RKSXWEmEyC3NMSkNVUBqQkmFTy/khFPE5BLvqnWa18LCopDg8310DLcdRAN+VEWjtd8
AeJrQ9t90BD4+fC4x6ulJzhqWo/hPh4zm0EsKtIhfM5hLVxS224OGQs6u60+7aPF+MFwuTq3Y5YF
Ucwx6S63DnsLaYDMz9kEscc2Z/D36PTQYPFil2a3X8bxRRB3eh5GpKdDPuFfWgsQT2tOi2pA6baT
cbKMVcKKtqHEWOO3hY5tySlZL0w6MYkRLMv4o5LF8+QyrS80y2dF/aqstqR6QExtskPtZAdSOVWH
lqbHxh4s76gJej96Mrnc3QOKE0vUhzB56Nu0/SgzgHeVfkVDLz8U+ZUEm2EjDExAeWEYV6HFMLU0
98CWYYLYZQWt09a7LV1GPMvgPfWuXALpLulFQjBg2mud66Z6bBBTnqe6/WxVBs+3HBHjo7oMJ2Uf
hb2cEFO8hvBm7wdJ5JKcG/v8c+fR0GlbDrfI4Q8E3GBnJkxp3850Ukun/Bq3y48y8pqdbD8hkWbm
5bhHjDsAdXQIJh7lDnxcggJI8Nwvpeb4c9aTH4+1HPPeli9Z8y1SDyoGdAR8DE8dCXBXofCkxNpI
5Sm/ivWIh68iW0vpqYBbGMY5E4Vk2zhhELLLn4pzK0gd2SSc1e3apN8UctPmCqSKTTu7Z1TDkDRs
Ua+aPF42Bks7FpnvCpN4J+IHEfQTJjRmiB+plD8k2I6BJUGPLC39VQlcY21VtHRoSn17//4p3eYg
1BbpO3b1SRs6/I0MdMn5GMD/wuScE+vjnFOEzTm6SLqgF+l6nO6VCSCD8cI8x/a2ylrrOhfezoAs
t9dkYXOo4JDfAPlHVgG6RLOJjmavfIzm7Zia8JEdejZUgtOtRQuA36baw0nsgtwhpMN06mvLytT2
HmohOp17Mh5UEOmjwFpZIPTJkwO9JOTXIwthgx6SksDboAxpgruArvEGxx/ClcQdW68OQ3nC5Fz0
VFhXfdW7ta88E5dZtOeYgJCyQfUg0qQ5xDMXN+MZ0uUAgK/gU1B0Mal04tPWMnR1RJn22Ut1pB22
81ygeqKfpz6KSAi+WtlvLI3uXld26mC34XuaDAHnYfYsPW8Oa3KCLwX2obCgzYVwHIdRivplT8uC
Qwad4Z9uYdQXLVPaS89wxyln+Z9mSh/Wnxl7PFcEFGyXIcPcsqAgyYk3nMnUOeUfnYhuuOJT2lgN
pZXtlO9WE2OwNIddD/kjgO7mnkQNX9uIqoNcdE4DbqEfIhUmlFjGba4l2jmASz7VDGaTdtm4Dm0b
x6a/Q/+dFKE6IrqoGout5rylY2ud2pJ1ZzTd4mkY652qxInKy95hpkMPDjwICjitIBSNxXas43BT
fo26YXxDVvdasnLg3dKfkvBqERTxpC8q6D1AcFZaS46ZBsF6JrBCV0IvRQQVB8OgKKbM164y5FHZ
XXyeUAHT6FmcE/fp54l2VkwX9N65t7ivXbuuH6wufm4dDtpyYTTSccyVJTmdKOblx0F6D026cHYI
KxbQZtTOiG8xaa1H095iDXcTqi0vWUZw6GNzGJl/KfUpiVvn4AIV23jwoi4e9rCN7sr4MNgW8oGB
wo/lix6XE70Qx0T6FLpgjjHAVxyrj17QZ5T+OOIBEKvQwl1fROxeM10R8LgWLZGJuLtskZdmrjqb
3Dqd4S3oScIu3ymjTbhuryaOMt6uPQFipaWTHgV/1KSZX+T6UjjaR6ck1aVrABcZCLkeyhq7c8RS
3XXGEwFMUdBaPz2tsw6FO7xZqvHoZticnmqXVJ7OnDdZq9wzbdJbONrkxqdVfWlNB7Vfpcjoct5w
jNf7sqwSugdT+NSO8Sf2/29l3cmXlJWLeUntkqXWl4d0sYEeR1P26ixozrpkIHOoWNtHEhouc9NN
ZXGhjTtYn6Kl+57C7d5QFSFfTrAN2E0+7cm0GbdyKgB794A4wHqxjzv51m7mOgAnlb8uen6qTRAb
nYZPrZt65r9kC23SiuhCSqDD4LbVFrtYuF0yPbwmPRZx0yTPtcf43UtveW3J/MwTydgAbTJCKNe7
dUn+1lTjLgJl8lrb762nO4GrXP22JPVFjhjHie3Jd2lJgpI90gWzlu6DIwriLhqs4YMxWmfDLD/o
HrezRAnFCodwXE3LZzTV7daCilCmDlvqWDGuzcXWGCeTozgFihxyHPtmiiWFxFr6mhZ0AKfsGEcy
pb0s0r6pFfSXZfr0aazDn2G6cByk63bxiE/TWUo/F5X5rNAlMdSucDGPbCx8Rdo+ruL2toLbaR9c
eDqMaxJjtA3hR5LwSVW7xGQeZL25WiW854kcER+Vp9otqVftkmmeUbtEn7VuJsoJ/39gZNhGqxZR
6ZC5Dc04VkkJOGHvEIS4m8K6+lL1xGHKcEHcuP637JnMRYFsJXZxcQhBCUqGj361cIqwcS+j8X3s
SbG+JH25r8V8C/toOCotMq8DmZeJM483nsN4z6PuMxYDs+eJ/kMYfa21GbaREdpHIlhQ9CeoDhlh
VVcMV/SpJbV8X0QtIuo2+STK9zlSCbO2kiZ4aCPbi+vorPqoZu/Pp/OEiarU0MdxfKMJywhwaeZ+
6+SLfcUUsMvGMCECItF4GpH6BFOTX+bZSBnZzCxcS0JBUjftI04M66IbP00EhfexdppQ4cu0xyUS
Ny/e+El3zJtDvuemZRnBaOV9H7KO7jcKYZwpVvcyObU808y5afPyPvZF96wsxOmeDDDKj5tuMWkx
GglxPa0TNLX1FRLfq6McuRG6THdEsiiYi1Kr/VnNkPQm69Fu411HLOw+TtRjIvoXlMjHhMPHdgAB
B225pt+kvYeqtYNIM1JGwhwlQAvsSq29dpxt+SxbBL4HXScoeML+CbfFOHO+ifnYIH+XhBCTwNTu
3RH82vAEoR0jBUBXJuD5uwHpitmDv45SiAzFMYfBJTBy/a3DD+UzfPf8KZl56OOB8YGW5fTESb7k
QBJn1ZtWxTDqmJHvgAQkFS4dZ6wvep6G1yhy5PX+k1LaJW1HiRpr6nUsvNZwQN/xeVTeBzLIGpIF
QAo6daQY7fNy/+n+oi2tfhpM7VBMjXpQRR4dpi56ry0LEz8M0OihCsdjWw4zApX17wCuRA8oQ7t9
Z7NPMG0lscJxjC0OBLLkLCrwh/sLfCSFFE9nk1j/LlxmY9d0TEhce0oedOXhVJuj5ahUfkunInn4
37+//2QQUkRNALLZc3c6mHiTPdoD1uOUF1t6nNDK+gcbOUtsjTycGhKTu1ZoQYJpdMe/j4Vl6LOD
RUN4JawN9FhS/QQM6s2cJU8PUnlf17PDsCZN2F5RQp+vm60hKX71eCaeY3VG6GY4vqS0Ji9DjClE
l8+OQyjJTFAmrv/UDzv6ffTibzmfLPGgI4Vz9hCTD+RbofM2cvIiOSX+UOqk+47xR2skqbhPT/ST
O4YSOKdVTSunm619Y8W03xv7bEyMVnIL8wcRBC783Kgb34vii+MMXw2Gf1g+DYh+ezRqfpK5nzJD
MFaLWhRzzkUi1N5ytqNqw7y8iQr13DJHTQURFUrWMPPonG0MTnHwNHrUqCAbCYOIROSXqf61QNS9
id5645vLvIiTlH0iYNrdFjVqewMC/VYm6YNlYg+2BwdBdJ9pGzMROToTE+racLDtcnq0G4NwT+fL
YmSn2cX6shg5kgrPfcKLy4i3ah7EMuw4tvZDuGl0emt2SIjZILVjGII77ddOdCT6p5CWuI+CfuBU
2j9ohymbok+WqFx0K9QHCUWjhv7PF112cXFbrBqGL4Wn2MqLlmW33rJp+LSOxcZr+Tf1bD0VtodU
w6BdlN+yQcDAwnYcDAv5VRpJIDAYuQ4RWPgQN+58mySZfERMYt5aC2nCCsgAAksiU9o2O6ZW1MO5
mwVm33L0XX+LxnoH4POBOo+8mkG8EKcWxEv8Dp0KKDTPRaNHPunS8cau3O9LXNubEnbRPvLGZ0Tj
DyUMCmbHtW92pr7R06neOU14Ni2Xp0BxOLO9mTw7FAB1LV49xkTS7WjxRAaBCZH4IdP3tHeZmrYY
IOLWgvbRVzE2K+eQKwuTPzG3TlV0/ow1eavjkOJ//TIOdetrfX02E+L2wBGQAJPZL5GJZd1wWn1b
JQMtUBytk2g+mSVCaIHJlr3jh3D1A2U70cc61haoEazwNOOjHUxcvgESiQEr189mQ5J6voidB+pw
b2nuk3RHJgrKrej/khIwqGrLOfPdAHPWN3Qf7bDAhhx1W110CK/iH65NunUb9wHDSm/n4lcleFwF
mG3QZ7vN3hTFY0uDx3Imhyl9jlEt1d8YSn7hc42rR2vSuMEdbqqyI8pB7xjQ99qWqTV7TEkbpcK8
lSmCjEuN7ydEEoGWumA0QJZE1LUHzpwFUzbBEIasVE4uJmSSkd2+zHbjnNzAHHMmTYWB6xngIB00
NhyzHAHDts2LY1I2t4RFJna3HeKSuaHdBtgKSqLrECZlbIcjuc6cypNNhdA8UG59UU2cbmvcy6lJ
s0nPCP10Vkl9u42RN20TfMIQyZ9KL7H9UGSEXmpy6wKk38w9SCEFRW2LWWhly1kPjEMhGyCNJ3EQ
g80o9W8d8fWxUVPap+R056FegHV9nxPQM3lF035xpEEc8odSmocsp5fSGI0KGLi/9LhiNs0uL+3v
hBUwXZm/omz6mrKibVxBKkiEoCZrG2c3YrOvZ1o+dDA2NZmV/YiDyn3Ne4Ns7WIXmiB9yDxavToh
dkYacfac+4VRBmKtN+1R4Pp3iOJZKOJ1b4RCXb01SF5IxI08Pp72ZR7BvlsFSsqSYHsR86U6uoN3
CXLq2H5KkvQbyQ0lAfc/i6KZtzIeo73uydd5OqM8/2KyEgUER087b7Kfddr1BMpte9vj5Bunnwnr
i7aqMr9XpfrY89Ql0hSbJJ0o1MvljRzrH+5A+irKc8Jnj6pqvuROT2acNTBqWC5lY9E6jUyaEc0U
9HknMAUM5KzkEcf4MCZaSP+Wh0m3usgQjSQIkQvnHXXAmyqH8eh0Hs4++SMUbLh1puGyJO7kz/K0
Ven6izgNGiL/MaQrpSXXaLR/yuXqEsV+klXhqU/TIJ69T5VTdT6a0QzejLL2phUVtCVMm7U/3KbZ
NDInvKYc9IPepTNvp06LWNKJ9orq6C8Xt8ae/Vs557pCoOt1EPm6tjT/fXEEW0ZuxCzhRD6idWzW
9pcjY4Lgce/Toqefn8mrBP26drQyf/AgGi4xyS4MZjWDumxcIOW2+cqFQYlqzs9/uUDUxb9doONy
eRKloQm7+N8XOESl07cAC042xzw8ig3VREGm1hJrQCrE6moaYTWETBwxvaBvcnwLqunDny/jN40x
REuX9Di+R8PypP3Ld2jYfasppIcn1DQMKZbUL4lwKXPxVjoUndn6ZVa4W8Iyy/4ib1z/6X9/Qx5e
Cr4Zz9JhOIpf1Ja1km6FOtg5WetIGmcx+1zsbcUo8YGtv7FywDNBkvD+A1X9Pv2P+lHeftd5mut3
/8s7G8RKG9y5BPgB3/z3R28AASMbKxeMoOL6EdnXqcNiKcMW2ICKV4IHy1Y7vRaL97N0F/Bg9m2+
V3t5D4tCi3/mBLwGsxzovxUT1LClP2dJM1yFKL/mDkU8Woe/yVMt8ftlW7qH1xxzILfMr/LUOafl
I6mMT1bf0F/RwDqvbZpyBTAALxtuluEzKWgOCPTsBatmCLjiggC3QQFK7jmqxGQ0y4tKmblr+Kyb
vp0Pqdk8VV0FYUWHL9eg33Mtbc/cGBH58p6PXr+Hu8PAgdHEJkdwcSH2Hq2cCzWpbhPUE4m5ZzR9
pfA2Xv+vd6cHjZW7RHddkyHjL19UWdi1ziftnHr6xjB2JFsaXsd66D+3FpVg3NAANtzkUwMEZvfn
9/59deO9XWgGnEmEiST43zdJFpoj6vfWORmknRMX3+4Qafbbyg0Dd22b/vndfl+uPOHiDgRLKyXL
1i/v5mDvrVFLOkQcaD/GsvqAxnslGaPjNvKfUxX++PP7mevy8sszQGylpVse0mIsC798tGmd13Q+
SnFKw9DdxlriUxLvjdYusEuvzY51RBCXtP2V9lxVTYHMy2K3LT2agOt4tG5c+2gpfOir9CyvZOIX
FqcqKB5aKcCRsmAtK+lateQBaHRy//Ib/L6Aeo5g+eIDsy1++uUjK+IBl13m2MDVNNenZ1Hsk7a5
Gb2nTpMrJ8CT2meLQZgjuVwEVf1GrpDpapUjjhAliXratzhcyZlcUdilc/W06qMZV4rIrg+hqJf9
ny/598XWk6ZktMvHzn7/62cuzRHUPbm9J1oNNPgF0w4s4cUBBeDRCEvgsKvRgVa4yvXzn9/a+C9r
HncyqaM0oF3b+XU/dGne8t65eQJ6mPt1scwbw0O5g6/0TCanBJc/zFej86qNnXTMulZNbTPp+Lbd
fvjL3W6sd9cvdx8GGYJVbV04jrDWq/1HaOmgg1HC22icMqdmvVrVQ4QcmP6N+y/CRP+BUzkPHPWh
5mrlX55s9/dHG6e6KxDU4YdmFv7Lvb/Oujy9iPRTpetf6AlWKEes+bPw9rmVPS8xI2hL5LRAIddt
2jt0AbYKODTnzY3NQ5hpxreGiLgFHOXjYJ3o3ENdIFO6WVAzQLIFCMng8nGyjRv4KAzcoX1SsjfO
6VAPJyEWrKaDvu9E4eCLZORWoal9gGOxteizbDCMiF1eN+x+syO3cZnJILHz58HqDn0tizNDiXVp
ELNZQdeTzsGuUM0as4p8JzKRfrWU6RIQ2H42irdEV88m1vpdIhkUjkZ4gMJBrK0RxK6aLtAlnf04
1fgXK+1iWMP8No3WQUtQJWk5GDyNwo2i9tIO48JcTDLsbDlRJb2+kKQ0eJfCzV46ld76NjI4nUGI
+PPN+182bKljhCL5wQKgY9wXs3/cLgVm55h0FnFSo+2dF4A6KA2+JVHrPQ2dfvYUMox0RjOQGBxk
Wih2RVK89hMEfn1pGC7TZFU1umKzz/YSm6rvoWVkWFI1x74WwFwLbYNDwfzLhYvfn3hclayylMfS
s7z7nfiPC1fZgGyFGvB0l4kKNCaLNv/slRLf8rx588DLZvDGrumyhFifMmbSRX/rpE2SasV2ioQm
p/5izYr1S5gBdpOOhXoQVATDTuuYqpK+YvJRMa3aDkz59na45plVzBpaxlqG/GwlI1gMQ8ttKFhM
8h1k6idjqm73yqrj3H/JbzimWBjlZBKRG9NDZrZ8tnPrCdgjnszmexMieg6mLGZSyJJ5qOngNUCT
dtqbR+wrOuMYAs46LVuo7i0+4cc8xMDe4AY7lB06L2GOX/58V/wXu47U2aNZRQyLh/hXgrpet9Ey
QJE+ZR7wmyl6IMgCCI2L/imSeDrJBptpxDESTEubfFHM5YSWI4ogWFHtm/Qvq7vx25ZKpPO6vmIh
Ym2zf72eOobApDXzcuLrHY9ui6TCXRmrevMQg09xuqe0K0rfhQZoTnq1ixaU6oXL4C2OyhZIixH9
pdL9fdXnkjysgzoofHbLX1c6mFfkodM8PJlRbCEzdTb06BkYMm9II4P2jIm8znX0+Uq/fz46Wefn
+mCeLcO1/L98Xb/V++u1oDU2dOj6bNi/rPk57pyKwJr5JOAgwk8UxbHtaugTI7jeni8tNInCUMw9
g87RjMDtuTZtrB5VCidvrvMbc/2Q/09vBzWnXQ6TcXJepuXtLxf6++7kUFCshxLMTRwQfj2aZVYU
T07ljietATWKd1I/5kq/oI6VnNNSSKYW3pUCzf9jSBasJvd1yaMt4zy6aPGztWBCGV3xIVJNc2yG
uN80jZdfwANfo92E0Pe5qqfcZ7l76GRXvbBCECohTQxHY7U1e5Zh8kirYLbTZruU8ktYdD/0Bfln
OVsQ6PQuR2dVFRImCoJwkdg0F1dhdVSH+Q67MspCpyW7o/tht644ipqg32bO3W1n1iRcYhY6i4jW
Nsq0nd177r5vs1VF5hYHmgUW8iACJEksxbCfLPMjz3RBV3I80RsNkTdqnl/CIDxPFmPh+0vVzYBZ
59ImnYsDSMlAD/Wr1V0W3JK4QwrnEYZDEQC86V3zgzFTziep+pCb1Zes5Yir4myr2R34vND72ejo
QQaLsEt6L1cVCQLQeoBp90U0oWl41r3hZa77LwSJ443QtiNKqwvgo+fWBAGgJrQUrq2uqvrEwJ+I
UvprJ6eZD/eTdBw2PyfQ91iDgONX7AR+sSjAdlnMHpdDrbXF9Jea4/ebXxic9PEbS2GBBllLkn9s
BHGBQwY1F/jPFL5+2vj3Groatx4e4B2wR+Yi8//96RcGjz1xFQwpXOvXerNTutkNUwTnM027nVba
16wfJEHx4EqSwYmDxbP2MBPo0qDKItqItt+qVxC9413+/FCZvxxwgJ9RapnshJjBhP7bM1Vg/TDq
RtiMprXX2vWKCw8RW7CgYYvsFzQgd4EThVdthT+vfo3F5U4UpSs/JinRXM3IqMwbr3FcfKMQoXFs
an6F0HHScmonySh/iZ4sxn9BiTLbX8pmJ9J2C23S/NtK7xm//Tqs8ZbjWPwuJjkeYrWS/uP7tDMm
lTai7VM01UTJa5FxWnKhn/I2oa99/zOWReN0/yktMr+tiJW9h2EnHU7ozf1HL0TytMlIGCBUSPs4
TWDD7i8AThFrOhMmuEYE978SWknzcOWXqxr0vjmlDBS6DmwhUvRer60A5KAZPvbzsakXhimJY5FP
l2gkEVWEWvz/H3WUKZqi8Yxz3DolEakYwml/5nLWTnFJ+IhoQbg0eRsKInkAaFjhgGwps3LyhtID
mAvm2okNzBS5dkiC25JPXrHp1h9nzEIMJMA/83L/SbbwoDeEgfOKO5li1dKfYLxhlmmSly4k6DIL
a3XgLJodJsfem56OzGaKXuqeTYtVDMVc/Zp3K+kMljMjq2XvRh+iXIm9W2NnY5aAXlxzYlIxote7
M/M/9iv0gljugEyLCT9QPzOWqTK7vmnxV6NrgPbn9cNiRxTgTTztLGxaG70t1SEPiYYgf/JoMtx4
TozBeCXXOWjRsmynkFjNLGPACi6nOUs8QfuMVdqfc5JM3NwK6D2Hu8o2dvfybB6rm52QCFip1Ntl
dhcdyGxD5ItHgRn4tWD2fuyJZ/B1txAvXWrGAbyibMfxhck8EqHAgQV0IZGgvySInzhcVEjuTXvx
m45eU1cMtzCs9ddE6XKv0A43tgxf8Pz7ac0zpGu1xb7UVloQQflB7WdfSY7LHusEwWyZosByRsc5
3u06bFsaPHZGV1oDwyTrCuztM3Z53FoH7kFyUglcPOBshcNFGuhGtRynpVCwXtvveGcPnTUar6Od
Et1aKw0PKC35uRT5BZXLqnYSF5GiPFP4KPYdItc9zi1jA/9U+bJumT2GziuCMXOboK7Zlzl+yBRw
UOfFGvMf9ZEe0SNWK9pQBhBoaHJHM7cPisM+GvUFXHbYnOZ49Bl9pEVtfC5y8ZH4gM9eC9Yz6iN8
pbjij2bfgHF1xcFSBlY+VR4dHYt/Bds7aAbzE8JZaucis7djY8eELG5H3jTpm+nGZW46B3v8fzqU
eors0GueyxqVOkay57sxdV5luVMtX030XSuyCIQLpd+lmPrH0lh6v9CgBnkj8qohiz+hhK33g8dt
dHcXhyhsb/bAhEmLnfh7E33V1eLsZWtke+BBq9srM/0iiYhO46nb4DLgfl3MJxIOitcRjfgG6nSE
OIk/ZnV/xchjsNrqDroRugtuPyJqiazpFoNcwZqYtLs89pJDC3NdCq04kNtZMC/GvDhh+Nva2gym
JwytZ/QCvP3SvJCW5ga60LeJlq5cUi/bJOy8vpcy8iyP9uxUL5AZYIA3sKBkbIPUXpiwFtmqP8J6
G3Q8+TqWUwQE2cFWpUQ0pNatd1aIbXUkkE10oVkSkaHGKtTqPBCFBW6QJCNQs8AQgoEB1tUhlX70
XOqn0WPDd5lQy9JCoYez4DzuybSuiPc4o+2rLnocr8oUDCcZwsqLLJ44qXQXWr0ZAdSm9Gs3sXZe
abt+ppXqCCyPKtNR9St1rQ+Szn6iYsKyIttr0fXGg7Q0yD31M8YdYF1NzxpDWEQWDJ2koWJP45nf
Pzo5sM9j3ZtuiSjmGwoqsiCwXA2jW++EHcGpVq3xWPEw1RxnfYUY8xTjg18buONpqLVL4uEnVgzJ
ev1zWcEiQj/wmpoyZKec56Cr1CMCYg/q7Hc2BiasreWdupxTDyfJWpnYNhHz2vsOk8UQDgihbnIy
2lfa8sZOr6HykrmREZKkzvl0mtPYxVrSfc3mAjxcDi1ZVWkfQHYNz2XpPbf6JPhIv8KUPkp8MkTV
I4KbEb/vYsbaGwea0kY0Q/4hTz/0reVPuK3OMWryw0BuK1PG5KwJtrhGEicfFRW6RtemrKxYUp61
VO0qDf2HUcrHstPd3dTozT5Mkye7oNXXVTz4QJDsQNPxpPUozI8x8Z5HNecf2PJZqNCo8mnrNPpk
22NIQt/mUxNLLEjTEGQMgwGBOptJleN9mppUqIhsrz1XeHDjTS/3Wl3xNOviQSbWz1Q5wUx8wwZd
AC5pMYltjGqqUMy7Ec6W5zmnXK7DALzWW1jP5gYagrnrCJ4M4ix9RHXP15BUetBCemACPOL8IhEx
wyiAW2x5YCRJo01fZGDgJt5F2Ja3uGLyfbgQVpFJIz03+tXsdeuBYwtaNfg0j2ND7kSIrBVtkmlt
PXr2+6lrgtI1PdiEot+WApgw0i1CQFo++i6bd2WdTkdh1XjO13+aoXDsGyutBemOx8MxvYysQluX
JdRjDXqpTZX4luonxBM3W1jipWapzN22uC0zUZfj0I3woR0MJ0OKxSfsPQBwurHlk0y2whV4Ked2
tYzEly4eUeUtU/JVlx8dONxx735x4G20os7wa5X2JpnG4QWVmn/X/pZpzJglEl9z10FVSHTjUWrd
tg41+5oX9rxthubGkfLdjOuDN8jlaOiBTSnFwWh6R86B+zBvn1x40Bu9NMTB7t2HLFUPJj3uR7Od
v8x2FQaZyogh0+XBJFHCXyyktgp7ot+rcQ0DHLfwU8n3xjyxcWld0ovj1BHZxCLMtBm6FmwarP1j
ntZGUNb2y30s03dWenS0xuG6izeLqG3cn86lK+qzvYqtJ4VuJ0svZWI3RzMlfLcLFUbroQP/KMfp
YPEuRl6NcAPLfawi4yIG57x42XvdJXKFnQUWDZ59tzS3erJSfg2yZ8twAflphEG0nItZVg/oy5AU
25UGoZABp9QbuU35OGIgDbSCIAjMAEKlF10F9gkDxPilbpzAWywRNOH49e4sh9i08eo82jZLuyYf
ehshIchIQMD3YUhXEcHYD2lQ14YRTEhbAf7SIyKcxNwyz0fTqo+kWVVR4OXGU0V3JOm/62JXI0aw
m1AeyS8gKCasSEvXMdzbBdZ7p8L6Pq4WRhyi+IQbi0Fd9A1p8XQgS+qGorUI5qSpVqZxeOKQh04e
a7RvrPTWEHvmPjbF1zi0rKtY2tWolBxNPfscTqO9Yx4K5jrHvODi9Yn1gvQp13mRWeVDz9VOYV7D
SSaE+ppW40thETzQ2ypgiDr73Uy8WW61BwPbr0lp/kxv7zWfTf2cLehVxjA9ZnEmGG8Pw3Z2regB
OQmJONibAZS4F6PvMJ4QQLcmnRlbTBnZibZgzoFZ3Bwt/sgy3pxGmkePC5uxhbz1aHkRC0iXPvSL
kI+0TpwYAWXMRBCBJafuuh3e6P5VT87THXCiUne63etQRNM74kcjguQ8i2UcSbdWd81W48kPtGYh
fdcFqdwAYjwvdvD/KDuz3ca1NEu/SqPumc15AKrzgtRsWZLnsG4IO8LmPG6Sm+TT10fFQZ7M0+jK
agRghG1Z4+Ye/n+tb5mglveIPMQqMtzhgUjcvYqv+b7rFYES3oIyZNnZFnL4OVXNdqsUOaaZGeEd
zAKEKiL5dIZs3o+S1HEMPI8t2dwJNgOSX8x6mxrCY7qHKD5bEjN4Eu69sakfyxlQgqbYy8oZ7cKa
xxqH7G0wxFNTjK+2JsNHqkXooepMP0OitBbQfu9PqUDMR6jgTmScWvA2Yc0byIgS6nzWe8ADbSGV
62TkZ5xIva0432Gc8mpb9YPzsLJq9e6YtHRHm5kqaJdpRNmU7G9MxgbBTRWmlr2oMR2RoyePBv7Q
nd24n9ABdJxjd01Hl2wOp+KQVQ2hEMRLYtyA7vRbBCyAEyAepZ2Kuci3mwnsXZG+NJa+jsmCeECN
Xe1JYQC4GfcPrlE4H5ILzJuxBfW5KA8R4shHQuzQfLb2PomWsK2xTzGoh8uawVFrJL07NX/YjcJ+
EKTy5Nei1lYdkrWDqAlRjovpEjVztTHNOfxhx6htRhvweDpcosHkmkuFcSL04A7/Br6WJNYvBDqe
PSj/G00a+XHCS+0luffsGngckffd9415V8upfbBELR6GAUXkUM9msJwfbuNWogkPZAvDRfQof3vH
GB9H2WqntDe8V1Yfb21N6OEx+mymGiAB2XLZqnX6FuTqtJ8VznmcsF9NT5p3SqFisFT1Ejqz8za2
pUWPjtk2TEnA9lCHlm0RPSxImbpFHD9lowmgyRifig5oATE9OzvH2E3Z0H3K3fdwtgCgaN6TBL/y
myvCZd0GYk5Y1pd2Qa9je2K0YV6sQtqIJeAWQQJbWoL6pXCG5qoc94UKONttiUEwh2EEBwDJu2c/
kDcGgIs8m7deLqEb5JV5ZKmZ4EPoCJDq8ptSBgG/SaYHoi3IxtbHaa9quCLC0TI2KSK9e6MyNoh5
sruCZtO+c7qjPhKSM9JkcS0IiYA52H1MSJizrN52HlKNUe2UbUt43LYK1aeSHgCxkXirlvLWLOKf
ZGziwcH5CtMYmiwWa6Zm3X6mBf8sy+nUKri6THZwUylSHI8WRlERU9Br8XpqsDVVEXQLy0ik1ivR
2rPfiFysw8XVhFVfnOtmIFgy8vBZae4dE8mwxV9NkCTFr1XSiw+96w2QZAOhBTnKHX+IljmsnJQX
Ffky4QAUfydy+Vz9RLNsfM8tLCjTpshzm63tuLZDssIhRZact0pxkl2XHbQuPBRdXt25TfYZwU0g
3mHE0WHSBasM+mE3RFKHfnaNbCsmcNMLEkpQJ5g4m9IS7YORspEM0/Zzij0YwwsR1E0GX4QF3k+d
voudjPkKQEp3N0SdcSgSi4JZBX2V7XBytIo7Ukuj+7Eh6AQTgOe3tEqQgIM5sWmyWjHvYYmKKqBu
gd1slPveae1dEo6nCMHlbtT1b6edrPtCdY+Tiy+CPGZj10yphNYtjJWqGFcTxfHa5kTBoWmYg4H3
b+e0r9JlatANlvVeyscbCIq9kcqF7/nkRP7GTCA1106kfRNJGrf3YGOfG1SLgejaJZrLDjmwJ/16
iLT8nhJyKKvxKK3x4HKGIDSPWRNl3RrFbwZVy27vnFQ/ayS3PXI+Z3guBtkiOQ1ucXAzzyRWG6sp
wSKIbs3oQv1+NaReQ0oYWRqdg6xyUuLm2DZ1H+Rtc9bqfnojhRXmS62SUiMQopu41pxhFient+7A
vvPJg4fYhFZ1lS03vFkPLQj1q7EvzxlWIUD8qC8bXBU+qXuvTW88D6TPYDOalvi8wElDMGEwiAJm
/s9CifGgQfu/lzzm3pPWq1J5V/YqfmO6+RZbLdtcihrbvC0x0OTpfSMK/3bKbMvpd6E0r21jXzra
RhBSzWrG2qUuVUtvyE+NHrPh7fOn0PjSgHFhD28mtlXWTm0q/c0NP6AofkYjnhnTkeE61nP8kRrH
/lE33DU2S20Vii7a4GzbRbhjstkQa3OAHRN78T3OwV9mz0bOoTAArraxyDLCEYRgGrea/pwZlMQ0
rbd/zYFdXpXZiO6ruOS042rPXm77IrLfjcEaznqS71vVye/SpniMWg5epmHCfQnHBzmZCgosJVt3
me0GIqndfdLpd6KPprWQhvUxaIm1BqO8t7PSOHMWPTLkK1uMe/QA+kpJ8BjfdnAVs6uW0L1IUB3z
kjwEbUAYnaFEU9JF21l1vmONehSuTIzePbIAOXGtChSrscP5tZJMO54wfgjGuh9HU7c35mHEWaWU
a0+d1kwTySbp5J0+0QIdtOb0GwS5CMiAP42rNFQNDA5UJcbUzFfkPxubcGJsDj0645KkdbZavlqk
T5692CsFwkHUvlCpTWWF/q0mcTPs2DmHNoaZ9B7XmPSjcC5B72ARmufxy7GB881q6lERJKUer+Ay
oYtfdZq0O1giWM+H+VPZwuXB8eOdpN7Lgy3JFh8NAgtv+C6oArCTRmT7kd7VB6lTrL2JJmkUk/hE
8dLPLIAuVjRuTaelCsuxzi1rsTUl224v5zjFEmQP6HlLjOV+N2RrnTTtw9BlH31nJ/ds5Ru/tcnm
c9k37eOqe5CdB2xbOCwpk3ormlLJW36mttNRK7RoZVjlsInk8C5NMmRkl5dBlgFAnxyHqGhXctAb
F4tKJxHaxIIYk2XF7ztIEhV5gC2nrcbAF8aYxIYK1G7MC/nDFvo+MXE9O+oJE61qjfW+HGmZTQCH
gK4EwE3HCxJPx3daOqUqQSo92RQhk2zv2uJuVtWHGbDuSZKjuepbAlx1Kbl2OIi6y2En78LPVkJN
cNue0dwA2XAtUfmqJ9ODCformF17my/NRBVvHscoiZyeJC/6J8a+xh7kzxAzduGMsUoLmyu/w/yi
90sIrXYUsjnpcrT3yoQBnFr6xTtU5wBii021qKY6hatln2ZEuQoNmLNui6c618Vj3qZUgc2OUqJS
XNqTLS3zwcqiY+tWP1U3d9f1YDZbF3EChQrY2FR8teeGpWpf0vWo2upCClMAbA43X8iCgMF8j6R5
ekxy8BbZ5C76jeQ+fST4x7qz+1xbMX1cHHsCFyCbKNBTpmig+vaRnegwnakhr4wWhkcK7fQBzSpN
usYmmcuWgqsxm84GLjeMwzWBkXVjPCguk62pC3cXApkh8A9HI2dli1bEMnIbqDBYffst8FMAXVYZ
0QgXZgApH0ZDLeN1MeoOMbc965qiU672EvtdTr/cGHeWUoccMfUxP6lt8RF65bW3KJpM+bModP1F
H2bcpugfwXrUd7o1/OLMH68wTRX0LOb4zGq1Mm29PApAJRsD1zaxPfjFkVE+tpa1npk4n8igtqfY
PVhsmjbxaH7WzZS8ojf44WpEHDle+2VR74yyF7d0jWPfq/G9yYSsoSk76j3tA5dyy84q5y+ZVDHW
BtK1UHGbr2H4zonouaBi9FhFmUHQWnbu+lylk5GQUhHHGEwlmY1s6I+ypJyupOH01NYql083WXi8
m94PQ0mC+kxNKrYj8YDH61VnC3Rv1EdFT4g1JjiZ3OE46+kGNa+Z1YtVk7XNu7tYEUJZj+emqdQH
qZU/8NPVl6kS32UPjUyXZLNkUnHe5okUOeYl5VRNeD8yOZsbnaPXTvReygZKEadovPRQkKqtQzaT
4aSIgimxBRBImKvsBVRgdU12bFFPH8JkpgAIKHvGIoOfB5nsHiUnhS4vV/1YL59kOr6FlTJuYhC6
x1CTd8ZSGrGnYWC3zWGuqNrphI5uOulMZStlHKnq9tNL1kfmZZi4Y9/kqTWNZLebdzShiUx6irFs
7uxB5eJYvp3qsH9Svb1p5+o5r+Jt5VTaSxTLtaOrxXtLd2VLnGq9IWSoeyGqdc/GfzXYuN39dYhX
mfEIoQZUpPKh1dO7BHrySsrzunA9dz0UK2IIsmMxIyPzCmvvdNCnOMW7NrlZcQ98mMfGAZL5S0s6
xe8Avq6319tH/n19XQZ/8PG/84/1eo3Wcgu36s466Rf3OX+zf1EN1mtfSF8aGPwhudA2WnXsIIic
CUj5tNYeszB0gGkH3rg9SvecyCd07DWs4naFanZrrtbr0/r0fsJZ5n+4vhaE/rge1/rGOjT75JJc
hlf3h/EN9oZdb20DFqScE+AR5dv0sSFG1qL1sc6IsP4caVft1D059Bd50Z/FO6k/NCMzPFEkMrUB
hetQENeyVrpNL7fU8nGvogTBQaKe4qmYAquOn+O+3giAaLilaFT2tVvvACEO2zDtTaz4rRekxqTs
XVmefifU9PE7UbojF6q9pm9tfGZsBHy2swpo0MzZRWV1JAVSflQ1MIB+VKr7CcndpZfq6xyVGwHe
/Y3/pCiTCJ8uSbh+o5IcWC0ShMyKG7zlpvlmDKRNzSnbzbS8MzB8lDyJp7d2bft4bKbNpZMrHJmH
Swa4Kny6OA/4Kpta2itLTM3h9qUx6+bQgPv8/a2zBB5ENa6fP0MDbrkAt29v/8vIXdr2RXHUaKeR
yKAdlfhYULndNPpYHTySF+mX87+/fNvSHdnN1rBKl2j5qnAgecRRw1eNftlmzN3H22/m0LaCxGqp
EC+x6GFqHB0ahJvbL8MlwbQZouqwPAMpdeWffl6XDkU4PDil1IrD7Ut0i+hc4tf//Nntf2Btlmmf
NZsUSlZIHlOUrNfhHDYkZy/P30pqzpX0dINIq7Hh9AS8iqjaTl3eiju11vttBd5ttghFv92nWNLS
b//7y8/SBoCT1uZtQJ/0ZS4b8P+OjpFJxEm3YkGDCKU0hMHnbnkQ2DrzMp236Bh1ph49xiFEo1rP
1X/+cvtZ5LQ5JT3yuJd3/faFfiy108TL+DraI7gbBYkEaR+2T/Y2lK12Cd1YHkjS3v+tHfzf/2JT
EH//T77/WdVTSwW3+8u3f3/Grl8V/7n8zT9u869/8Xc4920lqu/uv73V9qs6fRRf4q83+pd75tH/
eHarj+7jX75Z35j8D/1XOz1+8a51t2eB3WK55f/0l//r639E9ldNF7XFf0P2/2in/KP89R9/3N/+
1//5D6yEyx/9QfZ3rL+pJrYW20ZoohqYPP5B9ne8v5meahlo7FWUKDoeiz/A/ob3N4wV6GRcDCmI
TE305n+A/Q3nb66LQWaJs1uM66rx/wX2/6t2xMP/7ao4OVgBPMSfi47wn7QjpdqnnGCzeVfPvVz1
A3uo3hS4X1lQJ6UI4M1lKwK5WfgbYIgDIL9DnjkuFXjaapP9y4uLo1l2hs9K/G9U9dpfVPW8OSqW
LlddLA+GS+f2X59cl3uw22d72imih9tvmuwMtBLTrDxPHaZ6s2hfJxOdKZO2Vjic2G1D/BvZ7PIp
/LM8fHkSFPGxuZjWYt/6q5Kys4Q6NFY87iaMnFt1mDiU1zL3WdIt2BDPNc0B7KlQZ+2vT7w89doa
SEVT3lSKNcxCbEo99nYOLtu0MwPVRZBXq/k1764m20qagjxnJXbzf6NxhBL/fz91zYbvinza1Xkd
f9XZ9z2ZcMPkdDvLcFah178NBAmudcPY5SFIyHRkdnSL5I7VQV1FKuoetfEHe35PVF4lStmLpAUW
3N7rORuQD8AH022AQjzeLiMYbWXI4mXQ1OdRR9p1w/0N4TtvkrFLi+7OKXmYLk4eOg9sZc1E5RMt
vI1olVL006dAb9xkl3De9eedxnLgg83S16oBumGqUhDPlC1hKT3qpqEHIdSjjU1PgIo5qZrYhqh8
5CtDZatAsdcts/sxadehWkgMVBjpNIxGwtXToJ1CUPCIPM2+foI7cFFGLLs3s12Oy85HG7HOM8sN
nETfZS0vPg9d1x9BGTg1mo/RalYO3A+6lwiaZytbWR5nZWAUnESXd3K5dcsG004vbMCAvMwo7VMF
knNWtyxBJt0wLYvuasdYa8Rdc6C33bWR/4hKJ9nF0E3JiDJBpOnRN5KhdC+LAcu8a8VbPeyvSM1/
VAho/WYZ4HhOGVhJiSLVMwYs7PWV/T7vXYaApP6Zq5SujdSlW6lgpI5xvdAE9GPil1kAG7ly2P+M
M6uHbZCkvlS1+6hBfw892cNeblaszABOoAzWl8aOAfkIyB5uCnffm8kT8mqiz6+aWNGFPptUZZpG
TNuO2tVSkmJrpXEk6zg1iVr/sh3FZSiF3K+rBRMV099XqTKo30rKg7g8CJcDfGNQLtA6XEe+CTu9
WiUYBxQmipddW3UIDLi/QVh4z71BB7WJaWk4JrmqbBinSN1N3Alc1ehODvYmESl2RSN9G63sevsN
RYMiGKTckKSGWpPP3Ouhs88UUkSGWiejaDLEA/g72qR+KcWLqQpJQ898VSJczHaYb4Zy2GUmyAWX
LlhHq3zj1FzWzRx/O3V0HNP8RYcGaitQCeIF/G671JOrNtlkLqBgXadABkRVKjSBHCaPNlEg4cTN
KdQYrCWWNqnZ0OrNyMDsqO6NtFzi7TWmZc7qt1cQ4ZKAgjg9mXIcEOAzUtPW4sIckgue7Gw1D+a3
tOEZtDSHUvksIccGioZrOuKjg2kTzKLcavAx6OCIjOALvFYjXdLY2ZdSwpohVQRtiwpKvr6IBhW+
44Ait8L7IeEeJtck9xg4K1kvDIzBidbebAIciIohyEjKWlEHfYcMKwOdDgkad+iCiUcNeeT20bqf
ZhAQjlVvwgabuKdM5Jbmr6lFNKwujU9d4/zXYDzaREX10tKxZub4ivq2Bm5GNTOV8rWcLBHUaDaC
GD6CoVZ0QkISoCqD0Zt4JSSbpHjpCpkHSc4fFuW0a5UO0p4gPX1yibm9TeOVaglctVRjVJIVg05W
R4xCwk/ITaRWsHJi+pC3yQ/V+hAooX6OlFfgID+hT3IFmi5lYwgPLdTQLt9YXv/aa8xsbgo46/bZ
1D3jo/Ly6zSrWNHcbWWk20Zwlqp7LhI6Ski6I5aJeLHfa7VGBLP52RYsERmnVpi3sNSmGmDGyOWc
ngdHdrB7WX7NjEv79okAoqesSf1iHpUva4wf25E5YiqZ2omEh89LMEKyo4JAfTvi1ZUhcGoQrcxu
3DvBuFuyvdEo8BlVevpd1bdhajOOCYAMUE5C/WpXI4lgMv5lotmaZXbVDJqLtwdil8IVPR6sHgHI
TXqeq8krHL6zkbK83IYJa4O+jmT0OOti0TdzaQyEd2jeRyrjQ9VEP25DZJbMZlC3vkXlBgX0GzA9
0cbVkJU7yWMseYZOXV69vM02Usu+dbi5q1qwePQpbEhNx58yED5Ne6BCdmetRZQB91h2ClCpeL7A
970z7GTA1xwE/EJdectaQeDiqtP0n5Ghqv6cYElbxj6ZH0wEZk7YKrwY31VBj89dzxnYfBO5Rod0
DPe3gUmkDCMtyr6VkKY4Yq/1BFp0U83is0vIavR04hWH/uk2igyPacWM5g+DEgxS/LUTskqoOh/n
Te4OgyEPzBlYkU6wb9/QwUR+AgkDAwKdL7lqU2Yyxa6ueo45eYyyTTvY7yUfnaczqRTLFF2186oo
bM0HJ3IoG4sO7vK7uqjJ5Wt+0ixHX5ZSHdISQcxas4bjxwdLb0n1eE+VbrmjARcWGQz28shThRii
z84EiV5rllUfv6OfDuHzQLfOB0Zc+1VtDKwNTMkqllImea53b2jAGNGZ45QtV2mTrjRlPkOgq4n3
oGcQcpuhhkjOexu6dD8dwnLXjcW3nR4dK5Y+O8bKhoozUEehBoQFr24rtmYy2fVe/IXxaoPiTa5y
otQCqzA2Zmi9DLz6FS2g620foIyMe1wuV8ln4s9U7IB7nCZ4scA3EEQa41vXsKikGUX0SWTfWd2/
16ZzKSw8RhUhL9UQpBqzy5xm3+X4rFcVYddNeFVGBheBkMvWmW7DWC38fJZBewtSPiQDnIlMn6nm
EAIZs2uB80Mehhp9DNTgby9EqdcZZCxEfqxCs8pGumndn1UwJh668WXmnCXvaaLrW4fZhmY6b+7v
LYiG+AkgPfkdzGO1YFh0lEumGpuek55rI9zaurGJYy5zyshPQze/evZh5ILOIvNkZOU6AcXom1gE
AmcEmzh4zQ5K3uoG6GxbBlIfKuuK8y3mw/vWOE2N8otDycDVyaXSU+Pa0hy9A7bBNWiOb1EOcrFe
plUtZonNat6dtqqvHr08vzH4Q/1kiwqoCCEet/dC9DDR64ImY6WFaaA4dDEK9leGBSQhHZG0O0Nw
u2R1zEJRajVBl3EtKxF3ZjrTr8ilRmmbTKSk4RS4xVBCdJby5ZmEEWVIxW7m0WEpBLgB5sichJl8
XEem8lrJ/NtxWVox08hVlSgFm41vzhsbizb+qmUJnkr9R9fuHLJt6KZFDyKm68hOedrOyz5+NJGr
dvkzMbrzxph4kSWq7ZhqksBTiaHAsVeZWm2Q6OzIGWZbFDOBDlMSLY6Tc2WTvKAXDJhSFD9F3z/q
zcwmLeEyx4F4V6fWm8J2A/vJSe/fMbEwRlONoASCs82xn7a9fM16w/ab4TvMuXRmQrB8Y+zvuAQh
X+jduWOj54d5/O0uj18MGYpcx7dVKde5jY2pza9pWl5q5TMHiglLGpljeltHq0sHw3JHbxomUnbN
4cStyop1SGm7A+HvBOlU9MmL3rybEidQyWYAhshYFUYBhqtii5hV19vw8wazWt1qqQPpB81HMUdr
Lsp7Z5lUb/u5aiwut21Qor/n2EKhMzPCUs19vu1BbpM4ea6Nr6XqAx1M/iwD1qRm7VWPwvXyUfa9
ePEwC/ilxiVilO5zXSS4CcU1rTnV6NvBGU9j/GKgRolmthnEbAgWAcyXoch+3va+jo32I1RYww3l
rhjYg9cmcfbMB7XvJvm3iksXAU19zUX27nG88bWBLaSthoekT74TLbtiXWe+tIuHJkSAssSYmwdt
ai/uHALzmlj/XE7aZCDVPuLqhUqUXedl+p+zDGOoDcSGOPhAcYn6drT3ECwmlq1hFwvrmuEwWCNo
fsq97KFMea9hel8dAaDMbgOD4qwpqBFL97lPPNi2CPHosd1Rwb/eVsdZ4eCq2/2pkPDc2YJzoFgq
VdbFJNcmEexqYEz8YoNCAAGjOS/CZz3iJS+vfSRTwIuGy7DsG7yCDJyICDlMIN/sEjmGsO5ZJjG1
Ey+IqC5uk1VHKh9sAuivE09HcqjqR4n1oZdffcIkgc2dtGL9km1rJfu6jX1n8W0mITjm2y3yBNKk
EwY3imjZiyecyPdOuawvxKPEZfJj2S9Ypvecuxy6h2QJ7LRhti/vjSvn+wQxi2+Nw2fVXUGZAihe
jjiYc7J+Qh6eRvOmteJLpLk7xcyPEiz8Yui7khiGq1RPt4mBkVWQHrGpxU8VkdOUaEzW6fdyRFpR
U2FCewJ6CkN2OZcs6zA13J068bQWQkeRFZdB0lXRHiZ1XJqcuPMmvf9iq3k1bbvfiMHYFFb+3RlA
xQYMLhMStQ2oXEQqiA2AlOLUIqYQMROO6e5YqzTSiM6mOMgHYVbuprFnZacozbuRWC+d6n7Enndy
cnpyNtdXpVG4B2D2q7ScYZsycjfnDNo3e5JntKQ0WWM5UPAnZ42N8XJKSSqkOCFSWrnS8USNM6wL
uLJIx8IAAkJGt5RN5VID0ATH9coa+8BcurLLoZPCtl1g6CtnNoQUWOkDhT+cajr2BnlsLs5plGrh
i71krniOMnL+YpGc6RBVBZiHxjSCJe5wW9PP7GuvR+2PM6fRFI+avHEuc+97CB2EMTJHaGdlG++T
Jih5EgNXTR+FmxFZLF2X8shifYxcdmLI4Pd6BCoXnBEXOzA+VD7jxDszfagtH9Iyzh1n2DcD/QPV
RqziFt0TFyPVYi+pD51TE5445lW4qiqFXkyJIwPSilNR9aZH6S3Zs5mRopK8lHlcqbRkXG3jKfbJ
XqrNf36plwq0SnOQ3b8+a5hxKixbc8gPZRSYBUYQEgPjjdkML8by0LcnEepsVnbt8re3H/ahHnOl
aslaX4r1+ZCcKZ7bG3Xqh8PARuzgWDBVIsPpV9m8sLX7pQ59+6JiaUlyN979+aPfN3EL2HCQdSkh
336F2Io/VPWEE3DYIMoZ//lubjf588Z/3hktMdC0y5fbz27f3v7358+82z3/+cM/b/P//Nlf7hWJ
PZUqKjV/vLzi9iIHHGZkf/zjsW9PTzhQUlBmpb9/cfttqOaQOqaKqqFCzf925xlO9+Kf3xTvF969
cW9UzQR3pfIJDFkMJmphpmutNcg2apeGhTHIUJDzRPPj9n3k2A/0kppNuLQ5APnoW5mP22aJuFZh
FKKdw6YxykPYR4SkiXAE+JaDlXHMqqRk0Nm0BFyM5MsPb1+aJo9XRpSCBYgguVIFIwEcquwaorxz
iHLiEG7/Yzp1DiidAzKHtZ2liUsH7GFTTZGOe7jWD2TT64dwGh5gSRI4bnPCFG3zM2PeqkMOHPto
INV6RKxQOMXaJlkEtSACPKmmW65bXqDKUaRQ8AmGdrmrvGEXxsYMTDYj2cCsSwRA5kuu2N6vHuDo
ZBzahQQcpYS7RbAQNb3GO2cX9tpMk/uh4ii/J4ReRRsRZluIc2SmhsseRKk3noFGPT7h8KeYAgif
NVo/cK0aXPQJGwjMTNQTn9NseKgHsMqaKE+Km6PhbNGjq9XaSV4iNToA6AerF/YpE5oLhF8DbmC4
ygbV131myyMhaajVHfunCLNLbZg2KBKtD7ph5kiTU+7MohIZL6zXOYzOo5o8kMJ1mZVagJbpwW7o
Tz2W1juZJxELnQsP2HC/9Mn86ZaOGSgNJpFBFr/wfqDha7qfTbEdxoHWZ5Ob7BBrNIndxUr7k6iB
7NFePEaYFOjxMPECdF3VvenuaRPg8pGrQVQcSg05rmT/K9em4VEIAWzWDPGf4qluYp6yzYBwc2dX
hVq+B3ZoBF0K7i43qvNYOA1TNTvAKXIQCCSkYdZatgOwvO1sUcKAcSAHVtijsTA+joVtLwRS8061
8OhNeZGQuNL3fizSMpDuk0Vbir3A9EOPB6h3g1HTJ4h8+H51MHtGGsjIpOZbTKehUFAIphPetEbb
kG2VBmbn8Hgk0jTkQpliwHZOP60ajGk/5O1K1NJXqd76YFCvGsJ8KjDDSnpPekIZWrI/1uWgUbeV
x7pDpdbVLtyRstnVBrKLwuaQWYfdL54B5xUt9LaZQU87iyDb2JxGkpB0ARkT1TFtTTXGNqSC+Yrb
jqeRrosk289R0j0Dy0NFTtQbmblliNikzKoP6nFqkJp03tXO2nswtY2hC4Ne1D85Gu6iWkcgKXok
De5z2UgVFmOGMSCjhpi2PFSTkCdr41DB80d+oHsaqF0zgGJfa9WGt5CUSHXYWTZZSbIyNxZwAmSP
2tW18shvI/OsStqhQukY91pBrK98tbv4QhnhxQ7dbW8wWdhxc8HzcF9oznMI5p6UhpD9anIWipye
FaF+cnClpGKnd71SvWl4EgPP6S+1GKllweTMzXoAwQYTsPSaz5wIQE0C8p8n6EWUUE9OB2cpkwNX
SyutFalpnFQ+KQ190r2+HzTjTsltBkN5sk9mnCIaiuiToBFiMa63rgih6+MjRs7ql6PyIIrsQ+tr
CrIiYtiGFG1IBxuJOu9sylWRvQQvocdz2Zfv2sZ5m0YnP+sWMams/KU9iz150F/wDJc4Rq5XfTpm
JVWEYh7XITGPfjqP7Yo+9KU1aiwKvbGZ9Pi5q4t7L8XePPVL7dHTzvDI71G79oeZidtIcMhT+OZC
zUPE6e4eB+d6Dmvd7yXkwJ50SjGYeLx5ArEl8Iap6rHM0/heRzqejkqy74rsAiqgZu4E21XZcXv3
gC7HelJwkMPMhikbhxe18yg2YcRad5P9apnWy1gGbsjpBY3yWunroNPl6zR5F3ZycCxte4mMmfzS
3SIV/whnQotStLTmlqnuGb14MMzU/qrwzaG5FziW/tZBZ40ba9fhx/aG6lDoY2AMyqIK5nCKNAiX
RfNUF0jXaQWF065LKgyZODBDzoikdh/jhDS0engmI3g1685FJXU4yFjEXGt8AJ/wE/jbOgmrEyEA
VK0mX0XZuhAmGo0Mby0JGgStsmGvYvY/03ikNoEENegK79g31ifcArphVBgprdMpwbebremSIRjX
74kteu5s7VoW+pneFrLRjmjr4tOjQ2gtQ1qL0s1xwOZ+7CpjrQgciVHIKk16UF2xWr5rYb4eHeUC
a+fsmgZxNtnzpDBteFV1T0CEOeifMIs4IyH5LFXtVUb6g2OTpoC9wTKwRNW2hb5eY1tOj/80iuYu
SyP6AP3OHLrD8p4XbbVLZv3HgrXR8uioJ/JMqEThWw6FdmRYh8rscOIVD46aH9uIvVrHEpsiqcka
f16831lMmQpPykrkzqPBmYsgq/6SzyNwlnGdtu2rohp32GQeStN8XT6a5a4SR+4aZjbMu0ze96n7
w0QWxYkdW247vIeu/XNsnGeEaB6csXF0XshxQKVSv09cQ3Ke4T+8WGH8aZGn4LnRKswtOl7gZDXi
+LD9HmqlOHhav9IyCB22KdFuE/yDwZzsIe6o2yvjdcSgjRes9XPiLLOYpIAxInLFe5wepyjnzKim
5oqKpxni9yWnjMQd7xFqQuMzLXXbPG84qt7NSjmvJG/8lDOz4QAVbvGBc+DQVRdyzXewWck4aq5K
2s8Uk5QPwUzWpVSWTLcwV7Om4amZ8nsD+1Z73436USroadtUrX2tyR5Ha/qiJvbGVmXV1PXPNrlz
U4YhqY0c0DUC6CotW5vF3VgUO+DN1EVRd85NuLE1sve8zH1AvHZ1pIWwtpM7qL/GusxSUgk152JO
iCJ7jpIURYvjf5F3HsuRJFcW/RUa90ELLRbcpBaQhYTKTVihAITW2r9+jnuxzXqaNM4HzKKtqwqJ
zMgQ7u/dd0Xo4V+t27AegdeMoD1pPMzISPrUx6EacjZq9s0ivT6dJLw2c/NVzyiz+i5At4DYE/1i
U2jOeV70Q1qXrAYlkhxXw5rGnz+6rPlwO3b90uYm1DNGrA6gcn1TGPPWAOX2Y4I5K+9m7qbveETG
WRroPByk72EJUSRzovdJ416bBDxVCEPrOZi2kzZGRG46YqMPPaIUL+7w3W2Ompc+Wwv9UVOY+2K2
aS9QzEKKo6WCbvhiT5Z3dg2Q41T7AcL96GqWJe2+4W3OYLRmxpVHdGSkxo+FIkkiL9kG/gOAMu1g
7K2rZZhwdtDP6ZzZe1a/X4YRvjiRluz7enwnXibagS/hITMP14oBajxzSZOHqhLv+lxit08ywqpe
xht7KvaOxo5tE4VTVa+jyT0ypcXrEACcwkl3dmUyJTgb8luDc2suxIKE0/C+xPFu0KGjepBr1wLi
w7pMtOcI/YC0On7WxoWwo/gZwc3GMz08ZaQ8CqrxOTWJ53VlUIR5n4XgJp4e1Yzwki3TMkSXYvwO
AnCVjcOsa1X58QX99sNU+M82mJyVfdiC+ppaz5WZ2EtBL4yW4TGdm/0U2gfbrN/H4d7o145vfDSC
ySv/LfAiqNfXw0TiZEtSjTM+6UzfVz4RGUZPDusuARVrSsAuxwaGtVf6lG3lr2F/uzb/9bOEgAub
8h7SKOHjzJ18QiO5QXQ+wuXt5bvBKoX8YOzH+Gc7aps/fhUSLqsRZBH5koDZ1UziJR9XOcFBvgWx
DuhYpOHBQEo4vGdTOj2uTQuX7ORZiAf5vlFD2Bz/ly8O+YwB3/VVaMAZl0c1W+WLyIZ1kl38CtUg
wBzYGeqhncGGhFvCBnbjDgn8Vv1Z/oz/6oCsBO4cqx6ko8Kmpkg1MAFoUwAL/YPkAyzLLCtW/68Z
79JVQMchpJqbUcNPgt+XL6kNbyf/LB/HgPdJy+C2HTv8TrCfO5v2PevQ2gCxQzL/LQ+s7Ml6q3mH
NJke6xTBN1b+Pb9hpGcE0uuxCIBw0DvO+5qkXPkK+Xl1XJ9idKTyWJ2uybeiCK9WEhzkh9ctjp/y
CzC4thBOM0uem3Ij304el/xYTX4dvPbVd+c9Gmcf0W3J30bpf98yyTbI5JI/brGrlqdHfj15Cv/4
qqgAN+ZMNQdu1giaCYsKjsFaNdtb1u9dg4IQEf6qYwKGgQWO/5F6TcW8X3c/dNoWuwLN4KVd9vvl
SaTvESqgypR2Z+HKN/u1AY4FQgFDcSf/KeLHlaRu85K6xwxooEMhBtM28l/yrXRc2wqDowF0J6Ls
Y6rKB/mW8jVBRej6vXyFPKay+orv/jioSIZ6csBR5RzlR/ERt6RSsFILUrIN9XHy7dxpOPA2Vosj
BUYrgThMMc45Q4r/eHVTtG94O4mVX5YPswmw2Ebi1FtM9co0xU+6JQbUZNIRWcm3R7Ft8VRhdIeE
Q3PrfRzpGtv98qAG+HWffrPdXrSZ27XAV17EBU4xZnDWC1QKTMzNCXagm+rcS2DResmt6Mc9nmjh
vIeO8F0HHQYoTLNFpSe7MgtXkPWbg9MiYGvSmyb6mQLosdmYj3QLH8U4FwzcvXtFg7AbbtSxuGOT
BCyTQxG7udgVgn8TGT2isqWike/KYykOsVnEmKqWT3AzLwgOYOv0Bn3TNAE3kBZdjY/yvyJoTAT2
EgylPOwgDZlpJ3bjzvAw70Hi4yDDjL/1cKx2ifdLC/pm3TrLK/4oJOc6QNT4nWRYnlpbx4JuYLXe
syXSd6uE/uviF5zTMEwxO0R9XZz+KYuoh4QDyO6aTJushT3Dxi5A048e4YzHRW5YbYpLe9SAUro1
tacf6RcFd2MBzStlPDRKW5immpxXGnICA2BHThrWQGZiHRZC6g9BW5GNQVKmawEKQxp+6IcMb5G8
uo1yCltXjsx0xAswTLNfeArg7xTRPZoTx19+VT5+Dq2Vv8Of2OpaT8XEcP+I6PRAAtmyhzGfrXXi
Kfv6tayN8gavmnRDwsCqteydMIBSyfnDaWDQ0WiAaTNMu4Yo2X5HrsshRRWFyQELHALY5XCS2hlh
H9hBGQN04x8QY4Vk7UXYM4lFFZ3inL5apmVPtkmJ7d8I2VUGFLf6uQ0AI/Cht/CKY5jp4MysIPz8
WFQcpmJeVVDFVno9wf/DU3QmxF0PwbINOYaG0l9v8+oJBRL2N5Jr43vxvEHium1J9twSND3sCjqZ
BTOHPU40GWlDiKrxYQJUlLd8rXlwvifERA7ZNgtZwovGVR1Q8UwZdaPm+wf0JNOtR7XEWMW5171T
UGkvIpx/Jb4wtkmQ7tRHY0AA9wZHvu1slvF6tKPyqFNfO2Wzhs4AiWTGu/yTVlD2lR48Rh5WaG7S
e70sb1ORTJsu8s9Fwn0x6e5LPvvEyE8Ap0OO+X1A3SKSe/LXl32y8JsoVAgKp6KCEXaxJDMDsTkO
4rt+1kggkDk+pdNcihKoOZ5ILzeX8ISvNhHF4xEePo71r05Y+asGdMOdW7ErjRg7i/kXFWdF9N9i
7uE0nHti4MLZfNMNhhPxlN/QBxJQPYtsN0zlgxVXv5h3xyuYN8E2tusTUXXSCPXGcNNvP78NAkqj
Bg/B9aKBOstnIRy4t7Vixh9wGta1yxpgoMg1EWJjV9nfIF83InDCOYa9VZTOypWUvt/jVDlQVCyp
ouJ4KPKkZPnqTtatQb1PdjepGBPlUU/4IRSyYwFsg1xQX5FkLnNWJkZdI4VejvEASXdyXKSGBm3O
XI7y45pRMOE7w8RA/k23qwdHOD8KGIQMexjc8AAPNb6Fg/XipDRwJWI2Ro7ZWN2MbrNlO9jpqcvM
ZxqyHQF7N4LE4lVf7bLwYdYHAFx/JHETXlxpUZXJD5mYRJeh8ZrX1bXLnacshgckWV5sHVSPDMtE
TypIwgNcuNxmuZ/vwkL/kvMzRcwRI+swH3p2LHgTYMW30RIyp6VHs+MMxcQNvQcokuxz5wj8zRr9
c5NmV9MoHqyae6EM4ncNc6VVx1DbHFKPLCsMds15G/fkJDkhG34vguEGwv7dTMhYHHXvsYSBHAwD
kfY4iMokRwYSysUQYEQl37CdseoZCMNep3HElh1BrAyi5BOCmMVQ1ShRD+I0E7k8CAOcCLedDtNA
LLPd5Liyav6udswbOyPmjNE30CE3iDvyJRJ5kQg8oYwo2m3VVN3Wr6ynuguw2sY+L6mGGU0oTI8q
dfJj4Nr3VuVcU5dAiqH70FNmyOQDhmA7/ToZuQSBTX9BRh60fTVmxOvjFIdmC6luJH88o/6NMhQf
oy95WnLMNLR0D5hH7jxmUgXDuTbqXki/2acOZ671mGl7/XeZ+pff5Kmp+1nW39r0mFTH0h7OGYLK
rRr55Yl7K0zjpEtaZyeZnlmMDJyYkXVcjxBquhbSSFRe5cTOlUP2meEN1mTJtxwKun790pnTU0bK
cS/7DfylnDVAcLJOaveR++ZH2WorXSN9S83OBlgidRW8tZN4m2YWoCpl9olDFIswga94cqX7PxHU
H34bW/+tHIhPTMq+++fflTX/n/yuIQIbrkHaA9RqDx9g5dP6J8p3a/KgwYHtcbWAQ7EMaijK5Nf3
UwTMWL9hY8oF7oARbcRNqcCpSD7q6cBJKjWm7pIepfcsfDMbu+QqNQl3gxQBapLJSGw4oG3gHdXf
nHCWt3t+5Zw0pzhy92bcu7eLRYeD8iHNB/q3kXEkqj+4DwOmAsH0Q0Sct//+xZ1/p5P//to4VpMx
4QV/8b2ExlUVNZqNA23aIWfhmIVxi5WbftDYmsmPw1zlu1pmdJGG46wa30Cia0jORZXyQNDJwQqg
XKng3y2S5hPDBECNnH5ThPxsOlmAieDDb0aE7v5ucDh7ahcFYFtnEArGnG3NjIsnbCZ4EKAgy/wG
WTbF8j7NJBV5trgev7n2kuBQlkBBuDhh9mai+mLFlitc4WIoCLXy6OtNcsjic/3VJOKeHDb7/zhp
1l9co9Xdwhc1LdfHvDv460nzPT/zRg13GSWfFnV4EcwoPVkSqVnu3D71hAytFZlS0SOYuhwrGzhO
bi00LDdeFbisQdrzWGp3EeG4ihyjaE1CsHggAiVdNsnPWY/v3uhyC8V6/AhM+v6bzWZbzyMeNDtB
iyTJDdGUHETWPmIoyqYaH9tqF8WA0vIJ/O/3jPfv94zlsGigwvBhMv6bBCEaGpzN0PcfdL0zd0m+
0UKfLOyYbaLQIuZbYwJzm7VCN1MpEE/OiqSnWVzKhIDpfSrZ5OES3jsE5FqNt2XxOwiXpa4Yj10N
xVIVDHOzPM4wDSq5qUR2cV18zkwZBBfCQfhAA7hlIJxP77RzWEzMiAKMFmTh6qQxlDnairzWo1Ux
ddvJq06IdGFSpTMMj3wmHZUgY7EoHlI62VIUVh9dH0msK/c2EriCvZPYR7wyfRz/R1yLcsZAFvBR
Qgu+D1rYn9lVD+EeRUgfoSYIDz86tbsyrqopyAmmU4WymQYbeNwAYPaxgYn1fxjJmvpfLfO5JT3L
RLRiIcywXO+vaRjOoFk1/sVk2ZKXtBkpVvdkyc8b04azU053rnBxwuo9ttJmOLluY+KkGH+zJ9do
ZpFARs+L5NTVkmdVNuU5Dopb34lcghv4JXRVr61J818yv/q9KHUGys1h1Y3YiGmG+VOfxKeXRFe4
Z7upSy6ER377GQsHtkIAH2yopIopVlnW4kbWVd5tag9XUdT1dmlCrof73kgepx2CDWljnGzjhQgr
T3sO+5iI63qY7gNv3vaiP+OOpO8I7Nr4OM2cS2Nyzg501yzDBrVlTBLz1jcjVnlhMLb8S2kcw8nc
JEVz34HVHSxSSyi8OoNwsE6HTQ53dlNPwI25XmxZ2hBvVFfJwfcaF7CTBU8ywxSdzephoDvWp1zx
25waSRZpbpt/50GEpRxrE1nf/KtkUqmfmxRyVqs96mP0XRY5OmILTkz3qQrKCM2vqzHBbMsBHwH5
ZEjiVuthoBO2N7IvjurkDcnoMagIoouLq2xN6aKt9SKxoTjv36bAeQv1eoO8GEov2aQrEbR7YMib
hqAbYBtqBFGN5NhX75IYRMW/trWYMs3Jvu1xfmwI+zb12KVJhEOfWFThIvhcyuglavODYqr28c8q
Gj40U75XTA8RYNlRIolwimKm3dS2Y8adImImdnjXbrWMTjRp8BF2vUumweCVrC5ZceJIg5mQ7C0h
ld/4mMb5Ee4YCGgtauBB9h0l1rU4PWD6wjD+kMAhxQL44sVAHZJAZ5Nrv8qkZVvJ4ZpdIXbMnuDe
2/VlMODzY7UFF4cDoJLdkqCk77rBevTD6i2Uq5An+HC9b16SxnxTD3jcYn3mlPNjnI4wAPA5ZN5h
PtTpHJ6qlh6/A3iImOglfvvqR9ODQxIELQFCXGdK9w49ua+1lHIF5Z9BRALadP3H3FQ/CHF5WKRu
omeU3NMeB9hZ0ibmpOXZ4QUbkWwTGuTFWzgmqLa71wBORgMoQFDe4/PFxFHjF9P5iIHSzRD9BOnX
NHXbxvHZMFp2D2ZGmH+eaxeGf9pbybnlJNuihiRRlm9TIbaNL51XJgbXTMafh6wyzgP0NMzRsGDJ
kofUnI7L4hOAZ+KTiWUnBlRiDHcI0oAshuxHVY7sJ3qA8FTEDw695ZFEnHxThzoDQH+6mRbx4WSL
+ZQJsORsRC2LFkwgYum9Zz9uWI5aDPy8HsQpge+px/i5enUPvFUCyOLYvCvjzlxPpjVu6dAxnEVY
MZAJ4faaw/h/KPCOniVKio2isBncYWw3niBplgevc7aKGNQj68FIJ+VKbGcnDk+wyk4Wfgi7TCtP
QpCf1c66tZo1cWuCmu/jUYPIUpbHopeq+EDcxqWdkTZpPmiDUfN2tVgXItsLW5DJmr7VS9OweTfR
bnK6b+nRv3E0MAYClqwTlDTr5HmEj6s/MTY0MjS5mokNhuGaO+hrh1rHZDx2rYsbVOIU9C+Ej7vg
S1BRpqXBq1T9sWcYNCBAJqxyhq/YaGfTa89QHuYDLjraOfFS79SKb/WXTv6L+hOKOoagrQ3Ntlxk
IKpFsp3l3wrI6webyJVzOIh075fWa4KJzs0czbhIi2KDBtlhNLXo56irbsnqgM4yibvI89JDnuYG
ypEBunneFOecfNZ1NSb1GhjROcej+QCJztmro1RHYXm48WDK912FcFiwn2ghPySMVPwFmTtt6LrC
n2Zf+OPejJaYaIOc+Q4eBWSzB2sn4eP0KjmXut4f6hzg3GB4uLUMeLwdDMGzX7w0BPJZphMdM7ya
MHiiCAmNCj7d3M17xGaPdoT/9kRsjGcAqWTUnQxa5pcg1YmSWzaYOn1aU5pt08FszzaGe2e8u341
kNN3xVwNZ3y5ZbpzEe0qd9lm82gcPbtkmANKeJ5MbGjTiLEha/FTGPkvWTJiDx3q0FlCREeFi50Z
PaRlYXS7PDr9cld2PC5xYDyYGq0FiAn8Qa1LD/NTVArMyJOT4AAGqYsv0tDYQ3Ia9/gKYzGHZZhe
4GeJsEx0J0fzOpAMIuEFQ5R1uhgPJQynEwT79JhWIdxjlAtghEbWn2gLM0QmJ5+VWpIxvY16jwgq
L64h1rw2PVzS8iS+S2CIb0ypUaEZS1YlpVnZGSfFAM46lChV1cPM0so1YejA6l58UBKuqu/Z67Lx
O3Lh60BYu1GrVim1GdCrPwkRfLYL8ayqi4Icgg1zsv2E9cY66ru3MYLt6DPug8mdX2V4VyaICNCl
nsGpANqJ2ATl2SpqdD4TpB0jqFqcaje12ccSRWdFzy5NIq08CmnGdfgRmYjWJle7gx+1U0epCNMS
IhIhiSpYJrv1yYjJFSDwl4e0W4shYPzVXVSd1C5sH1NU7OMUulUeBvg9D3RnbFEGgPcaS5FHuX0q
DjniF1j9LWs/3yIFpfghQtDfosuuk6QG69DOKdPbi2iKq+TDSva5a8FAR9jEKHHedEgCEkSQIWG9
CjUn7hlnNazHc5d3qieoOVV+04VgNz0iRCtjDlc32IjnpxRccTUMfE4P9Rlj8VIaNNFa8S9KJCOi
Wl9dFbd/jOncvWTn5WAERTbtjWG6iD4ZpbsG2aFWfNvmU7XTu53SbCmCsMqkanV60RGe/dZrUJZB
pPy26ghOSQfOWVj0t80s/FXiFhi+oXxNCdnkmTcPs9bctXpwiRzBrNJ8oLtFG+JOFwfmbpEn36LJ
eVYZQQ3aJZvBzVwX7UC7XEcfhkqvN1tzaR4azz6Ui4vQxDmoBtqTbOOh8+5hS9xPRWftRhwnVr3X
HgmaB02TekBiiNuwfVAm30W0IIlwQVerUxfUG5FbT7kENGuprtFS8Bi9Cc5TPFC0WDeOCW+KTn/s
UL7w/2QCqyQlI8QyfF6nepPtGhKgQY1PFrG0DGRQUUXh1xjjsKTuCFy8wSIpI7GYqO8oojHjkEo1
UiPrrYfxhRf0e6yn3pCmHSPmK+iKs2mjpxNKIg66OxYDdBV7pnoqI+oiF8GANQixzovi2mnarsu1
V/UBkRNC6GF9sEosFlKnu0jRjs36wGrbvMraU+EHoU0l0jjRRtbnXdM+ZYyuEclQ+xaANmlKWx9r
FX6bWr32J+9Hvlh3jdbfJh4s6LCF6dy1wUWPEki1zG/dgFMX6CTpJumdQ/AOBHlwycG5TE6Oj9T8
qhvwoU2PB6SfuDyRgylzu/BC3ATLtb54n4Bb8PknKQIrKnmF3C/MgqstERjBTS+lqImUImEPxqHZ
zOlUi6jxFoEX3/pj9KlhnobmHLT6WbfC71oT5DvDn8S0Ah8rzOeo0sTDVHKsWNrjPx17/RoP9/uc
eSurD1IXPMYTLfrAsAc5L1UqG/bWXbyrmJrroVqCd70ovg0TsYB8bnsjfnT9As/m+ivDTNaQAEgB
8ouuVz9mS/s5gpxa8hhn6t/aG9JNGoieQwxgDkmTykJU4Um09bGwTOhi5NzQaBwmjUcnCG1no2nT
JiZSbI33oU2gFmxda06/FSLiw3SItLBbewCBG5uhu/pnLV7IOTae/Mz/6c/BHRgUHq04eI/DVh9x
DoVrxRmQar8qupZ4m2/FkI2AemfsyxlQSEyri7jQWI9egzn76UfxVxm7DWh0jZKanJnQC8vdbOyk
i8sekjjLYYduAmfj2Zooqi1CcwcaHKm56zQojWPj7aRoRfbjsiVxFhojajI+JIvXDfyZpVpoFaS+
PrV+YgKMYFAqPFR/VMfs2lGM007V5ytvDC5KOKUUGIa8qRqsKUtc60lCXSkATuHWpqyacW7FUmBC
fYOhArxSbG0mCr9C4sz2VGZriwc1A4g8DOR5FzMRJWoAoPQ5OjpHTNmB/L0RKq3sOmzTXyfdbtKP
retQ91LZjwYZUT6cjgDX335fVPjpGHBPjklnQMZyfaY4SX5Klrhka3kebJeL4ZxTOzoatumscXTL
d6nr0o9B/Eekq92Nwv3R12W4JoqbGU8/gnpbvxa5ymb0oFPfhgRAQDynX0NPRvr3GijDnnd1DKVV
T1xva1sbs+cqKkWsnizsRGWwRU4754SMGiWNfjHR7alDsFNW3Cls3u2YaBT5cGuzfd/NJbsrK1Ja
0Cw22OpzoljjOoqDbLLx+F4eMKOGgIHqYhBBebRq3VtVC0IixBonJRCdSFt2BlqjfoPUUyvv1YBT
NbnmiG7P8m4GDYOlAPS9Lap3q9d2USXuuokHValuQ495pdPMw876GIL5EmjdvOltBGrKPDDVJ3SL
7meFDIL8T++GKHSm5B5Afr3gDleFH3YVgz2QeY/99kHZdJCkvdya9ksekU5TTCPCEon4OBGWwF5H
8g3Y9MkL0B7MLKHtMn1XGWZYuPvx0FUpASMPaQJLyKdqqqTEUGmWlfIkFs2RFe0S2M27GrktC3ud
3y/vIjBuUl08joXAmtan4ugCzGWNqNw0QfquYCuUouyr8fDhheJ+hrc9Vd6lb+YXOy+3XuZesJG7
bStn78v+FauyAtYYmi3p6xBGWrUtpMpLjpvdBrEsB6/6SU3Hr2HS8MuKqwzIJ6kgnDcrFAfB750v
rduHbmB6zDRzJ9WY6unKrGVnN93ZL02oS9kzpq4sk2lzDAY4dBgtYryJYKZneVaPXCEnMmqoIQdF
w/jhucSLVJB3yWB5yW16956by0ofEkf/LAeeS02Ld6PLyhkUuB1I5Nj34LrqAbQPuSX7WfShpRVU
Zc7y75G0QeoilChXaqIGod2EmvOkJr3qGkK1YFafAjq3DPNbGR/oMZvovAuDJnYWWSNVOivT4COX
g399nGdib+QwXtO1r9Ee3/pwegQOY+CQYegVHxKXx6MGwFB3g9ZKNz/5XCgMgTAkUHDU+hKf3C+6
90PWzJA2s42aXKgBVu/8DP3+SWmJAqTNKw1So4OZ1Wb2owUgUbzEswalIYx3JfUw2CPHagMarggf
XDNq5O0zIKgGm2Ke+hD1ACcHIBEbAwlnzOImkjdkTS4sZSOTTws/BXrQo9aWD4Evtb0svEbO4ttR
MyWRBuMBtjeFED72csfzoXwi5caQn3rMquZNgXWN1AviDSGxL1lpGZSe6iynsf06UXf6M4CPkngZ
z54g5j7KdOaSncYulq0iqh0jHM6LHX3LWV8Sw08RzV09pnv1Xo6c6oqaSWraNhca/+9SQxI9a97J
58qvlbC4kOs4qz6w3T7Hbl5hQDOsE4U3z/gmzx0zCTl1gX/mrnWqPSa4NfGXyXcz9WInR5hQzZh5
+VyWon1A3vzW0dzicP2M9IHBBVgGjHrzNsvjN/UMNYaBUfDcIljxqi25PVu/R2EiPWqkJM6dK25/
P3pQQlpfCvClmtfTPnNAClRMwR5tCWWGfDL9Mb8CHOmCPlitFAMDbWOZsW0rrjPhzJyMFzXiEAWm
BLX7tMTPw5ezVARg2Ow9oXeHLuda0lITGsqV7xjyNmX+bXnlNSmmhyRYkFtGuOXT3NjerrHgHiv9
pOazqZo1O2fRlTeLNBMovKzc1ViTogeobPoGebMuCbV9L9EpWbYwI0s2S0cYu1QVynoukVYIVoH8
VWoUFW3EsQoSk1Ig44ahNvQp1JrawfIqIk4tEpmTENg45a6VDxZjn5Mz249mxLxM15ZpZyN2nmqb
iJ/qWxEGoNgzMy37zWRF/eba4v8Go7x4SMRAgRK5V7QwB3nKWOne9ICkDGDSRGpr7a54iD2qYzn8
lqteWg9b2P74nzaRtZrm/FNikNNADakU3OwfLxFeOjg5cF/7WCQ7OlofWafXQL8DOlFBNOnk+sla
fYV4xJs8KHHTrvAWc+InNcEo5b05++FF+VpkyKzZI2H/9tGBhJtrhlPkOnPMa7DQLuU8V0kFnu5H
4sdMwteqwb2In0v3W0bDJnrVqNNcyMBoWuwOOmuXN6vIaH4shPDS8dL8DVyWoEYfOzirUUNIzG2h
ihWUUA9lSR6fH3/LMyo/LbZaOjKp6OhMRiISky5sc8P0rF45TnZTgiALp8x3CubXaUwJOG6LzyFP
bmXlJDJKNGrbXZ4mqIpL7h3GKi86vptWiEa0MKZpZYrXZkCA6wF0uLKQcEzbwL9DnNWa0UldeppC
aMrQT67QsZzDdt4Bi285XBo9hum/ZfFUNvPg0Tr7YLkGDkutC0xKvjUG0fY2Q1JBtxsVG+l8AUzE
eEcqHIq2/9IZeGjYmKzNkYWk+IY6CrgbesfBCMBT6MBsKbh1+nEDlyxFA5IJ2BjjLzdNiXUqrmpN
zNKEjxvSnZqHuDqq/9xjpEQJpspMPfah8ju//AoJxEBilh3H+MmX4YmZ5npqNHcjMXBlWeAnDqku
/p2yKjCkKD5eQHkrB7FUQQ2pnp/Y8hBwAPOuirzA+FxEN7L2sj3moXUk7uYpC3F0bmHxec9L05H7
7D8rMEHhGFqH0+swmk/KHKPNF9i2WQfbEz3QmLGM+rju71rLO8V59UhiJrlQbDau6Ue77iJstu4s
Q5lV+ANyje/FxgAp05CeNo7zFDMBXxGBdJh77oGS/GDI3qOxq7LDIG1eCq+61QY89hlT/vSnL6VS
D5sMeglBjgJb1K1Pk+rUyU2MUhfbfbYCga4rmEzs8CEG9HREwPD1Oh95iKoQGDJmHbLChu2aMBN8
BmNjWEc4Ysvpu+6BPpLusJqn+qVnSZbISlGBxxj1oaEz8gJIf5CHv1UD3YvuybKGl3Ga7TXxHxgh
58leOaGFjEs0i4J3sDbzNMe055BvJxoMz82+SCw5LrlOCYhnu+1Jqq8E6kVTvi9J8dOMWSKYzo3r
SeisdVC2TA9yBgakQ9Js7RoiF5Hn54TMGyh19mMhGR/5NN41rSmY1yR3tg8HqxXw4ApJnqojineH
pxJwdjuytUSLa69yAfrWgJJudCKkFOWid306Tye6cSlS1kSpwFMSXx6FLdwcVC+lV5Y4dFEn6aJ4
KxrUGFizMg3yeL85xaXfKCF2Ze5WkYdiFy7dEtGediGLkp3nb+QaKBZDZ4w/077DMZJD9tqrZTKQ
daDkruVOLmdiynkncRmANA5vqtnat2brWwWgcKkbqpJXZa6SZM2tVo1Pct9s4KAD3A9nHKqQkcsW
PmU65Bk85sS//aqGV7WEqvWsTK+JS1Ng1XAp7dc8SPZhAj7gjnOzmtv21mP2uqPNv2qxsyWF5zFu
vkZ/+Fk3zNX9lGuWm5RsRIxk69lDgGllN50tyUksNMoqhGK8XuHmB/56ld0doQgHP5lWI0Qdq8Rx
X4/2jbgxx1jaA3TgNfCXdwR5nzUt3BcGSQbSlKPQWOEKCU2jIVi1kvQRhf4l6KnAQosKzGc5l+iX
hymA4nRMIj5NfvIG4xBwb14pmLNm1IPnqb8PRi85KGMoxfSampUVsQ8o4oAc/mVE7zKOzr6gPFEZ
hRjZ2k32pYyFyMFkvFSR9Bxbr0Nqf6Vd/iwNjOS2qRMmAi+4/fSr7hYS5aca18H22y9d/SpkpgGu
OzXeLtK3AfhMcoZGIt7XHZPdWD582GlekGhin8/Sa3hM7ABooFgGD3gB3ofQ/baIMlhqIzjvffgk
26d5pryvMGRiJAmYN3rSwYrqsJAUv8Eubt0sMIke1L4UOGy6Uk5MBpiJ1QsTEoisDtfd6GDCl60P
x1qa64wRPBnmc4iKht0I+W2tblIGo+PaGd110Rn4h6fujyGGPSvPPjc3vB4GkEVf3wAT3kiuEuqF
g6r9VO9WaXdJEW6Fz0wzdxMHzYiH/quF+Agx28KgCYpusp/tbN+n7qthsiTDNv2IJaU2NvBY70xG
pNQhVuv/8OlpT8lYv/aG32wY76wDt7+DawYRXlqJyS5tlpZI6P3slZ28S6b0WORYB2iAnxJer7pL
h5f1byJrL53G1Bh1GMxPxy7LzeB8YjCOolDaScjORqKjxPh8lx1+DNbsIUukZcv5sSfls5IKYkMN
SUf/fhn027gSUAUs+jPbaU64dbKMlt5P+UCkBdQ0E12NrKIVAS7rqLQ8kbw392lLQ1HILxrLCqAf
7rWD2xblNpx9XEKM7lH5d2WC7Trxd/DmCWlYTLz7GLduXajhXWXFPMuhtisXhNMmI6t1PSDcNN2L
RMdF5X2WWvtTOlrJnpHBxzOalkOTNw/SU6RKnBsB6AGITM0420xPgyccSEnOadFhspKz3LGuPOD+
fFHeh7k8/EC7mXVN3zYZGuJOutHhJEKGmwVNtzsDYv5UKIsxs3LEHZa1evtMDLZAeJpAAyRCXZ7C
RWQ1hzz+8CWZp6pCiwEKJBhaLSsvX3JdTdUVhVI2nurJFdJdT/ZgCnsCozgR2omYtPhlSfxUnmW/
FrdF7Z+8mnGdcH8VU4NMBoquXnwv0vPIs4lRmx/l5bEcN9vFjDdZ7hkGuNyHXA1iIEtmNg12zwPX
1G5+IOFjQ2eMJ39sUqLNqDRWjays5GlWFbGE01V/PXs89MqtSL56wR0Otjgls+oAe+wVUB5nZxV+
IndwNEdZj/PeMKeQJMgyHRYCYFHwshRqW6egH6ZruKJLfnc6Fl6ykSi48anhTAhZavsSvsfr8t6d
0atJlqcYYFy3jf9D7SQjLB/sjnRKeeb7aU0lwi367mJYWIjiZIcRnm0sUcNtVg7vcq1Re78TijsL
4tEWnqi97KQV2wAdZ2VGyXeIDwb5ZcnZqPE2TMr6ra+eFsu5KAcpWfS6lrjmZXBGgSftB0lgEFH0
2t/pXfxea9Zn/WjvMrsieq3mgsqqQm02mo8aFId6KJE+6e3kb3FVzbsOswSZPHRMy+mITOoeiv5L
NxGHirr+Uk4/iDdD36i5l8Y0LQaJKUtXdlX1rVba2roIV0nnPFdtM/1G4wwDMMBxUDaakfWbBfkv
z+B/0SD/YmH8l7/+v3Q0DgxL/xMFboNl8r+si6Un8z//vkk6MoZ/9X+rvv+2rvKh+Eh+/tnc+Pfv
/+Ft7P4j0CEF+oh9YWQZ0jt3+ur6f/5d87x/SPviwNMtZWAsbY//MDf2/xEw5QggbwHR2Z7Lj/4w
N/b/4euBRTC5j72xafKjP8yd/9clxez5PzBd/5N1r6PblkEf5liuJb/5n82NF6PMjHiZ4Xf+D3tn
tt02knXpJ8K/AAQQAG5FguCo0aNusGzLDsxTYH76/qCq6kpnVmet7uu+ccpOiaRIICLOOXt/O6A1
jfsaJs96IdqO1i61GHIF02FU4fuIUn66mjbl+EKoApa3N5v7W+POSEHfqzI7TtPj1BzN9KFvvzBD
Zfj4+Ie3+T+9WP+vtF6TVyktIXh77MD6E+24dqVsfJwqR2M2mdWyBGj0UqZnMw52vlALEwifh+rd
SXwkg+wZaeYdeZ2LPx4ZWn3f3HijYx/X0kS9g3u1iG8pdKBJyNNm9pvYfTaj3WawCx488VNz5N+s
ekn8sMV+ojvYXHmqAsjKw4Gw2sXbv/Edm60QDtaP7XvGnNFrk+23p9sMfhNQoM0juD1Vr/DZietm
K9z+afuW7SE3y+C73RB/4PZQk9ucNbWY2fxwePR/vagWtOj2mrYX+P6CWQiQlYab+3D7ns3FuLkE
40nik+F7sa4xqsaxg6GVr1u+1tjaYuxtdgn2B7tbiu1t+54EG1znRi2muO1/E8R8p7D2tNu3Yp7b
NPULZjq/f3Cw1tnYN1qsdi2Wu+2nHSx4JlY8uXnytsdIMem1mPViFKktP9ti4qPiZBq9n7D2bQ9n
g1XA8Odg/Nu+I8cI2PLd9eYM3J52wipoYxlUuBqJt3P1xSG7mp/IMRfGPMf76+LJW8yH//pVt+fT
tE89TIo0ddvNsshv7mBh3P47H13zu8biZWNyfP8FeBx8wXfojKPt7dl+9+3Jt9/BwSzZ4kLbvt7e
wnj7mv+nMVcGgI3yDyYvDZ02yFP8YV2CTKzAp0rDHDY9myEG7s0luDkExxpJ1YdYlpi5uBxwwiPo
l7Cjtr9u37xZ8zaD32bY26x6bcGoNxsPaFo5z1WX7d838984xvtsfd0sg9vjbhbCzX24eQS3h9gQ
nwFTj4qk2O1VSRum8D9/dLMVbma/nOShNMVazNfb/9tcjGPYOPxmPFruUHGnVv+y2QpLfnx7BduP
TcVBBl8t9vNcxsexXTD6IFnJxvpbSTB4IAXZ0t6uRLnGsdpWFLMc7L5hryPDC0e5ETOt4xxRiOY1
12VYMBMLFvEYl8WnqZHZPqXmrHwcmdq76MW7tZ21WxXT0IxgocS+DSQN7YHDWcA1IrLkKMV8/0Ne
fbE1pE4jhYyTZz5gbHP6UW1W5GRr8ChuGMNKCBAUoR4V1xn9wKl/IlVgs/PAckFtlosHFjH1D234
/99DPywNW+G3N8AW/9oP/7gHskj7cPL/z6kAn1P9o6bwqP7DT/1z6/QlO520wRoDKGGf/EMsQGD/
j++jjmMXAHoP5//fW6fj/Y/pC+To5ME6tucJXsY/t07HJkyALkwApd5GGM0r/L/YOi3xG/Xe8YMA
65gwbUfwcJZ8N5H8wSRiWyYxPm4iL9DI4V/G/fzg9M+uVXVHJpRkfNUjcCYuwMZaiZ1TmItgnIap
J8xogAzxh7fvP2yO1rZT/9uz8o+X49nSDBzLNX1p/SmmALqW3QCPci/CtdGlNAkzD/sHbPvmway+
BU1MLQ+yDSB18zAFU3H+++f/3QTxz6fn7iYjIRC+b//pIBFkctWB7TmXbo6/1mxvL+5Mpgwq18tE
0yycZF/ux6a/apeu2N8/t8XH/effnUuFa8V1penRIfn9FNMlU6KG3HIueTm53+p4ySO5MNlfGMeh
mbI/GJm6cCrIQTeeESG8ybIg/TUrL5l2+kjQV2XQSs473oD1+F9e3O+Hlvd3hmvV5XrzTSvw3l/8
H66Tqc3HxTQ651LEusNT3X518f2R/xRbh1KnBDFrAl4Vy5XhbjD3tIwKEDd79OwvRW0sJ04U7UQo
59+/Lmc7LP3pguFusALbRYWHD+tPb9pcF7r05tRBrhk7EXE0qM56Ms+rOPhl5rn66MA0E3ZBWO+K
Skhv6bSIPd1NAJ1G+ZGgXPso9HiQRbuQW9p7B8OMB+yxKnswrXMQQIuZh+4FPJxNFU7lJXHzXSY5
v1GYg4Crv8pWe8cgd+jcQEFLUlW/yj74aGS2Q65888hNlt8Cq9qbfWY9SZMcPWVj2gyWJziGv3Tl
dE9EU+HB0L44JZn31ZD2Z6jqwfXv3y3rd5fL9ilKk9tKmijLpYe04/dLLLOISkcy4FzSugbiGmtn
L10LoQ1vI6OZmMpwBmKS1uCc/Kr7UcdJi+Pl/+2FUDe4wuJO54b6042mMmEWybI48Gv76bwFnJVm
LJ7XAU6C3b/QjojcZuGoFDunvi9PvW/MH/7+zfjrlbP5sH3HRXLibtkjv78Xad900LUH5zLGDMrt
o+NB+ptB+m69PyfNDnxG/215++tqy3NyVtk+B2srV35/TnPMHK/ncHURpnucUT3sDW2/1Mp/rEl9
PWSBuV5KN7vHgE9jbPVuJoOJrrXEJ3SY/+XWsf+63kgk2TiKpKBsokT7/cX4sbDG1YDeVef9tc4n
cRVBf/OJNTKzIng2/eWH6+EfLomu2BVkpR+IJLyBmllPeq3SvUga6zb0Ce32xXVp/+JsCWTxLGj+
n+olGxAs5PHJ7zeygl4Oec3ibXHa5nYb/lt6y19XbkkFaNrmtng69p+v7Ni27DiW+ADgctcXxoEx
0HUGpYDyy2jOOELHgX9tDG0wDMIMz9iLI/8iX0XdtM8a6gOxFtCwBgbJ/uoJZFQdjbAG790wiQvm
I+O+gAcWm0mwl6VVhuaQL6EBXu9QeJxgkWBim9jC47NAd8e/v1Z/T+/5x33rOIJqertc6Vn9/lHl
RSDnMm+4bnIQELPRMBHZIkunaiAKfPwyKNwkf/+U7/bQ31dWyW4kfJfyHl/gn++PufG7uvNacUnd
YH4ulVoem7R7tBrcZIHbBYeg9JMo2Qwa73/4YGXkW95W5X/ZlK3f9x42escx8YIFaNF4LX+5U5uk
rwvm8ca5j3PjkFrmiwOLIPLwNhP/mc4RsYLmgZqahGlliJutNTuh7sTRt4HzBYXaK9Wpl8oau/+y
af/Za8prw1tL80NKbmmHHuXvnwx0YseWRDae2wAGhVEAM3N7aHljiYWeGfr+nWjMa7tR4OuL1Q/v
FPSHbV9RE51xu/XoUI64RiewUHdyTo/uiPALEy36RRfRRc1lXEEAOM6THwacyv6RQ0yKJU3WBdIP
lIHLbA3ulTmGAnFH7Lufyva49H6wn534yVSQkhTZJJV2z33XMC3NfDOaE5qj79nNeVKmUZnPhxbi
DpJ0BLHLmtrQq+vQQrd4RCdlPk7H1Krry99fZ3yE20r77yvN5ejrsYdz4wZbE4nT3+/vYeUTjTuX
wjkrBCcgq+RHc2XOWzONO8iqfBAApdm08cRnRk+jlde+q2mb7jihJSBKu3w6Zxn7SAsYik6AS2dn
g7mWYslPGfnIxeaBIaU3O3DseqWLe0KGM3HtkCmDH0Kcl2zj5AF0RaiNADRnUom1cdxb5K/lue2d
K19nEJ+m+1ZRXpVqtPmwsSskjlro00O0X1cHaMh7pl5GEAlBbRvV9/3vBMaIvYYivmU7ssk0nu8f
KIJ3Ym2Sk1GMYzgxi7mkyRaOm3bBGTdMPEx4KyaEAzTvIGBCJ+1t2R84HnAJEdCOhg6tw+LTeQjS
J9kLIyKnNaADDNQgH0/42Z5r331mXUuO27GoK8bXJZ3DpUj0S2LTiR8TpltBy4C8kTJ+yMHYY1Bz
HnvW0IfJ6Ov9SOhNKIGBnDj/Ry0hDFcM40CZXOWFuQCJDIcEPbPqmBsFBNcDHJvPTjXQDFoxKXsz
nRKzxKMkAJZnONMg2G0X8IAfdpzBuXXGS8H0tcq+CMzaK6hjawB6Az5kZrhJlPE6mZ/rUSmkD+63
gTDTsNGI4VZjIfTZiusItSl+ds807vpyFOdDXbXizmmwubrjfToIedMBSYxzPV6qTu+KPvBeSMlh
GCTjQ+v3fRTAijwv6/IxAxRGvo842q6ZnPCm/KxmH8BRQpA4sIr6TtRpenAshM9e0qvHcWSWYA7p
UUBEfMWa9OD41bGM0/GZpLH9e1p13Q/PxIjn17ioCHZ04yokkmObwiUfCNjxnhIrRk2qOHiUZQcM
RPan1G+LfYoaSkutnokk/hWDHSEWM9+Yl0UQzT0TWO0W6w07Yw7f6Vyz1qR01O77uGQwsPr+l6nB
JZNVtzabvEuM4yvioIp8hywMeL+jQNS6dB8GdNRB10SDEe+Er5dnv0wit07me8OVO0HqfLg2+DAl
l/XJCnJSNz1kTH5zjx65Cs3CXY9cawJV5MB5xuKzEQEdS0JXGZHlTK1bhYPz/QonaiHsy5grNeAr
q41/BSlcZuwhb4FiDw6CtX6c/PqelcyGjrUGkRK0TVxtLudgIJ1c6+8Gt8bHWHxl/vAc5Kl9XSdO
FoJKOmoSB19SNSLkKA5Tu7QvWqhIOVP82Ev494s2WD5Kax/In2nl94x0OoyGRmJBJRnrU4nGBxYj
UW5ZlhBBlqmnJWu/OWLWxw53xZGh/rcYMwwLRnA/Mo565Bfccmk674QG4ZsTxMulL2u0A+N0U4Nl
Yn4RBFLwqd453ZBiGOEKq9KzttLlkxO/dHbKVTEM3lt/ddcxea5tpAQNzkJiLwS59BUzJFmWZxQc
Ak7Sr2CyjFvh6m+66NsHxxsZO6/fFaD3czUsOnRzUUc5/ouU4NQCfCoo4dfUQnJRu8mDrDHrkjPr
kI8U5LdYTRglPXGmKw4RsKYD27csgYhDumM+FPeDAwHFNPi0TABQmCISUJOekV3r1vjUUQ5H7gRL
sEPYy0JQ/wAkLO5yzSzcsprHJlf6NPpMpus0vtkJNhV7rV7MOQGwSM73iNghcRcRZu2CHt3wCtDs
5L6142uXMEEsdRRU2sOvDYsLB8i04y2V19S3jouOb1kw6yeBvyn27YPs6UY7bpdx28Em6VCbQW62
rQ+Vd1QM9TDRElzjFuXHzsnmq4GD8VPrOD+VORO7sy45ZTSvZKww1RYNSI9STsGnASP0vYhZkTKv
GPdVYqJSE0Z1TD0kKF2xIgdtP8+c0O4sR2HLHob5WqLtTBZSBLHsRmK24MYlxCI4pb9v8fFhZ3GX
D4q5Ld66d38FbIr7tCYAbVQtjCVIo5ZDTV3O7knr1jiNvfXYxi0/jgU81tDN8Hl2oz8d3ouzisr4
YPc9b1nXofpBnlVH3VB5uE7XgvPiC3K5GhSog9CZ1YkcWeg4FdxIqF2XJV8fq77jLbMJWy9hl4Rm
pj/QHPMuqsQa1ebBa1zK+rlEEo8Rl1A+BpYT49ZZfB4dazxgKQ5ng8VJkP1+LW39c100AGa0macq
jhM6l5aLwZxudVXT80zw42BohZCbz1wk9pNC+rWTLrUEGpuEWzd3Qxx6TthUxQfCA4qr0Ndl7Azw
be2wv8PMvKDQb6gWm/lR4wLpHGRHiY7da2Mb5INYNIaNESiRUm40D0QSOIwkCPHyELQNrCmyIzfe
wKkxgyF4sKd8s03ogw2b6Uurly9jQXTPXDpDZAftV6PlmK0WZ8WOyYjBVDl5PK0ZEzsT0xzbigvf
mfTbktmKBTI1LzlWMQbJdI2Yd/zCyYURw3DFFT7dU4+W/cHXlgHBr5kP5Edcx7HvnjiHrzxdQNha
7B6KpksuDPkhq1sd8bDuoYF8dsbj7pzEErrmKg6yTuiyV4J0JF+YIfZceZqWmepS9ABgjTFKV8s8
zGCpcUBkKBvm+Tp2WRb2WUbS8DQgC5jxEqHKUCBT/e7a+ga61rm5pKONwHgdJ/zDEfEp2SHwFo96
HLe8rPt9YQXyoavblgDtDHOyk/SnRVrmxR6L+2Do3lpbLLT4twOYHXXJYtxm7YTgz4CgxzJlGpcH
WPuD+6wVNPrWpo7mSgC07Gl52fRS2fzt7NDPFZFeC8uiYihF7Hs5Y7Wvp9DXsPlAuwFiEmV8KEWa
3ZaChgOGUsMN358xa5MBlVyaQkD9WihrumZxYO7o5IGPtTP3mqxjesfOC/SoOIsS1UZP8NwpSSo/
jBH03NBFDxET/oD7HXlnVxgHdkYrhCbwE9v3r6Qep5P2ndexkm9Nk1HuIhyr4qzfW4H5PTfilJIE
SxOw1cex7N0Dgmeufzs4NJ0gx7Jbr6YY7yuJ91c5/VfbCE79fDEWru/San46AMFFYHN32RKmwJxF
1pyydzg/AHEmoTOWX4Y6T45jnrJM19sQRj7P5TwfYt8FDlklr1JetmbYnIgk8up5oUr5NRPQRhBl
+d33hs+uzk/QKg4ynYM9YXCKQ5x7WCcc7R3Cw5lbNtTASndT86r9JgcKa63hUsJfaAECg4mIDx1z
vW5hpBYn1s1pAbmPmb4Ztj8fTZxCg9Uf/A/jBLGvm8Unn/8uFh/b1C+v7pyT5pjMJx8H+l2Br5jP
uv5mlsu3wcqOw2L9cMPRaqs71IovpA6qfeNnGIxQWxMOa6Dr25V5gJ8RXcauc9/sAh+ezrsizLDt
3g0FeRF8GLWjOWIHdnuHE6e6a2b3fhkTYAHQ+TgY55iXGiRQFUnfcUeQ9LTUzi5R1dNotruU/PDQ
En0YC8Pa+80uN/Hkd3hfki7NQ5i613b2532eoTrSk4IbWbScflHRIszZk9cJFD+t7+vM6cN+BGKF
sbib+5ehwdpXtPZ4ImgmjTEJB9ZOW1rh6CoeVT/Ck1/no0WQw906NtQeyg0Td/Mn9vq4gOU5jeSq
GKObh40ByLlUhGitjXYgfkFJRDG9t1LLCCn66j4lEcrDxpgFTMjk+tDm94bIv2KAeQX87R8cOcsd
rpKdcKsHw+uiIYbYNQYs6FRqe86I/iHQzLB8VNFDm/6k4j2iwerDDjzYfuycT2wMj5xF35xVkpSW
sHMrr8FlN6ECN7wn5KJpZGvnIDrImNXaPheYylEbVqCk/eTACf1u7nOYhAKB1cwq55nHxmh/Li4l
hqgB1QBT7OIJ+iutJFT7HCsVGsJa2S9mwmpRloh9iW25OFmpGUzmL1QV53XSGH2xU20cs6hSYmEd
g4E9NOk+06IiEw6PTDF46KfyNz9xf06zy54hTCazSxYBov/AeA7bfJuwEWRxWJYJykSlrqYl2oPo
0YOPPggHks6eyia/T/3pmWzbgvWDiatjBD9Gg6Vy7GjTM/ZRB2Qz0jcAdkuiBdwXMTkrnur449SJ
N9GU9UUMNM5LtFhdm457oEpzkIcx5C9A9JgpVM32o3siaa3hu6ge1wLbNOJdd597oUJ6P63YD3JX
YE8f3emurr8XBt6YvlJMoO23fAQkFNSjiz4XopdBEshS6WuNKnHqra+j7XY7goCvioMgWZUj4Eky
4By38Vhp5+TzGvWtvvdjF4DfFCjkX/rJtnlMI26S7YWc3JjfQpuy2ma+KKZ2ct2ms013X0rsqb73
VI1whmAKQT2yirMrv8I43cT99fywkDyS2cDzMhfXHrj/LQ+CtkeQ+rz/+b09qhLyJOW4Q7MKzKRz
9qkmWCq+p6/1HGCkmOdvYADY6gNOysyOcY+L4A5YW09ckgNJH3uNM5Bz7VFxqWf4P6BpcyhT8ZJA
TVHySpQD8W+WG+WF91lYHYmA0ag662ijLvDk+K1zvxR2/0aCLceT/rxtYfa8DHulnYsWabGjyhFR
vVo4kKERJmbf740hPztTcvRK9akym1+WYnkG0s4hN6AcJqO494t7xS4Xw2dlMC4fjX5pDqLIQaik
2dGTq9rZZvA8pc2+0NV4pQU6vaigtkJqizW0Ax1wIGu70CV4md0nJ8/GLI7kkcNwEktARpbzSsfT
PHdEbxwYF5APOhJfbynfo4VFztsAE2Nf4DreIcFDeDaldjTX7U838K2blPAXWYbPVspBex94B3Ps
YEqatQx9Z87ueZzs/v2rYq6y+0RttKFkhTT5r3/XPRYRY10sVp06paIysVDb3Bfvf33/g6KkAbCN
oCZshM7ATWVEMmk0vmPRJveNEDkpkvW4nNt4OvXbv3Xv/7b0yVtSlcmxnjt1P9nGUZnaPHttou7f
/3D/91dSoPud8XiCavQ/ikl+cQoxIsWcaToViNtOiTKuzHz4qze117xxuYQgPwcWc4I2RfOekiFd
HOpmwNVrFOWxSvEHQPREwerBNsUSCuKlNF+pimeEnOt0gMC8yyUfoaXCtGzedAX3y8+zfqfj8Qlm
TVBR/3g1DtXGQDkbWJxhEtO6LJr925TemV9prPQByeYChFrfOnc6JGOf7QuGhyycEPI9aby5bndd
HWQduaI/5rLNwFR6yTL1MGzIUsykBx72gaaM2qUr1VxgBcXdHVPanNRoO7jrxoV4PvFtSbXcU578
GlYUe9JpuYG2HmMiOP23yb506VLvaInSSO8gFmiYOs++NV61LZLHgcADK01uk1NFc0pHVGg5XreV
cloWwc6tONZWGdpfmEQ0RLR5cnOqQfI20CIXgX+Z0dNefd0S0DpUD0BI1/tGFXXEJjUT4MbNE2ep
8ewOFgh10FgU0fZJm7N7Kcr1bRF18sL04ubZfXL1/dY4duTR3c0LWYg43CpXd09m7gXHjqPF3Uqe
yovlspnEyhqJe83Li3bLB+3C+y9UAb2+XMpjnsNfMKd+jjyAnqTFc4smrTqbqZWdZvxYhgEURfdr
cjcSJRF1Nhoak1YZqX/1zisDfY2zNfTs6XOZGGrPeMO96qp6kS3SypRosxpatW49eZuaNDn4Ni+5
UrYfsW9OkWwfK1N7IaA668lNnvMtjmGKU/V51OCfGyv5XjcQvACJpeQr7JvWFXvD7kfMztNXZNnF
sSwAkRRza+y8peiOtfcx83qW92lebzxXkVv1oZvZB+DCdC9Fdipsp764QGi7ttMPJOdC6Rt9zCYL
u6vtzq/o/T9BJwEs3lnlhV89iZoSJ9M8qzOEnDMH1TzqfGg+DDzkBefjwaO4zZ1A3abl0V6RyM/k
CIeMJEEaNxIePFizHRPB6U673fJMKjQ7PjyQWtWf7RoAUzoX4Aq93Lj6bfUSYGsIjLo9+JL9H41N
STwM/RMFFLyfA/UZr8Y3w7fTs6z9Zyhx3RXBxUercK2LBfzoTtKjOzer8dFckvoZLd+Jctvf163l
7N6LT7tu1akf5Y1OkQK+CyGsrICq5EK1UUn/8AZ107zhJrRu2izqO+axwUFrE/L/+z++f88EsvXm
v1QrpzdH6qeEhKIXyFX6kDIDpmHFEQCsNieTquyfxsDpSQvfoBBk1LX7oXZcwnNnEcKoJZ2udCoi
RDDSXcUw0R2pVOT5H6zG6M5ORhtjrSEaVBg/W8ofpI7yQxCL4Nh2BCN74NokbdGomVA++aTRo9sC
mdzboAGajPK5iO0dfiZvu46fk9X6Ys5fsike9qJI9c7ZzCgmYUael5DU3szGjjg58swqjp4sWCZ1
aEh8AtGF2OjEwiJnY/XOYk52cGanTOa7sk7eUuCdXEl726lujPORsKUuji4n2A/dQ0BBhvdxwWHX
5kTQyAQ/pWEs5wwvwpBI3C7asM+OPciTqT4147Cc3//gPnpeneyHY/ispP5M+JhJqwXCLXP4qWvO
71/BvqeHD6RfhxV9A7gmqr6YFP37APcpN6yE86Rd3pXCp6WZ4Hg6A6TZcRo7r5ZOL+O4DeWo+yfc
XkNtgAe1oHTAk5UK8TSAdah5Df0TX1xlxb1hsjSbCiN+kFgwMxJIL0FRnHRHEWIv8mWZCCxTmB0y
+b6+Wh+mdnaj0Wqepg61PdGELUCw+SHNFD2pEY2n5m0WGArrAdWTcli/tJio/ofsnAjNGU/0OkyG
n2XrkC1ArIEBjZvFfJV7WbqnPKcb3WK3dLvcIOgiONKFa+4EuvNj7kdpQ8m3SDFF8PBxSzfBx2b1
0qfUg/fvqp+D08pzvfCKZxfd4dizOlKSQZfp1M2SFbrRMmh2mQEjuqky0kTwGkDhJ3PAwx7Gyglb
Il7OgNUcyqriRqMpD82+5HBIKwIqavBJjIZNDpvxMnfm1gHBo6wIP/Bo7vsKo+o8BQ9mToOKBPHX
kVryBI4mmqyCJWrk4s6WeETVGA4zGT8EzOEtL8rN/mDulilvEbXQBlvs5UzZCVwrWx+FdTKmWWPW
TiIlneeGkdbOXYeWtCaEJUN95/ZpEA6ZiZCQZOWoxBBnuY2zzziTmAuOactbaWwa4mtq2WZkFN2t
d7ryVMywJeY6jpKmiBgp+LukbGRozz9ozRlUa7T0JMdQ+oueot7x1/bNpElUFh4t3HZr+cxlHybN
Ny+3k/tkfloTQojX3Hy0VNNHKGdgklQ+NiCA6LWN0X4A+WTU0wD4qmOMbRGlYXckXWH/IAe83Cer
WV9GOfC7+Qmnuor9ppE/W6ccDlgSnwR1NoUPzAjSxIDjdweFw8wHmxG78dcyMKewtYJpR3MATmm+
unc169JubWZA7d5+XqireTCGKbnd7t2mfhoRDx+s5rumGX6UAbS+BB1oKZ+VMxb73o7fOonfWoki
hKEIR5DwoBQ9z50RcLh2CkZprUcdlCbe2WwbhzSh8mNilS8mztBQyfjrVBKxlo14Q+eOLsGk0TXk
LPtRVzGnAbJxLEwRQgL9FCv1NeigvjQwNXeVJB8JZ4gFow/uf0W1mqQ1e2LMMFWQN2kQ1e1XcHZW
6nathX3vLdmnPhFMPPLuOeuGH2C/uBR/TSmnBbjByJin5kImj8dKAY+KpghSztX8snYpLfwU80SR
K5YhfzmswZiGRi33nirzCwU84To/gmZrcTCR3pMksMu6tiT2RnFMT3fESURMhNnxihlxlrVcLVoU
B2RkH925AoCpi0+u7Bo0qqQblS6H5qBp07u0lO0+L+TTajivizlK1gOfAKuUiHvp1GFgk9lO33na
LzEKaCm2y9v45WZgbboOrbRcHETXzkDLw7q0DmkEDF9Z45f2DYkYt4ev30ySHfdzP0+A4gl7twfr
kFs0gSbqcRAS5m4daWSYxNxO60ejrJ+CFeugAStP95N5bpuxDRtYd48jLPntIEnzC9VvmjIjpavN
IG7ukIBZ2ctMCX+ZtngqijDIKPlZBBlnUhnkO5Q12Z5lFRycbJ2zm3ZcQe361VN9/zEDqv4gk/Fh
GAP1ZOv4GLhT/gHeAYNVIAzyOhWsCbHRZJFtME+egETtSmcZAWzR0vBUfRjKE0JLRPxtBPz9I7SB
b7Kom6O/eLh6e+8BlBDIgy6B19dlB7OgsCCpHlKhLh7SdbyU8HhfSkaGd0XVf1hBIl0Sp/KvzpBw
vnJgCQQxKEAniBqPg1JT6oyWk6AOtqmOyoZ4eXy7tZaM85ct9LoFERwM1scinuZQY+as8oZwKke9
uGv6czAErZx6rW5lPd+7gz9Fiy1aRPvlj2odKTEyTQKO4X9DsmWjphfmJ1ut8a5PxZ1d5frYpODe
cr9l4D4/Vhy4zgkhBo4TfMa8eCdiW71CGP5cEomBRwh+DqdS8hP5beoRDoJfQqbP11VjQfSqEO6e
YDRrPRKpRJ6CV857ToD9MW2MgzWGRZKThhIQ4OErh6QCQF8BrSYM1rXJKJgp0cgTfXBV9VZ7ww+n
NbE2xtbNraV/FSm4BdQkp84nf7AWBeC/WkQkxU+hcNmhmSH5e500HqeJRh0rfpwgSLz3gGzJzDB9
3OjdYEXoYr4zj+53jAefyOB0IuGTp7TIttmZukN/WG1pCHK5L4sNCp7GfDx0L1O3YcI1O0/KKhG+
U4li9ES80JEJxuo2OBx+lrjktOVgK1RB23PoJSMpDZ6HzjXPsRLkncy+DBGm7nRb3ip3UtGy5Ge0
OiocDa8kN2xgLMk83EpKUjsVm26cLN5BpDYx43xyCeKIwp4bdAb5yWTl3OHnt/Y0dHO3L07ryNUO
b9iZO7qQnKHpCO51po9xayRnEeIxNAvmmdncJp+aYaPZcRSpmdzsTHSp4UjCOQvyuLDVSHFyobwd
bBOe/rgijwqIor4ESXbJvf5Ujd2XzisrkqaYDTrm5O/IPcAbuLR3zSS+z25OWo6/np1ioUJvldr3
eola1RKpl2NM8GecCl6aKOCxufESt5GfY2RLPSaGmD8epOeR6vjTA5yh5sa51v0soV/ZOFaxSuTS
tY9NfYBgbDwY2E8t0bF5o57ZOUl3NAZ8y7Mx0WydgnBhstZrTUAAnOK7Ouk5FuqUkOgNsT/Da0Ga
U4UaU4Go/eGU5RRUBmWRshmJG+iUYPBvnRxoL4e0pPhUnhPaXR6cyQjNHhFRfTBRpd3VqX1fTI5x
gMVU7TO7jSOrtUL5xZ5LK6Q/U14d5uvGnH2lysaIDEj7EHfuL0JprTDzkQxacP3TUjEBSbdtQ6Ok
DqYzG+j9WPSRQ1mKDwV6vWHpq911ZO9IhYR2wEYsu9vYxv1B1MsFmByxdatF/blaHp0DQPc9WnJQ
d7iZ333rntLw1kwIWfHYfvQWbhUfYF1jQqtJyOOgUUGgnk5sTKUVu/3orvcD7xx6mv7seDx1o8fu
bg38dR8vmGurdDihizkquz+KoLWpcMlWoSHRMXqgds06ouXAm+FdUciuNtU8ZGwmKEundplVbjEq
3vI4uSaHzlj7oT+0V1QLfVg566MhKx0KqrCdbTcIG7y+gl3slPddYy3RuMjmrrM9aFxZTwkq/Pic
j5+yndSm/eCRCL6fYyCS3oyCJBk9+JStONjO/2LvPLIb17J0PZU3AeSCN10CdKBIivJSB0uKkOC9
x+jrA+JmMFJ5s+pVvzoQLCmCxDnb/Iay+zjQySk6eiZm2t35QAXvU0s+xBX3rZQiz/VEyy6Gdl0L
3XPI7bNFpCOhdVVO5CPPOFiPqCd9SG2wIy5smXqjPxfLvu5fDyz7hEQsmREUlJbEWFirBc3ousnd
0JdzNDRnu89lddm5LEoD6e661nu7rbJqmwPR9MoaaUsZW3NhkuCjLNvXnYYgVm7J3DWrAbG6nFl7
/M6ChiZ7ahjk3z2jBSp8OHUvF6bZdPBypslYzPkflncOln9nWRXTLN3DPWACyQr3uii7EQP267Yx
EoeGevQD9mzplnw8d9LEuwpF4Y2qoRomyPV2OXY9QSw9nbS1MO2alsyv/1byp3oWrOQjLotgXjPa
7gbFqIiwXm9mi1QW823vefyTNB53xuzXTlv1vowRBtLmLRwhz5auUwqdt5ZdvYk9XO2r95gcpYyg
PjJRcZzvQyqsDUX4Kd3myhjukDCfS/n+uz5pP5fL4/lLKlSz2koZtHiF6slAcCxYQB4WlN3/UXge
/nsKj6yIFmDa/0zhOX32/2/3jgVVEFaff9J4/rrynwxY8R+6JMGAUGcyz5X9Kv9D0+DEWoiA4lCw
YKj/Yr+q2j8UUZc0yzIUSZ0B1n9SeHRoN/BiYS5osEyU/w2FR/tXULmGBADwSQWqkimKsDP0bzhu
VdAHvzSNaWf5NcAf/aikwdokb3gsbxLaBPYkb0rD9VBhoGT00LyrP/yH5gnsIxPeaG29cTMgiiI8
N8WhZa7BGT3bElZpFYIUOytCDoSIcRU8MvCW2b7w7pJt6sib7F1BvVNZY8GKNnTwKP0sD5Zj7C1H
i/4HePc3XtBfnxGysKVpisGfb2D9ypNHSU7NaSdOxlMrSXdBCxzRVG5xufjRVu2XgLIobZvwVQul
uz9+ELe/gKh/GukgzPoNoDrfYQhJpqGhqgR599u7I6YPK8JXpp35aPUH8Su/q85qYItvzSb9CnA0
QnTuy7hX73LPYRol3rtn9j5a97RR6K8Wa/UiVUfppnTl9/Q07eNL3Dr1Cb5Of8HtuV6HJySHYDFW
K+3eAKsYOflu+JE/BTfKrbgtzE8f0vBasKYn5HxA39yqr7SSKbNhisA1xyal2blaQRpt38rH9LGr
kavZ01DDKt6wHAWUElYfTLMl7sMrEDo3/Ub8OYBk2kGyRMsjwygvXplOdV+epNiWDvUWfXkHkblH
Cf+bH9EDH2czPGdf01a4mwhgjvCiQMzIq+7dN3co+J+jNblb9DnuUqd1Jjhi2BkUqy/5UJKPon4Y
CdTkVvXH1K9aYyU46QfWcoPqCHuqNEwjiJo8Ai1FLgEpDpkw9yHPV9ajR9kluoy3k2H7R2R9KvMh
v8SfPvCrdCUc8wdtO92ZiESQYDxQfssj8vmVfzO+ZO/6psfULlxpX1FpGzSs9p3kxv6aMpzv7/Du
wccZQUS43wqATHWlA/tJ+U0fJ/gXs56XeFHFzYiq06V6w2vxI7/1zk1+ku/7WVcIOuwuBHVE/nqH
mMYpdfuT73bTzr/VD11u014Gz6zYxXvilmiIY2xxISv9itb+Rm43mCcjTtp/NNEawmoQky84mu3B
A10X+W340KADfFApzfbUIWwK1+vsMG3VDZCP2sa7Hktx7VX66R0LPAeP0wt4ActJz56dvOFJfsTl
VtjXmPZm9oQSLMiRaRVtjRtkYTN62Qfz2cLVkioS0ITP6gIsdzhhjI7n/Cu1eu3O3xvwqQ0qtjaO
yT0QyQea7ciZxQ2965uSJucuem/3lZ2e5TsJ16RH/0M/tfWhgSX+7D2al4nSwokySodWqrZS9vop
PVMPa5DWvsHrWV0LoHl32Ue/yagJ7spd8mI5jCfWLsBa82jdWk8UU/N2i4ImJil2ytOxSj47FKdW
7UGOHtDRLM/5Xj/XyYZCk9iu8C40Yrd/kecvDcBF261klGAdzNbf9V3ooDskrS3sfonE7HxjXTSE
6FfBsS5smuhav5fWKgrQPypkq/mA+gaV0j3lVH/iRq6kfgvECEetHWkH9pOnFFrzPjjGEbqzjIGA
rshTAHRTzmh1p6P6hJbwz+QxWNN4fUUhOdlCI9sNJGgrfTsGtraPHpu30dmNuwCymi2APvFt/2w0
6KCutAfvvf4S0MWH/n5EdGN8LtxhjS6hdUElia6OsB2rPa4hw3bw7VpemWelfbQu3bF5DdxIXxmv
4534LDrU9dDZvJPOaI3+9+PjN3qGColVZoSGFAiIDxGGbxQIOZlMrdfRFa/ROEQieSunxrMZ1s5/
/zb/NgjPb6PBvoQlgMTwd5ZAVQno+3gSDqhS/zC/hTUO+9EfPkkqSZrTBimCkin+dyzwN0O/LP/7
7ErhUhZNTdVheswuWf9KTqCbQ/ZrUQGRhPSZMM4j886iXTH4WHFTCHuTNFSILGxniiciedWRzPdc
6dGU1mu7MwR9rxbjQ+553Q4VJh61BKJ2q2GbEiriTdwO58EHFAHwrt5Iyoi8l4jAtTnI5qaSpWIz
0WRYxWAsmoEhA5CGY+XqQVSS6IwlXon7NTrTSmS4AKiIvOsnuQDSpxuzLpXYWnaS5cJaMac7Suje
hl85xfJxJwOFHc38sdGM9t5HLPBoJRn2hMAk09gQyJ39Ym819c0A5ms7zngAvHheLTDSvnZO/BTW
k/ajBT1cZkCtKc8iYTaXldNNXjaumMbSVhGnvdGiNKTHEUJ/5BqCPjMr55wPs2ZwxwnPRtbdhhkf
ga+9YTigXW7V0FAkwc3FFOWZwHqWIQk4lYXvi1SFX23VgPvoK3y3cvEeDr96DLuSfB6XTwYqGSKC
JrixOe60srqgDIz76phu8FMJgHtkKNLk5pf8AOqeMTULqC7J9C78BLaD5pPFy8KkbtUSINQAak2Q
Y4xEItE4NrWBudOUOYbYLwrb57FCv1UX1A/Eb9SThSFygiCU1xrJrutwwxAbrd7H9GOGPrpVcuEH
LFbBzbTpQZPfMcdA4shMf1a56u20Yla0m+Rz1DXHQADs0uT4loMNf2pDbQLYwkQBIAURL4KEDksu
qQIpNOk6NTz/XiwqO4qlk2gGO2HUbqXhJ22iuwl1ny0MledBL56KIXkPzlAt03U91HdDkN1Hnv8g
h/XPiIbYauIHPKntDLZ/ntdVSAJ9aFJMFPBqTWELDDjHa6LAR4TrCuSmz6x2rU0IJshocKpy2q5T
dDHxW/JPQaE9orV3xNKHRqLFNz3Xk6NcoPWhUvvIIREDPcIUDXn5qu2fspnTZsL3GGAqbYThc+Sn
joLEw1DIPz1jxEQmqxj4YhpB8VbAcZKeWlsxUehopwBXGpkZmhN4RgpoNOi4O7AjpLFwCvhObX9f
qAXOOgH/B84TbeKoY7DNxBZNPV4R1a4h+YQptjFUZDoCzekzA0lDfClMVDNvESRnBrWQepvsLAff
FZeOmbbwGT36kcYKJ6sWW4sUeJonvWkdpZ8K/1MCr0z7jIL3abifOs1Rhu7RrPsbSwn2piGivBfa
6HpTXhkBbTJPDqGOwzrOL4rvq9swTc9jgOUpiH1DXpvGPGlUrYJAdIvWk2+cJgoi+djvtUZFKr7Q
OmfMpHIv69kIPKHd1bGnoow6O8xkZXVHn8AD70EVbYijChm6QHJ9ajskoRakA6B9jtnJ/m7sOldq
gQ/GHmXGAqChKYkhmvZ4bMwN1mUBGlF2AUkTs8lWE2zLxrz1UHa3M0GrnUiChKeOcx8kEOPDoPYx
nit4VnsErcuu0HzOujSj1JEmlM85SQus+Ndah2moDpcDLVeE3nwJTfNS7dY+PssUHcB2guZMPDdo
5c/Sl4WNLNMouYWmirjlebqre5twkRCAsrtTH2kloD6z7Sjp8ON9lR+nnfyKMDcmuMfkOByld+Ch
9aEGFG451u2EFXRtx68jrrCrEhFPe/giRV9jVZHeKCfzdZVfQKqLrwi0qOfgvb5RN8MR/TvvlH+k
B0J20GtUMV74jvQX8wDbaqdijLUyDMb5s1FsET1mpKfkCkInwhQIgWAVU27bOIm3VgxoE+NTp9Jd
wll6aNRPTGMvXajX4S9F9e1Vgm1h3OAEy2X0ypEOj1bah3lr/jT35WfYvQYTLQFHBejYcmH3VWK6
/dTf4MmQISNi2VlM1GPHYLhP1tZ4yh8I5P1bfB2ejK2xFc9oUlc4oTmgSq2L8pW8Ya6U2ebH9BZN
KwNewzqXibRXI3MTU57uNIdmJ5WkKpvuIA9u7rvIrgzUvEB6GbmDJI8OaR5ZI3kz9jt0AGaMHEV3
KJHwtKic87ThqU0FGV4DqHjQ7RQ2wb0gxYw4E92wOT4XUGC41STa3k58KRmbDum6B0O4ARho9AwI
zCd2lVEopl5t47vpP1PvLGgyrsyTyX+uEIQi61a9yMVWkTZZbwOJoJiKJDl+ytpZds1wz+KY8fGQ
efboXG0QAKTX9sI9jnm+xlmQB24pFu6mfoOIv9yjIbxKu/UIAw3NmXV4yblbRJefGpSq6lB95Gij
f/Ay9bAWARwxjFNEcmOkkP2dnt313X6wXoUTQ5h1gkqtvwoIp+74WSDmzi1GkS71742T+rPDcSem
poo0jYvX4aoBBkrMaD4YpwxRJNB24UH/qa2Fy/Tkncmf6tcKrER21zwMlcN7+2+Evi/ZTbHvoFyt
MoAbn8omPOnH9B1ZTIqmzXP/SK16Fnc88djE6ybfmb2tZ3b+WGyq+1mPDxDlK0+A8pGSrEVOh7oO
3KCGdNMuH2lDqI52ih81QtUJj9WDHq0tPFCd6pmaqd9jFbYCJUn20x7laE7jCKGE9UBdV1w9VDPW
cGWU2/JxRoj7ez4mL911t7n0kufIQWMzdePjWofJFWgzziWRPMFL03BoWsN0c00yUNRDsIsUN7xG
GTt8QfAQvac2fgLigouVHqNPcRA+VDDUd760A5YJ1xbHu/JknUfa4pgzDsdh393EyF8hC7gm4fQQ
ktpWB+xxBrdx42PkO0Q2yU8KfdGLaN0kNx76jcZK92wUhcRsn39UJbrBWBUEszvJynjhdwU3dAAC
3NpVvhJ2MmNG+4Gl2Q6FjPom2GWoPoGFekm2DTDs45yA9evhKSxW8bnZeoi7onKsIGG2EgKq2Ctk
+nqEFMkZ9HV/U5KQZ850tPjVkKJSF1gnbxWtoB5Ahh1cyMgzN44fui1RnvVgWnb7jOSWMmxNW9nj
o/FCr2arPyZbijmvKUg7po99cgw3ymNGXWFt3BwAmE73fboebumOlbfJhXzmtdlEe/qA6hGtUwN0
vmMxcP8Ei+7v0pPK63Yv6tZ84zNcyHRhSQZut+0m+ol8akQRp7W1z3NnOPsoPVU2iOsMw6aTd9fQ
X0K3d0UKiGYqyOW7+iy8lgftvmXjxbyAR34L9vWBftiaMOHiDWurJdm2h+4+QsFmOzHo7+Grf6Dw
+cQU2twiPCbdDJv85J+qH5OCrgfZVRza1llA/Ylw67H4aB3tyAirPiin8DE+4Pohu77iwlry4FfO
8kw4b9wUzR5mtH5Rj8Z9/oRwGQEmXZvMd5CKj7Rd9ZPUIKCgUu2lFwjD05mU7sQMQymEHDH8aJCZ
mpt0a1BTteEYLRBqO00xIHS576mjvpQHmriFuq5ekH5SaJWezROdx0raGMK283aBsMO6hu8J4hSf
JY8v4nCTq3u6wSSpHRWFdpMBRMP/hmDhhqxS+lmXH0QV+AjlzY16CR7wPQN4uzEv8ta6lwKnBGIG
uJw2CV05PK2xsVpVe7o44KKHm3AHMMDEiucES09UTyWuKzyVX13lKHt+dv7z9CM9LcOcuvZdPIPA
OkQr6S31d4RFtNJuqYm78QXDJUX6CAQ7Mi9+fwxnT4E+OUyVO3PZmoOJpFmiHxn8AXL58cHrYfHx
Sxe+Vh2dPgNX01vGH2sEU2c9xG53P66DH9KzYMGUW/XH5JUKhPIinSmAdDimnGlubsqLRO+SeO7i
vzEvMRgoyruFRNmxO+d3IaYpP5qND2vgWRRt0K0Yu1rcgB4jtxMfDoCRxDwMHDl5HIpHqPWTbsfa
1mJuyTdMKgBqrNfojQZSfMYvYbwML553LwDeJQDdK/xiI9nRKgfQB43ZN3BmeJTRuSs+ysf8Lfdu
1KcivItuTdqkuILtotc58ET44H0AeQ/6JXRopNM1Pk/KbmKieJZ2xUbdouGGxh8FkZ24bfakp+0x
jJ2g2kIaaD9NzWnwfke4tkRFeNW+mvfidPLuMZlce6/tZ1OsCqKAhw5IFoZbEK7giZ7EdfpoYIxy
m19U278rbtLJjt9p1ZZfyqZ9K6hvfEG0f5eVC55vNUkdQhpH0BAgDgjC75nzwotlj2A2MB7eoxe3
Ht/U1ikfGdWVlGHS9qmNneJDdd8BxStXiDY86ZQp6e+dKSi9Kxvxkw3Q972/h8cCgEkdtoB9IijZ
uC4+gCHKDtpdQbEEHHNyST8V2ovdOv3U0I+LL5N1iKUN3Jdsoxgn4GWQsPS9x7Q4im8q5ZZE/egm
keQEdzX/Ba6tU82IchUIBVxyKlgktj26P2WPuh8Il4QQqAwrEnW4JOBRI7zTt3DO1ONIgv6SZbZ3
rJSvuvpRBU51y2eimY28urf3P4lhsnNFkHCBbYLYK+DB3DVgzqC0DJz8NWqJcVfqp8fXmLkgzLFM
aB/7eMXvOHigXfXT+NG/0d+arUQ+yk+yRqt2csA5UMU3w+yJQ87sUkvWnv0BPSZmIRu4gjsdRye9
Sbcp0aXTA6I8xYQZFUbv6jafgRVOcUDPujyFdHPhZW3Un+KeEBHAcmr7B/VY7ij4MbyUa/+UvGb7
aBsMdv0BDNKgrPkAEhdqfb9ipjib2/JkmgcEJj67T/PEr1JAM+EBC9Jj9sN68M/NEX8a9cPah08V
jsY29fPyCbGxMfuSpttRW2UJVo9gK/YZokjVZvhhmNuCNgVYQmkFRm5M6WkPYapg7eHD/Rjw95xk
lfs8YAOHWD/CIJohHno/kQ7DckASmyPkO2Er1mO1bmb3TfSpsIudF8t5y9pyGRgVBvI4BieZt9LB
GkIJKud8ItJbiEGOt4kPfjaNgkuNY62vDQq0KBH8GeMMfBjcs8TZPwIgM0mVP2yB9ElONKTE8qZt
aNHZD6BoQk3C7aGQQkcz4ktoBQcEuPjfrIbKrZqKG7hCeIgjx7HyslJ1mriAP93FKfUjQD6tnm9C
OSKiEoxm440iBD2zQsNTpBiFTgjM5MCH5tm8SrEerMu27u+ldJbXxB+jlKmwI4MGjIfGllN60UAm
XN0DYQPl7JnvcqAycc2WbKPiGKA3HVyTZViZRrXuE1jWg+ylQEqG4AlJBK1UVVuIDGkT+hDOOsWr
NiWGp4SeTIV5mTd3IDY8ExKsZUUz682fdeJV0rW6P6gt8zpSKhRSzP4QRMlF8OiDdqLkHYNaeQWc
itQ640PUxsE+G6lkImp5VwC/NQvjYDA5IVR1QPYbDEuCOmRJhNzn3iUJvTeAybXbQPbrAE3j58H4
h/nAJok3vZ9Xrmzk+9g/kF/fNkj6gzsGp4mwNy39EKirBaOe2qKKk6H1GKQGtLmwhWRhumCNbrxi
eNHjTN53PdiAtNFvveg9aasKj27pUy3Qc9Q6E7bqiC2H6MEyowAStWryqpokK5jWWWCQC5jeU1NB
mRruJv+SIvbykrYvtZADeRGb1wxrW1vCWjnyHkrtSxIKYNR+8oQSBPNqGQ/U1KyvEhNXqaYJj5Q/
lZOM/yEdpTU42nUvmwKp7/QsNGjINgMyI6UYfOEHQxmJbMhEqC3o8fBFHWxTttNjaajmro2EGlsP
k9q33tNh8HtcGXkzWSY7lUZbtryUCnSiQYG01nrQIIxhCTaMEZTgA3knFjPpQLG2E+LSdgxBEGwF
pO1njEWeO5QqZkpPZylUG7v8uWlIxpZr00j7wnw5lvB2K3ryd+ppoTGQ8ifmOdHFEviJ+NCI6ks2
4N1RrqEHCFBPxZJZZ5ysJ0blYNWaPv+B8UPy6udc690gJSEuMkJUJW8esxJIbqYCmzB66wM6rhTi
qqYTGocdbg45AXOR0kFQod2or1YivVQtFccZcVRDoMQtbrwBvLbxC1IGGcsaJypDYx0myVaqUn9/
F2g0lfKRjC4Oym0uhSQzEJhR+7lgnfMkRD1pE4jltSG+xkX/EaEJQVTsbUeLelDa7LWwcSu5BZ4S
Qc5To8dSB3cVKQwpCW5s66BOcrTmpnUD0nJdjsBlMBZFijQLdbeTmAAMJA8GFb6vsu3IS6OmE21J
EC8w0+AhWI0thA9eEL1rKiLqtWTE+EE1exlXia1SF8yLENERaaFuIfhKtq9LKnohHUSGyLUygqOu
wP6LCv02vy3OppVdwr56lEoQ3x1AIMiUmDdJzZ3V1+AexP4xVcHEhTIYmxhcxwqdC8CJWEH2Oe1k
0QAXOFKCRfSnkHB34dby65SzXaUS0mqVOksSt89RnhCP4NW8YgxPb6zySTFJ0aQsejUavDtVNMtP
IL+wMTYhG0c3k147ngyJysxgv+bk0kMHsU+DNoD27SifC/qAgpgjAWghxYGYF2S7CeptPNxHJnh0
KbHey4TMNQ9SKHrMSB3flWIp1WocGoR+Yvy/KDM0jfcZ6Co8zva5yDGJrEcI93oCIg4/MHrp6uDW
nQtp/S0YCGSL5lXUD75UnOhr7AoDHK7Z1J/WQOM+rR2xLgnws2M+KtRmUv9o3yHns0dc/R67iNNQ
VNuu1+m0NSI67FX1s0hcaxTffR+BdaryuDGHUJMFnOnJb5JXpLNq3N9WlRYck7yTZ8InAQ8pzvj6
ro/YbWklgf2sA5J11EkVQb6BBQxZW5hzVYisoYmADZ5CFxGolZZo6U4pafviKg0X1br3qwj3LCRI
Vm2MUko97Ru9c72oEg95hSF7JCZ3Q9e8dkVUgoOZCE9kn2SZmCjNuksuCO9D1wKzQ8S2yw5AJ87A
olC6tdpZ9IlUErEdUzCGDTB8AHoam3oqVzsvFreBQU6c+T5kVliaoLXTx3zo2VVQVqv67pAE/qMI
sqvOOzuGw7Et+wSZoVksW+zkbc1oBhM3ptzRKSdpkp8S0GBbrE/a1QQpFceE90lDZN+fhH0kSpfU
JAZNmuIRKy6SaL25HxQquF5vXFp+p/jKMMDL1lZRa+y42oS8iV6rr5JWdYa2rb1iE5eK44XFTkG6
KSwo9CkJvO9QwnYyKQ6dGd4LfP6nkOJ5nMcvsYGXJ8RtokUmMinDgCqzIOeo4KFFyE4rWUkpIUcK
41SlhpugILE36ooE09OZ9oU2389I03YKcdf0o3DjZV13jofc7SLTcGD/wOaXofNNvbRR6OvYIwUg
NZRJDfFEUmMrsmEbJHZexPtJlHZpbu7VqGnXpoCURdAC+8wAq+vT4PQgNpw+wH9pkmu7Fvn+dW+a
qXFw0gGxwN4VbkcVaUetQJu9MgGptmm+KXMj20a9/NWXHWXc2S/yoRMQB0fV0i7HiNShbo+1jPdT
24E8VLPdaDb3dWpS12yqvdeaO5gk1CAq7dKjdeIUU7tH1OAUc4vs0DNuCt0THMRCwoimFaZi9yVa
Mquy1p6BxGq2GKevsSfCwA7GLe4zNOqsZ0P0KfR1GGYqCI+HVp3uOx+WqAmato4ER5MUhNhRSkQF
xtjwdaNoLskvTeeDltepCZhzzVqTkzvoSniwT/eoC6pEuqqmrqWCxzhV+wdoulgjmtLPNm2rIz50
W+r4xQrlpnLTec0dYjp5Ynzocig6daa7fjp+RbkPKVDvcLrhDuXqTGuhviYJRGyhGqAVgLJKOfBU
G+UPA10Mvkt+EiilpE4zwOeMN1IKH1juMgnvCenRE1v/pmtJFFTQEbkHQhuztPs4jdoNDRqw6yao
oJJWdtwBgUB1GpKeM9DRGHvqGj7UQVkhMmBgOxqztk5rXTyvzu1mnCbsM7pzp2yg3tGXD1plO1WZ
6tZpr2IbzNq3TWhu4z7ISVzL+COkM7SWlHLWmgz+XCz7zGq01qHov8EpS91lUXY8AQxY0jotiNo8
SX4V21xxaz37oeUAOS18epxOFLCCK/3G1YKOCl8ArtyXSGQjE/La0CEUjm8TzT0yNyg1LlpkOSKh
kBqSdi7iJn8t2rG4CKliwNoQdLeOxipbyVoOTRfvwF+LLAN/0rxa0mC4wu9FCLxAnbRyH804xCsY
EbmcZmMAd0x7k6oYcgy3otfL2w7C701SxuovMcP/Awn+jyBBdHX+AAb8m1nGDBI8fg7hj/xfEYLL
ZX8hBCVR+YcoqrrGxI9uJjjB3yhBSbT+AWrMoIdmqiry1hz6p0cGQt+iKqLkhQIi2sqzbuk/PTKk
fyi4Q+gmGrmGKEtIH/8vhL6R+v1XEBu5nDhj2DRV0yRwdN8ld5G+TyZUBCOIKaHtlzqsHKUARRcn
w03EAJJgJQS4F1maEg8sC85egEEdAkkwAcK6XJeB9kOFogxR4ibvK2KZQO9/LRQ1HMAXmuB50vEt
leTSVZDrcK2sBHW7rGYmXnvrZbX1yE2WtWURGwjeC4vwf+fnbi4zHxVKeVumbb+ZH0F3WUh1DUJt
WS3gpO3DFNOvLnMtiRbisjB+ry2bLXYE61EigPFgXwAbxn4v66XUzSUaqatltZnojmYpLTSIXBl8
v4kFeu/udXNZsyifB9447eBN5a4/L5TERNTw90JribRbVTssmN4F47wsFvB1L2gCbB/QFDM0u/A0
qAA+Ppy/0M6kQmCedaGj4tbl+R121ni0dkpGeNaplBuWVaOV+3083GlFVXBPYVb9gkMvmOhlMwqj
DOUH4asSzLY/+CFtmqk2aFnBxBwOhgn4BJr4SvM8Zyq6n0063gqtgpbThM1ebaXHJmjPVST6mxHd
MhNk9soQ4oz2fNhsk6Gbs4UtYoXiTjLThzagtVIE1QlDK207wkMVi8i/DdCoa6rDhBv8QZ3X2tTP
IaxK7x7BlTEzx6pe7TZKHAsrIZ7Sdd5PSUiMGyU16JJ58F6+Gxivj8nUlB4ah7L6tHx/aASGG1y7
zKq5VXPsQSS9oXvXt9TgPHVU7VzUP1E2q9e6F7Yuv+fWXdas32vXfUrRU029bi/nXDev1y37MC2k
90wesEbiqNhdz/sfXub74eVlfTmgQbys/jpO/XMCkX59T235567b1/f73++rCnoxcTYR4M53ZVmk
lfjX2rd9HeXNraBZm9zYfHurX7fg2236tgk2Credtm6c5eKgl4ptVXtuMj8pqJL8tch+b8Z14PE0
/t5ezqmyKJ7wJOea5civk5ZDy7YaTluk2gM7kGkP/d3Lftt3fftiRM3kby+5nnP9b7KGqqcAM8C5
vvnfnXd9O8FvrQ2knpvrruul133Xz3bdF9fyuZq5Bb8+rqwbmGRlPoG8jvpbzqJAy1Fct2hwUxsQ
6Fl+X5VnQjui1OcIkPRGRpkeRTCJ4EEXMDJZXuP6at82l9ciyUBeZTli8bCBtpjffMRjZdfgbrmc
83fXLft+Xbycs/wjv17hun29+ts+FN3kPYXLfN/Dq2GEfKNoBbfPJYMs8JhJcExbtsMEYzX7+6o2
wsVIknkY/X6oaHfIwm2beVAPjXmwGLMembCQBm09j/ndfKRapoQ/TvKXU5djKI6n7vXUZbPVVWkz
xtopahO8UOeFqZnFrwXKnozQBODtBhXEy3JgOW9Z02o8C5C2/Ocly8XXzevL9GH716uiOQneM5M1
e5rvTpqVHVJWrC0LLbfwTjUneKjXA00998dB2rRS3LiM0H8u/m5fEzPuIhfbzvdkWObBeU2eH8Fl
XzzNz81yxJeGXaF2Eiq0MUIxoa627miiaSxl4en7yb+uW/YKy6PeTKDE5SSg/E38sCxa1MsohPvY
dc+MHTKWvxaUtxkU583lgBQLNCaL/Fmshm4vCkHtLgsZSB4iiJFsrjXLfxnmW6XUUwC3TBFcn8Lg
ejARflMlVDKMnsFJaxn+UP34c7HsC3LtQ8yGGQQsT+5geJPbzQt0OqRt1tX7ek4B4jlQX9aixlt1
al7scenQ3H5eSEMDLJDUIBDTnlpVJ8OQV6e7ygPQMlIBtpfvfPl+x/lLTryJH8yys11+O9o8CdIG
TfyQ6xUZ5a1Mp7bQ9BXd6/kWLTfGo0hL7c7YepOoIo9rqe6yFlAs+7UGeypfx20+CxzOmtQoRcO2
mmaVCyLA3IUxzXaQUy3HJ8MxsWTeyUPtYGs+9ffcKChOikCBtwC6pGmVQpcedB9yRdTf0CJq0P2h
IIYSj+UmaSsAxREAGphgC2ScxU24k+g7EtWpS/SGvQvP2rxNYvzPncv2cmRZZGRP2J3JiUyhdoBb
sWxfj/9x0vIiy3aSCDoYsOb4630mIkMHUW7KRoJyb0o98E+hwbxZNBhOkJn7awEm1PaKXtlJ6U6X
fG0vz8eXhTJHXstajVUjAde8vVx5PacRRI58O/16TgW/HLlb0cNRtsjdZTG1IWPqssqvDGBXMYe7
f3t81IGO57lJ1fpfz1nO/v/Yt5zy612WS7yw/+lbPqKfv/+dZe36UbsBJRB1TLEdn2/EcreuH/fb
5vJBY2GrTZdmnpCuC+RnGbl/7/PnGcSbpy+p8aBPDzo/2HlqyZfZ7HrisjYYCfPa9Zrr4V8vGyZK
tvu206jnu/rtbZdz/uM+nRjeVhLkQ0SfyhkuwO6yQMmcl/q+umxngvTXSd8PIwnFV/mfj//xot9P
/WP71+ofrz3IA0+dgOTN8tL/dnw5dcLKZV9LP/94j79f/ft3uv7T8Sg9YD4Ybf74D5bV6yl/vMRy
5Pv2svOPy38d/+PfUZKtWpOCRUIs/7FIfm+mOUioUgC8Ou+67r9egJcMgKoJyfjfF3lqI7syys6K
vawuR9rElH69RT6SIeJvMBKqustiGBFMn+ZFHKmgiJbVZedymKou2fD1zGUtSALJGZOspJHy+7De
zsnycvyPl0MWsHblviiAz8yry/Ff77RsR9X0MBXgguq2taT19fJl7Y/XvP5Ly6svh/m67wRsz6na
DcK6q+Sn5Vm5PhHLpurrEsiO5bnQu6jAKXJ+CpezxLQwqDsThTCdZm7fVaTDwRIB9XOsc12YWRPY
VtaK6PiXcFNoajZuhEDDr4XQzTJwy3Y6xZpoL6vWZ9Vq4X+xdybLkSNZd34VmfYoc4wOyEybmCdG
cswkcwMjkyTmecbT63NkVWd2taRfrXUvGhbBaiYRCAzX7z3nO6fRU+vZVF0zlirPRlXO/Xqbjbs4
Ptmum+8nrWuIiQy/U/vQQZhI5nOb7mPqrHefB3laVPsxKSCj6Q9BxsS26PpnNAfZGayUvmt16zvE
G2+7rK2hh34vvLPXKhyG+nTL8v3XZlnhw93AQhXwmNG6PD6LzkDxEVDghol5ckwe5o4S71QgilCv
7wcLORyfxbbHM0FbOyEovTh3GPSltKUZfkDbxJb+5dfadWlFLKtYEN7gcBzmht5A72/pQv2nYfdf
NOx0LJr/V1fvsRj+Kc32z1/4s1XniT90UnToqFnEjvyjTec5fzgWYS2OIem4gVL+1aazzD9sQcCY
tEzXA31jEdz0Vx6f+AOBhEeClEofk+q3/o02HckwKgPqtzQUYnFN2zIdw6RdaEjTVHbf35LWEBug
oZeRe6rM5NvYIiipQ3vboCfuKg+Frh9/dY0purhac2miuWGaYPeg+4xXLTZx/VZTuvfL4iaIZ+iK
7ndgH8MRm0CTRE8RUsiuTD+nicyKafLeR/m9rTX9bKUQTyZgL5JAhUecO1vyf8xzKepL1E/iqhIX
agGRl7YOZor00RDCvCOW76I144lEdlZXAbN1J9dgEhK+dkoG98Eq3Xldt9LcJNneCGpku7Ukr6Uf
mfokwc7skF/Z3LN3CPvhHJE+UOoyOuaJbDBKOd9CLxZfCgOKSQodhfbSfLUlShrHH1Z+aZl3Ve58
SIcBXBP2HxHwku1c25fIa8ej5TZP1Tjj6EibDgoNyherMDW4NNOhG9qXITI14kHqTT8Y2PAGf+/n
+viUaCR6m9aNYXXZm+k56JqiQ1DMyPj8XBzBCB9dM2WaAtmKbAcjxj/tUtn05Kn1ijpiy6NblSmx
6j5jGGIK520eWfG6QkYED47B6sQckYoaldqAfrcop/lcJ+bBSo8Typ+x0ps96iAvlKAqopCBJnhi
N5zeiBcyLlPnoTsbIPibY361emA0Iy7Tsc6/W3XzxKC523ZE4TUpwVe6b78TyNStm9RpTn4Zp+vB
QOwKoDHbTwOs+CK5bcFunTqQblt9vu8yvQKqsQVdYyC6c4EjRPJshlscFuggVQSRpO5eEbP6aZr5
2fSH9kys/SUGsHvxB3fnfE2AC+9nb7xJRw0DdBq+WUzzNrUhTlbPY70N7CvwhmyX29F4iIoPZtTg
+wJAbIQQo9CKu5ecyewmmlFi9ySd6LlPcY6SfKhQVaO8AettKp1/mLabGb7cLgLo1PfynQlaDCTJ
oAkV+O+6Ew0H9D/WOqHfukmiKdq0egRUBwq1nROj2kP+XtmBjfbV6b/nIhwPqdXeJMFcnH30MWYx
tMdMK47IKTw0Zs4WralbFP63YvpSBk1w58QHs8e1GtYoWjnB9iAiMRy4z7Zmzuepdje9ZvjHzCjv
6ro3b/pi6C+x/mkxxcXq1WEozAnVqDW/YKjXrEpp1WdHH/IzV9zIg0WcM6vsjoS85Ju2jb51Thki
OnAAk8vMuYjihzY29d7rs5dgAjUmiXDbGLUZnhoKeU/aV7JjLjXMqk0QVT5n3fRiuhnhLC1tbVrT
X4bMklzaqPope+JQHDNXMF61HvLUAgulo1tj/Doccg9AfIkQw57yZG25hCXqgU90CvPudmoQq7bV
jgL+LXd6C319ypB1SIO9FyfPLQJkX/bXYLQZjn+P0ggaJlgBL3TvazLp4U6jCZlRlNM6OtuN0tr7
nDVx/l1n8H4YYvSMITa0zDBSKPfNXWrMn5YvNi5g1iDqt503uoDNxAfSqqNTaPba8EsfqgyJaXH2
g/12N0Eij2URTSsmEzWSUKA9kkir2Z7XBbEJm4IYy30bvYwOOmu/0bZNhjW9n93tKMKnjJs2HvE2
Q/2AK5M6Efx7U07re0x8ykHXJfBbR3jq90HF6C7PMZOU6RerITyvs50ffQg3PCXfY+s7Vb6zu9Je
TUkHpLYtZqBtaPIgAdVwcbdemsANgO2UExYBWReVv6O5h9j64ng1oplED4ldQKHd+XCdJy3ceZWC
cmXPMGWSHQ+qap3FWMTF2K8AnMHgzYcN5tOZEusdmU2CB4xpAAHH0DUxYE5O/d1RqDpr5FNWLXr7
Zpbfso+RnNV9ktfzsSb9NBEMpKNiungRowMYkz/AbF+EL5Nr0mkTjpRW2wgyFTFCHqOQXS76ATVN
XXjHPDPkqjLsEq70x+wZIP8ZTAMzFQjHh48ELdZ6UtDuJjKDrzxziX6Ibufaizai1SHlTNMF3Cr3
pDxDraU9EdV51odmw9odZGtg0EACr1OB2dGwHtWKu5MqAk8OiidUTB4POE+lKD2z4vWQi5gAVILh
MyqajwvWZ1J8H1eRfqRi/iTrtP86KQ5QF1MTNooNNChKUKN4QeRnZlehGELE1tq48uEKBZLpQwFq
CBZOixGhuqBA4/SxsdbMikyUKEaRrmhFIAwvreIX+Ypk5CqmUaLoRqgQTISWEI+kYh9ZioJEo/tg
gUUqwCPR3yV/WxGTyJfBhRx2NRAjeEo9YCVHEZZMp6w2PeIYohy6c6Q4TJ0LEdADzeQqRpMGrEko
ahOY5XAr+xFRpGI6dYru5CycJ0V8qhX7yVYUKAsc1KC4UAOAqAhQVKaIUaZiRwVGc3EUTcoe4UoN
KKEcQFMscAYA1Q00NRhUcCWDLXDH3pdq1NXiifWYb/Fkr07jkO+tUtGDSpTIdGs2Yzw4PJHndk28
yV0kMKI1CPxYrlRn2WaoD6JhNUZdvHVr6e31DvhCiqPYy9G9YWJGPRfyAI4y3KRkKirxEpAow73p
Sss41GjxS+0Qmma5mqLg0ZfQCHnCV3vHL3tou2NxqLueR67yhTn6xfZV7kQc2zdW2dM2hqxYauMl
sxHmkCd77JKC8Pqh7tVeAohW8DEPCplW7YMATKmr8GSidYFeaIiCnG5OLx0Us0nhzGwFNqvGSnID
YmUcqtafm6Zx99CCtZRBaRyCGV74uk+h55LCaG/8Ukna4I9h0waI1NXuu9FOwGaNY4Da8LT8dHll
qdapxPWHECPfpk3/sHQ03W6CzVzIgbMMqUJpOMbaDjFTZZxmJ+hm3xHG1XgkyM8xSxPZZpkeRCtI
nceHsWzmtNO3tuW9ElbcbAO7/6HNSrO79OREpr7tFHmfpVpNGaRU2KDaxhn1ckPODBDayMP2Rdgm
hFm3pD3vspKsrJYR26INTMhXZiiMpz/Qpq3etm8tNThcJbqny06O+QCcjkA8FCqRdRrJsMbvg27f
bJ7qDCs8+PATxvonP2mT3a/+ug5vG8dssF8a7UHpXgwYh7vY5ERcmrHLK4O142l59WuTWZRcZeQd
On2oT8um+ccriInaMQpodvrROXRphxXePVD5+Fz5fkLOVbzJO1df2zmkiDxGTlLYsD9a6tedbpW3
y+4O0nT3YYIlULGlUgWHWjbEvDOT+fXeCUKwUr7zbenGW6pF38NBzw++uuzHCAPlz4GGV/fHWEG+
lvGFtSz0l5eNxeFNSOJbL+eb0L/phKscXTVBJ9NOwxOpXpIyhtNjBs39q9Xq2gjhQf2q7dJ71a3i
dnYEclpjfFm6ypyfDMlVf/nXZuk816qRaYls4xhEz8zzgIh46ciq5qqtNsvbeko+RInk4NePkhII
ukWLm1JQ9RHUsbGXw7Icq8awL7YR+TvjMa/b+fRnB9xy4OXGOU8pIzwvm0a9atzPioX/KhyKiecZ
EoAkYI0Cn64/jf24JkjUOfi0O4G2/bXxVMikSGWxS7z5KdNIIy3DUDulgzrnIq7PSlPtZloZy8ZF
3LsVTvORipkhwDxU8z4kJlqj7jj5THN/btxfr3LViRK4GOipty9Ll3/ZSJo9On2GakfhyL2vayru
6h7ypIpP6kTd1Sfpdk/HvsPn1tT3nhym3fIfl8mFifiLULcRm8QCQetSjJaigDG53CeW6Ur9j7GL
PrnMIpb3fYv20B1A1ajvaPkullZxr2BoTi4ffnbG/YXM5ng7GenOfvlm/nb+NsPAmqqJR6I//jqx
JTQ8yuaj0VUqdlkNnEbuGkge1AyipiBwlwPCc/z34+WNqveGFC08spz4eQiWT7l83mVm8+uTc9sm
zLcOj9mEvYXQq00ozPcidcFkI8Y8yFa/01kRI3bPNraBvrs0CQkRM3QlpqVI1Jxt28a7aSqetLyL
cKnlOh19lKue234IvhUXafOYDtNznSTcYF3iY/I8xepVeyZZSG1y82szEkq2lnpEigCsdivtts6M
2bsuDoJIprUR2fd9CHG5824qrboagX9bO6zdNMzcoHWRtBEAoRkARRpIU23xUFk7npiY3K3ZAHpD
8Y6SD/VZfjP2N3Ge/9Cl/lUQXkAbLmHlN0TfMvE1DgkqTt3yGZHtM+gLKBgml4Cexbj58vRQWCMC
37VdVOBtx+wSBUO1ygSYZKc3v3UQBVa0yLm1NyRPyBZd82wnuyDtDgAqKH1k/xiXRnkO6vamNQf3
EKThU6VP9BwpVIWV4HdPIvzsgudrINpj5yL5RGq11mH7Eir8CMuWjmMSnd03jT4B/ovswHhtINjB
pfpy+1NjWTdp/WM07gCblGg4d37IRKrKkgvC+zcWJNk60rSr1gHjM+Dy4YRitU7mA52IDDu3LwN6
DiTBufVDHNhf8vR2cpN3f4pgMk4hN9A0eG0geay0SYxrsp4vrj2661H2Bzsu79366KmlnsHgUned
gsPV3iYyo04YgT5YdAb9IbvpCKuj6utvxPjVl7LFPOjcTBQZbV1zSejERzX1JqRm3siyfHJTnnUm
Y1ZBjh+29Og4t2jjx3VrJa+N3T82jvtdEWrnEIt0NwhORMd+qNMEy7PAYYMYwiTDsKznH4nBmhqQ
a76Kh+bO8mFUOKiA69RDTZ5GX4lVQttoPE0+QrDAaxTf4qOuMf51ZnXsDHzHU9PdZmWPCWo3W+O5
9eI9o7DPJsJI6LVeuClRGhujfSErYdvYxbroQpy+yggR25IDKZr7rCR/F95MTFhN3kZvs5Hcxx5x
HwR+3aSTRfBOkl+kPx7MfDohSTonVrcjLjVgrDr+yDv9Gmb101zLh0T3XjyHZFmD62guZvsozKRY
lZV7m5YZLI/0OiRYQKhJ97XT4RXP7tnLld57pInpMYkZ+KHAVqa7kRheQE1g23z2ICtYucsIwBNf
QzDcjil+lRHq/IGAdPo1vSN3WBtWptUjkrdsuTYz7zYam2dm4idp+5NiYz/XASi4gRy11gAfkbku
nWEYr6t2TGAiRFVEYof2UueJR/BdwaPgiPjqQxaNJKfNYXFb9a/C6Lj5aWBVDJKhGJWHG6dD5y7T
9rZrXEKPtE1IqtkqDKiVtRS3f64/Ni58dRdB+yaMM4ixJBuadV/z5yWOONpyddYP565ppo2LfXWy
QeHQyR4RxgtstMq+H+efKYatde+Uz65llOuy97aFrn8A8G82RNxdwQqFK6aZ0I7AHa07VHjEaQAf
tZTKO7qfkpBIxowwvYDQywT7S5mF3kEkJD9JqZ1ibD8XYQSXUGC/DgYR35I9NK2Bre8bW9570P7X
+BL6DUBFfK6j3MWT80llEWzNjkwtrlFpBDrPia9TE92xLp4vxGRe0PpTWTvdp8k0Zu1VNCRq83W0
a4G4WLyQW1hsSWc+d9JQEcTaanRDuGDmu5USGTXH87h1Azz12HNHsNKR6d7YJc4mP+NCnh1jZ+FX
8GL+7VLkcCb8HB/MdNvkdGOzxOz3orX0EwXsV54amB98GoFTfmmCgaWaHC5FJ+69eH5zhJnfGExY
YJNozhWKyRfh2RE354XAzpS97cnw64NjFtIWwNez8n33M47TccsyxF43WkTagAR5n9m6yn97buhY
46qj7THybdpB/UnbYyKtpdyYFiYMgfG44h50yr3qM0wHzH5gYgg7/AjpouBo/XRjvEtafnFF2oI4
SO+isE82Se8w78jEpa27L1aVvvOIuTTcyHaI+ag52ueudz94pPdrcwRihtz0pGcCe8F7YjsT0Yjd
cHEGno0xNVlnQQhqYMu0QAIaNHcpjzQupAakYQLaQ0JnIC2zpi2p4Rb3N4Xr3ep9hy9S4y5DVYvd
RuC+bS0X59qsvUlg2Jtycs21YP5i1NF9ndjZ1cmHHksI+IWuG+Sav6Sn8jZlYY2PtoSEZw3mpsdJ
392QmgKxzfpeA7iizuyGfZHZ0CU/apdLPtPBBRTZsDL1ligidq1oe1z/9M/JDuhOVRG+FKICrNdu
vAquQj/kX8y5me6IQMA3n+HLMsdAAE8a3ZVlfrEwXWBZl3xgcEOF0En0M5z7JlYpAGQ+HSobG0g1
XDTHfQs9+0ZjFbZxrAx5qvWYJ3PEqiGRNEu5oQVdf4soFH5veRgi6N1GNl6noLduTM7qaB4ASOJP
s0ym+doENSw8JVlab8YmPUfcJSDfFxAhU6IL5iL4RsBz1pJURsObuXuHJUG/Dzj1U0wgqdzZcviR
mMljge0id0m/ZZKwSTsol31nsGbyOmUtpAPnGCsilfeRr0W3U78nH1KcaJNhvBQkfqCb8jZR7dxF
kXEbKjB/an1L6G9DsuCcWjayx+OR5P5Bz8tHixvbsBkIFVrJ1lA2MUrGLihI1rSjfVz7GDQTHv7B
Zzb6BCqgYNlLH1tB0znqZjgeNDO94TG3TsLOu0bk+6yIIXuI+7eoPftGRYIQJRFcCR9Egmk+1ST0
yXKKgfYmr56PEZ5ZRH2Y0v5l1sc36qatHqTfSRZZDcQs3fkxLMeeuqWO7syU/Wnk8D6G1pFO5UXL
mGVmEouVb73a9oQgghANFsoYZ1heRW360VnyvqhI7GmVIMmM30rDeiMwkedqq7Xci1hqdpx1rqvd
GHgEALGglMaAhvkKERMpEbjcZMB6X0kE9BRXrBaQFjTBYqBlem9WVbyuq2wLvGvb6t7Rd4phZ6Rx
BVROtZKG7GutG8W2kw1uv9Y8OmYGf9PuztOIuwQv2xeph9U2c2NCczLP2TRRUX5psc6KBHMDqwGQ
LT2QirFOqkvoeKuE4TI5j+TlRfYr7iJcmeJHVbY+jAbAAmUIisDRx20pvNcBrBQhZFRta7pOiJME
XixXNcw7gitkdR1mmhZeXTwSdgKYBf7fOtTN5tROqUA5o4RYy/vFu4Ecsjl9XcwT9dJHWFDOy/tf
m6iEK2nY3Om1XCJzQ5wa6rjEChr/m2UOrQn+QLSs2WCjlGEUo4rjD+VjfsdMZNxR8GDMVD/6temH
gThICVd7wXbHo502h4XWLeKbeM5eXFoZ2zL1upNLijR/uOtPeZsXOG7cmXCfCN+JLJKAjkAQDKeO
qcNpUBt24DLrQb5ffi6cl9iwJrTvKOfMbsT+3FEIzpONp1+ZmUfMUQzcmIwsb6XTeog+S0c1yxCN
qSZHKKqsPJSUMwHo6yPjLkB6+TxspBIwQjtmEZ6K3zdpK6LNbGBt19TC3lIastE37/U2pVKL0kd7
QOFGHgGEebWpynw8keXBx3K0g68WznHc4sBVm+XVr58VYrhtB1DEtdRpyqsVeOBPjNcdFUG3vP/1
wxyeQmGn+kHEQ3dCG76tEwcpts3iaB7LkKc7EjlYUzEQ/RqVAnkV7anKXQOieRzTaovxzXdMt7SY
33M0eCxlNTen5RXBpH++Uv+PynAVf564jQbOOqK7W9eUCBbarufE72L3JAxAubFTW2sKNuOUOYZx
KtWrPiYZTDL57BskKH4yWIor6mk7iUZg+VkccOdcXukj4cWic2hw5t2HbprjNrcrqgki6U+W3+vH
pHpb3iw/ttq8PSZ8Y63IxWnZ1P949be3FLzNNgE/sFr2TytGk1N2ozd84MUFtWyWH09YV8mqu+sw
xmf41cJkj3X9qlshb1O1s8seJxQJa+mY+rpU+2hNgOMctVneLhu0//Gmqu+xNJMvk/I1SfwD6qj8
thPqrePaEuepcmMt/2XiRIh8SuZwSOyt7z6SH/zF62HHLkEcEKWLSnzLAhYrRF4hOg1JmsR6urYn
6TDjMP0DDECzLq3rnHngbgta2lpPN7vxW5IxQYyNbvyajOkbNdA6NcFq4fLHQVBEH7g7nwooPH4y
5euw0AkGSwTsNoCjKwLNkUmSZ0KZz1pCY3jYR0221WlU7MzJOresaEioJh2055+rtXDzKSAKW/N+
9kHnEK10pukL8MA61pH+VOj9h5byCbDsNasg1jgKEg4yleKm7uUpaKGryF48aBog3MqBKvgf0Qgr
x3b6L0QjMLwxV/2D/vovJi+S7/KPH230o2t/d3n9/LW/MPD6H2Dbhe5Iw3RMw9URZwwfTfs//7sm
zT/INpTIHsDEIutw8F/9hYI3sH/hAOXSsAwpzX9Wj3goSmzXtBEuGK6n/zvqEVepV34Xj8CCN03P
4HHp6hgDhSH+WTxikxnnEaTaH+pUHMIWwkwXwIiNZLQO5xyme9s+t9pnUpv3rsB2WBbcRfNuBFke
OzBPXKa0kda4cFVyTOywoFv30e1dcIF56Z/76nPs0kvvMgNWaxhEZAzaoyNhMyzyYmgWqLZoSgS0
HWRPZF5aWHvorlSvjs+kan6iXIQaqM9XPdTuFgxsacrXZkyepGfcpbqJFRMSlKXB55G3YmujL9gY
kCD0SmIY19nJOgNfPux8U3+NKRTXU5FsxPjk0+qliWbBV7jvoUHVsKS0OX+s5/CTm8XVseO3jmS4
xiGCtPYvYwvtQdTXRJ/7ddmy2Os6UE/0CZ/nsHwM/eK+96uXJq33tIC2jWi7TebLr5aKMpUJsCsm
Tg6LMPIvP4uA0CKSasF5OsadU9rn2tYvRs5xSgL2OZD1MzlaKsDTzIw9fthtPOTX1qNJrMNFs61r
78XPae8TYKU4Q3MjNkQYmVW8rWv3GAkOGyZagPv8SuwDNOw9fxuoRaJMk63pTDdGAo/SQe0HuuCA
hAmBNgBdUbEPac8UR8QMcRijBYgjxtBxKcKwb4/Od1+2PxDlwGbooYilMUyiAXVdnrGw8Q1M9suZ
osFidObvugpSs2rc66HypY+M2iuHvkFi3c0ynenqkqjDPxxbDJeXb5sx+rtVfgsmjkOZEp9eje63
uAOhRkuYkXyR3jVUsXZFKAqpcpGD9TYpc/toD3QXGEE1VgO+sxmuHcvYlTnn247g0Y1ZMsMWc/CU
NPRKfElfzCvyz8aERpLGOaPS4BpJTh3+t2/dxgY73+jrtpDfajgoZ2ivPwBJKIGV9xhL1BURgHkT
OTtzERl2oJ0EFIcwi+ed1boU1UxvtV7/YdQ/9IScWfLBANItC7JSbEDbVB5LT9s/WTNSlloSHuSN
eJVryGAN+zogDWIAegxhpC4Xi+959BbDfjurWNFZfJbc+Df6ZN6hOqBrI7zHamSBNqfXJOL71TlA
wr7ro9pYG3pwV7U5drgJ3IsFeS6uKBPdchfEZBNMoGlgefwY+4XfSlpPbtx7bUvZdy+GjsGaJ68E
pw4sldJVl3ofPimCUXZfGuZWz6d9aolPx6ctNTPzplZMjiSLw6G07es4JZ+jB2/BMDgqtVF8s4dD
SMSpbyVcCeKbTpnIOUq+gK7lG7JVrYFTRPZFCdmO7yrIQR9iRn3WCzQZkI5Jw6kQq9RN/TzEDoXm
MQtA+pOtyRSQi27tin1VZhdiqhVS5lHiQlj1ZXII9Pk0J29JBaHRzdZGxbHu2As8Twhs9A0WUmuO
HqN53OmJfuuGYbl2JRdN3ZdKToKJvciOlTWCL8j8c2tCQUE4ZYKCiN9MXdLOGT0XyI7/TPWJcIyv
UFry0ahNbe1a3Zb/kq9KL/JWUTWyLna4n5q5j8M2pG1uDym5lM0z5Abw8rKCR9GNzIEm1HvONXEk
QIXyNi+5A2UUi7uK6DJASNmbxo1sHbfVMSu5sRCC5q2LcJ0ajb0tA6WREZClROjs6lS/7xCkgTup
sDrRUFgbJay9JR3UM9Q12wFSmSJ5HWNulkVdvxqF92mM5Iiju2I8X41E9kxwA0t/X1ja2W20kfWG
eZuE86kOTWNrVnwgL/zaNNyOEkkawDSYl2gAopd3RaOQDIrRae1qBCc8DJIbkwNBA8m9CfyziBgS
oBZ50Cz8Iq1m0VAB4KQnxUbEySd5rySSadAe+9C+DhrfYG/ZzToPyJfoc5AK4eQ+ic4+FC6aF91e
VTciA8dXdCAMRdY1ZFQW3N4y2h0yAKBGg3E/+K1FD7ff9nouNn3isjC26CqZtPPML1rGV6H5+cUo
fTrlNDLJRN+EZfze5emDOfBtJfbz0LIgneEzE+tdAwedyrcyEXzmxn7sefiuCXDj0ksVesII1qbF
6aLuJUFj3E01uKHAa+8BdjxgPn0n2/2pdlIA/W3LzcIJbmXyvpzlo3dokxDeIXPb1kFuPIScDYwG
Sll8icyIRKmB221u1cfKdMfV8sCyQ76SWWNHC63xWWogUfA9s1/HdvRm9uWXcWpfZZd/hla2J6H0
pagUT0dP34XGtZiZrAwDAx6cZdjbqLeOfiPoIXuYfVIRQoL3qvPY+HubtNmKu/2EmkcLEE75hnOd
B3kzKGtTLLgDY3BaV6G/7WgkURzxnJrFh3Dar+4cQK1Lp7vZzKbVnFcvUUdMCQt3Dj4Z9CgYdZXs
zrU893XNwym9ao3H58opjWWcvYoh+VaX4qSTjxyNPCdxI5dCfNhWSGadP35vCReEyoTQzAleLcvq
1315sYeXkJC/TV3bzcrXK3QSY0tClcPNxkPz6HX8tgQ4tdOb/ECzjhBLUOQadiv6KXq77UpuPoPU
Hpse3BJ4LDqxnXHXo7OpunHczeoG6YyMU/qGJ7EwWRel/bnCrlQhu135PR9iUH37OFTpfGA4U/1q
4lfNUkFmjExhZKrHIRcPzQcqjlRVX3FUsg7Q933EDVELtMd5ap/HZE5OIHasdV5zs7WtO6Elm4jp
2c7reFKG5o3dFqp+o2xgXPagDXyW0CNdHTZ5Ai1pEyKavIChZ2QQXlXpEpXGjcSRtaIjfp1m8byc
OZ4JXdf1GDwRqBzmmrOVI1QZ2GzezsqdZEuwew0NqPky9P63KM5QSkKZC64kICWcSFa+tkdiK8bQ
J8J7CDctvepVyJQl1stwW7QTg8P8wx1QmEa2g4pG+K9tZ9vbHpJL2MHTgbFUya9ZQamUaJRZTrKz
4fLIAnCUU/axUvvfc8jzg+E4IKfpxfzcVFPRnuuhV9LEOqdk2jpj7wEXJcemLfUDFfhLWDk8Jcio
aJpsKY6HU13jvxiK9FuK0jLUGvWv3duhfCVyOd7RMqZZ6yOC+glJ//leNIDp8z4GYFXOIMiL9Esc
WyMDBfHAzIeWwkQLSVfGDyzUrRsQ1NIxg13chovHsFxCxv5hPuzUK383BTSWHcIElFlTLs2IqoWa
A1UF/C2yhSRzv1jOZGMPxn3ouVBc6lh3SPppzh4zn53W7hwkxRADCdptrCuwP30vUMauwoQkbiIl
YY3HSeftMyPfMwBCbcN0hOmA6mkB9nmya1wpP2U4VcIp10YKHazQKHOrB6eJLLaqV98nwiUv8edj
1Hgrt6uTc5hfp6QV29wIQMVNenCh+XQpO/ptdeqDbMsacHltetEKQ+xNRURxFT7FI/WMRuNINwY8
HLH3vv3hjLn/0MwmBZjX/yCluL+EUvSX+S4NnWuJLh5SEkZL/sqTE34v3cA5mWh1o6BPjylamW1V
c8K4jQDT3PtI6JaXiTQocZz0c3mHRzeh4mdMqc/xw2JDjXWoFssruHp2LoMzMc/lOUZztxsN+ZJr
M/ghTtY17MVnibpjVxi6eRoW34gwgSX9em+MgbF18vA9ayfjJKKRdsfPl1ZigTtPqB19/o5Wl8ZJ
13zCZ9LQO6OmijaUOVjUR3dmKGFcqqLXznWMOiaw8/XyzqDtz7gkAMo9un256d1UAxjFBrzVn6/6
ofxqRgQrOwUpdCxUInq47cAYFzkJ7iTEJtIhbVYgBUL+MW6SPGJo4zP4Ncl7IYyKcNJZ2Gfd9exz
leXOz1e+VcuN1WqgQNXPlv9LV/mnvJlPuhPT9Va/hI/CZjYJ2VPW5bjuGnGjm/aNP8T9R8l+lmg+
icPx842L8+I6+BCDeq+DHFsNjMg17cJcbk1m9vAQtY12bTP7nA8GsjVzSM+V7PRHjQncxiicYL+8
tefwSvIZPNKB2qwchPGYRrHO2AoQ8dCnxDHpWblLPRKdyV4ZvpdzsJcj5M3ENpJ1nYwvWSezr2Xn
2Vt8XgiAc0AdwgnXZsfRDqXz+Ft/4fZfg8V0tRr/zeqhVuuWY7pENXOyEAf3t1yx1NOM2Srq7tBm
Tb43fPSW4Se2bQJdcvexq6lqTMGypKd3bkU8vf5//r4FbstwXCFN8bdugTdZxuS1WOQbORI/Cc5Z
UkyyEDSj5J1i32gaSMFOePL1+Sdr6Mf4P4KP4n/z2f8lzUd9dKnMNpbuoVX925+m+NesaM67Qzqx
TlQLxqbzHkeVrhxY03q2xEGETfCf3tfH/0vvy5COg8/o/9z8ug+L94//dmzS1/z99+7Xn7/4q/2l
01zSHZMuEs2q3xhHUv/D9SxLeKr1tfSlfmt+GTpeK+dXeuJf1in9D92yhe6RGkWo4r9hm+J6+ful
5LoEcVom+8B+mfJvl1JVB12deV5x4MEJdisIv1PDOOIROJwBebW4rWngbCdkEes+bwnO8EYHunN8
pALQd10qr2RnB9mtW/WPhGGfI8N+5rmC+gOnVYM01tZXTZK8Zn5yIwuxGzRr5cY3YYb59n+xd6bN
bSNZl/5FmEBix8fhvogUTdEUrS8IWVXCvi8J4NfPk+qKiWp3ve2Y79MR5bC7XKJEIjNv3nvOc8qz
acdYkdyzTJh02nLcDoTt+T5pDXXpeYwl52s8OtiEqm9MOzb5HKWruQTrLIKQAjQ7ZzoRaZ1XEoph
ZjlD0Bl7Qa/f+/nkNh7hISMmzFqzDqmZTYB2udfpJjumsD+7WseA81amEe22SAct6pz9AnFwPXck
NaBYS+KUIhO8fWEkn8k0So5GF2Qlh4wxCpLIMjJn3T8GJFoNAnnValHYOGvnm/nJCLtlakC1xNhV
N/2ts3jtRN258j/lNF21ulnPUfgnumTXRBgUUBLa9E7cWHuhBIDLYwynNCiPIY23BRUl0djDN6kD
iu6yU4kMrydQZ2EjDK71vSanS9y4Zy3Wj0zhjqWvX/xAvxOJpARClwA9lTQ2TS7uFKIbO23WqFq2
sZOdmi7+FACwiZZ6DdoJWmV/A7Pz6Mn7A+BBx80tPQDu0JjH9EQm1buw8edIfsy0OEkxXClV90a4
91NIthz5lpGe8IterGQ6Jo7cIgE9SD8+NExDhzk5xZ7OUxGfKiT6jERdcLCdBSgGaY+Rya3dpWgi
/LM09GXpOg8ogxtXmy767Jy66VXPZswvVvRp5jwHoVMeRztiRCuOQW3tZAG7KsF3o1l6B5ufgApe
uWyJ8MtGsYq7aiU685EO2XtoZ0+hXPueuFSRvau66JBgIxJGeNCb9KQ+YRHIe082HFeJn7AfPu0w
+qy78arexkqb77XHQ23NN0G6Rap/TDrXecGVRh+3E8jPxhOrrEj3lITL0JRXv2D425TyODsVyVmY
VlrTP4wC5dTs7PopJgieW6p9RqN1NiLewWo8isjaoV4/xhEFWAiPVh+hi4/g3S3aBfZ8V8/kjAxC
h7pvYSCmf/ThcVHxME+k482JpqusrEdkpnBPoOFVaCvr5P3rNaZeoUnMSxtzH5Ggffs6/MR2wcS/
GLchyVcI4I+O1a4tPpUIP0E6gP/l+eumy0ChSejaw+6Tzwbm92SqK1py0KfspFnpwWSd5+T3BvSZ
y2a6jzBwlStoTOZLPKenVHabOuFZ1ZqXtFwPybht6uGKwPPWaPlpUNuB93OM5rs/91c1bQ7Hq8FH
QjvgvR1++FN36OR8d+v5rj7BXp+OWpaerCh/V2+Meh5FKK9uLFdaOd9btBMD01J8iwv1IwVmv0Lt
tABAt0PFWiy0er7IVr90BqqWcGOM+T404UlGzcrn50l99Hlc06W0HySBrf3Z3sWW9xP26Iz4hy5e
/wL3daWe7TQdj+p7y0L2Mjl0t1iMy2Q2tklSnBKwcORszEfHJvAzYK3DrdzkbfY5gqGM4wf3sbWI
x5shuo16mPyaaLfYuAfYHI383vFOmYP7GCnpUQ7Md93atxog2ardMMQ9aEmzKc2ebXq+uM14Qdp5
o/+56op1lY+wy6a7m0hAZSQhBmX87oVwpf3w21M7YjBs9I+oqSB+hisircA+U2aa7vjh28H3wiaf
wE4+u2I6Gr2gqJZHuhvrbiK5yDlzVa60SyDLJxOQiAMNdcJ+U3MRzzwH6+Jww6d2qfCaAEVTz6yN
08/86SREb5TJoSMdqDayU17zvY8sjynikeCddkAXN2+t2Tz3/Xz0q+7WtvNm5haQBOMRLMtJ/aPB
Uy/rA+5BNIZID0mlO9Z2/9EG42Xk2Wys/lYbLDGuBNsgmteNa+/UZhW3LKtZ9KCRw+wgEOKqDdsi
+CfEmONzsnXJfBf0Vbq6/m6QhpOPNzMA4xYjtTSiP9vY34ejc1ZLUu0JqkfM1H6jFlFrsMaEQEw4
hN6jV01FUXDS+ASU0JvjTKQbondXx2LNs1FBB71EXfLe8RpkEB5Hvz9FI7NaaTostfw98SXrI3pq
orN6Laxh568VJ8azYGiK0tF669Dw4v0kjkeLnml70wVIJOLHyfw+G0jncMckB+TytKInc5eNmBF1
u3v1kvqdwlZJdcVHEmIHrDGPuF1QPaGQQmotHeSIRfiEZDFbxxPofBrdZuqC6Qy77xm+010ytKs8
Iro269NHPqJMLtPpOJX5sRPtG1AcC0+x163B2HHoFaTTcc522pI7g7+wDDHTB72NitIklFrhC5L0
9buv/2+a42krwXz3roPkLjE2c+KYaN/wsnz97usXzWr++qOFMmCJUkB1FXzVZPhCQ/hu+DpY2BYH
s3ty+yg4gGjTkNdlASkDUWyihKR58fWLnBjZ5wle62C2X4WnZCM9sfTEYgCkeo1iUmfDDvmG51co
EJFv9NlQbyY9viMjB+6ay7UXEVfv9/qu7rCteNp6LgbMkSkhEiRz9cj9BG1Z7eG1n07jYObN1hP5
bclEU2hRu/UKDvV66ownrYrkmjsPku1ea4+V6t58/dKrjg7f3EwToz27UTNixuMu33GRjKZ4g3Lw
Uqj2EPXX3Vv4mQ2VmbRYToF1HXnvTSE8kg7A88dF/8YVmjC6JFoL31/0qhvVOyOncWbdHdWpqvCt
L3ONLlND3BhSv47RBA/2nBgfSOYPGAXPnkWySIT3OW2wMlbTo69MdLAs86Rh82AJFFN/zf35GjYT
SRTNelK0ZYuGU6bn3bNOGgybDZOOtcf2Nxp1gOXTfajxqU1isdFMN/j458yheRgQVmTH77G10yT4
RCf9FzDif7x1ia+40n+7cpLT6tu+5bF2dWLJf6mTC6PqRgVE2YmMOrnIiaVSnIu4Y3U3LoYZLQXX
naE/ExGmOW2Mt7Kt9tGovRiEia5IYjg3bEYDG1hvkfZreYe2u9vYV2vOEbXBDMOlzcdrpIVP2Lqe
ai/5wSVzUcHSWyT6GUjBK1r798Tg67sqhkIW/d7CvIOZ/rOw4UAbhOLWHFQD+wvvWSHSQ9+M1z6w
z5NLuTLTFQqIDNNb5W38cFHH51n87polDj1eCUO+ZjEpccctgb2qxgy08ep7w1X0PUnE4yYv39RW
CuwO9dwIw6jbVBzhrdlvc3u4qtrNqcZ7HekXtqFRWrCCJPpxVg8ZcCFbDlE6ZygsoegP+O6vCKw/
JmY7xYRtqVUHq/nwE+axRAzgNtj2pbw7Nj8xjoSTZwbfKgrJzvuZ2tqVJ6z7zdX+F9grmbzUe776
nzDBSIhfPmYZ1ijG5VDspIe0CFOLVYFMcaXcqhPM7MaL5cADCI9/uzT+w63+n+Jyfc/QTcu0BXIG
qBj/LkCoLfwHoBNANEX2PW8yKNbZiW7+gN1F6nwYWU4TqEMWyIpKBlpd1q7BiltNlAfU4QZloqlG
tbOBY47Ciqo5pfhudLwzNZ+n8xMLACQHlb7bbDzKeXe8qDO4SL3HQHasrJODKjhkfOo1bdsODoZu
fnRWbUaeEqEYH3jnzhGGFosSFEzzAlzDCbUzjef0kPDQJQWFboGTILcZNa/bJD9Nfg8kRl5DgONU
s2U9fxhuv3ILPs3EQus8AypIT4XJqZHMVxoZ5HhS2FtUBqGZvquf2Zz1+yxw4Mz6CQPaqk1/am52
Al6z6Plv05j2JK4x3APrsckOoTMd3VE/djz2ONEluSR9nZ07rFF28KBqZcUO3kOdo+FAYFFEx920
ztVMJj2HtjeMzySmFn+Utb8dCLMTJNwK+dlktNHxpjhAGYjLIKlLXxPXog4y8B2EQoznuWNVWqV+
IX7zHdD7opUTkTUom3ULPW9UC5j4yr5PKzjNDhOZlJGnn6qM+0Linvsxfe8n96zuVoKqUtVEeF03
2mTRhyRXzeKOwQ/NuOrGUPtSazGsMWq+pL8K3tSYtSEH+4wS8KL+XBkTkB7au9kBFO2p4NIzjA7J
MJBfo5mBMJFzZYALAcbAro7Tk6r/SlferG54FnL9tdVO/c2b5Icok5eZEkL0KKwOqmAhXOUEVOVk
cMGlFfxuxclJFP0t8CImSnxXmv3QC+4IOe4PQJj038OjbdsPVQ/mBX+B1Vvo9iOzuCdmMcPJ4VpF
L0ntkFLI18qmu5VZjyRkBhIYa5HOcAD6q1nau6HID9qQHOCcHDS/2RgO6DP3EHvhRlWEXZdRBJO4
RAIjhXtVEdquHniu5hqK9diwdqPk/WT3sji7rKJYqzMjq9yzDxiDShdpOInmrKnC6q7qSja0A+F0
H7rG7VM9cOqOkFQWz3RHBGrdHPDlclHmEIQcfM/waC6iOVwPNZv/TGAfWIOc7VhVs3MV/CZuG0nU
f7Rx2D5cpOC6jVjK1FXb8G/wm2wyk9qwSJZo3emjaHkjZ+A1wXeqMY5lGMsLexyuXp8/UWzTSSB+
lIWkbkjqwWojH8dnx/HbQZ9alDK7ZrCJ1bb99QVc42edTB8DKdKlP30kHgEA9ggeI36BBL+iRxsu
MHQ2T1Qtct1+SzXk5HoZL8cYyaI1cOYUjWat8Uos/LGfyL8gtdjssUm5dbUNcSTqdtXsYw9mcRk/
hKp1oCsT1O7kzUYY9TuD5GgVAuRauCK7NbC0Fl1JBa7DAV6cC47ypRORFWGUW5kQlsRdLOmmO7qX
aBg+9cZk4MsCV/tLNJt7FTMiK32pdnXH6o5rg81J7Tkvoaaf9RrjQhO96+i3vEHeTX28jorkSo4U
+tKBEGZ1hmdxxz7MMMPpVrWcj2oL9Pvs5PNEqvXXuv6LMF8Gbt9Zol/UV+ui+BQa4xYB/SF91vDR
lNxc1VORutZZfRGfW2nDJajI+qvGpRfd9KGrJPy34UYe1c4up48p5xvgdplPBKr4YrNrqu7ql/1V
f4prVylh5HYABOwUJLnW7WfW9TfTGS9f9hmXPtZ/P73+sx/v+QYqQcfyYOuix/slyT5OIJkmMi3J
8Ew/UbxIPiJANGwFI95Ixu3TsabLNMK6/s0rqxT5X8oyw6e3arL30ZB3fjk2fUv2hTO5WLhDcSE0
uVhMmbPPVk7O7Ys2UJy0yzELiO51zupI/M3L0wv+9eWhTnkoEJEtUBj+8vLSdUczAb+wMzpKKW5i
asloPNK+zq4hr44ZvwPn7sZvsZ0fG4s7H22/KJl+MxUQ/zEWYApisgMwFRFqJ/jlEyBnCB5MS4qq
Ko3VUrfp2zAu8lz9eapom2QoKpAUe5huesHpxtOlSi5VImYZ7TzfIpvSovR7/e9v0X8qK9V3hlJT
BxxmCyzB/74zgauSczKRW4oBG6gK5KPI/Ka1WItGSVln2s6arJifX8V/1dK9zKYP+lSIQS4gid51
f/ww8RrA8aVD49nzJdwajvZaZfO942JvJiz8iSYNnS8nn7aq1lENGseX2zSxdxHXA9XD1DvuEdl4
zaNEeT4vs8my47OQoQfchXCmaLgmfYM8+ZF5+qamNYCqelv007bx2isssF2GpSkFZiAw8UZDsFF1
lE5wTk0ZRkTdXQunj3TWXx0Vao9T0zWbiyf6a1Dln7Xf8+WT9wbjCjf8pWG5A0U8Z0emg4fO6I6j
vGawKocbQKTiNyv0nx4PS+iGLRyh28av8lYDaFBeGpRgkdFuVIHS+9khz35+9R3Hu+ia/X//2JlB
/sPSgAusZhoeVa33y+fuS+HRuWdlqnKszdSoeOMk5j0p5bWlLbDhZH6flBZkJi1a74cbwwDQ/DkR
Bzy64EHE/BK1BVGGp5nKwFd+KQO3mKseBp2HgaChC6kytFmN59Y4xh1B1U4x8SZysZbF08xtsadR
pb6uRN9HYJo9ODuL9pzqmWY8CX6UH4QxHokDYrTMFYyec26TKZmgBMzfHGSPqmBg+rFV9XgRD5u4
/ekpiZpI+5XPmHs1ooAy3GoXT0Cu4HxxBxMwOyzS6VT8tFGt+ybreYqCU+AFuGaD9EN0PVNkqri6
Wud9+Fyk4126wS2O++VAg5r+pPkwMnqHTbnObPNHQ7O+5KqmWnrqNEjs7JxP7WvTcywbNKuKmIFG
dK05RGPmCKQ/8x6rMgpn0SnyrIdB2SSBYFvT06gln5pR7YzQhmPTb6YqexekwrsGhfBlrMxdNNm7
iV176LyHM4iLaobTzzlOa9QtX0Ze1UUunZ3RkzsJMasuvo0InNTPoUlOQSc8S7NcqlPQFQynPf0j
8KyzK357+PzDjQ2BGLdzoXsIyX+9OGEJLWtLg22rmtuq4T3ysYu7G1Sv6keG/7wrfrPb/tOuz3Cd
VoSHyt021L//W7HVGKgCKVrZbFPa1S1te+4/v1k/XxXbLycbY16D3BN+9ckA+fcXiaM67TJdL3aW
h3NG2i0jrmy+NWO6rUMfHkKz+Jbq9XWe6Zx43HyEfmwjFJz0IBufYqRz1oQIrn1i35lD7ZiZn1Oa
woNhPVw2QrfIDiDLED7Ag0mSn2Dc6CoNXMuURQUivNqI03y896FxHxK26gbYJxQHrpz5qcWzNroU
43z+gLTeDX+i6u6OJTA0dYl0zfke+dY5pUQeTRqWbXGy3euMu9CmDay+SZuKu3ac82Q6t5KRDmyX
wau+V8xfPJ/c1vGSmgl53P0Nyf4jzMej5ySnojFPkRGutXY6quJNFVT67K5Su3ni8TjO4bMXcMND
B3gwGq5jzD4X41C+it4lUjxCAz3SmKJ0/bQ5LrSJji03n2FMD4bho7un4svMnSr91cvpDRvNkNiP
wulvOeiztHa51ehkbFJxjVhC+V4C4pXVDq7qx6/H4P+DSn/jOWG0TaX3P4/d/3eTvhfte/v3kfu/
/pu/Ju6eD5PUtlzX8C3fEF+D9b8MJ771v5BP+I7DGYstj57e/zWcmA64Uo+Zu1AwUZKFONT+mrmb
pBQJwd+mnPkrcOj/Ye5OI+mXylXQYhQIHKmWhQ37QMkM/r6J1DH3tQqL997OwBOYueWvwhwoaWzf
MwuWZ2+ARZKO9WHOG7dFMiucPQS7HxCF9XVPwoI6WF88J//R+hm0g5kI27JkIETI9ne6Wyc06vHe
nPtxbZhEW0ZxxmZ/Ykg2rhMDik0S+NZi6F0MBsyTfC1ZR1a7qsLUAzRJtDskitMq8pJxo+WahxAT
BZ1hENcWB+aySsVPb1RC1vZJ51hE7Q9Uo3MTe5ELkzzk0v1MB9N5aQn9lIzBjT6JnjM72GUtplYy
8iAloKPBiqYTJQ7Ok48Fzo3uAOmcoosFeY5BAEbF/G3fVNH3qpqdo1d7E70cPLzDbJ1z9AYXwnvE
Km1ngt2+kavUPZG7OnO2UvuXZervStoscZrs4zKBiGcTsyqRGtAxHZ/t8tkXXrnpKMzWvp4LqjK2
NSvH4h725Z+F7f4ZuKC366Z8+JjeFrksiiN3NLo/WDwwvy51nCeLsxhauS/7Q+UH8PKa9tQO6MeN
xNy6yXSXufFCs9xcFXn06s9IwekZWJuJLAA+1q7ZzPIzyMbnrgkuWYK+rdYJZrSGiIzKoXKAUOS7
tI+tozJ42LXuPwPHbZcz5mPZGxhaLPHKjJUpXAF/JkgDIF7xhkCUehPYkAdqrdxY/kCIp7RPtvA2
hHNuE9/jHmvWmyrKYDZkBAGZeO22AjsAVXrtEGpAZyi0/VtlF2jHG+ggsSxXoVMlnLXFW6mn17Jt
9pig3xqvBzBAM/8caK67aDt9Xs1+E++BYADkIdEqQbyHQTJbzXrxVmug6Krwe5tsXYAiRlh8QB/C
sTheudcX3pQgbiBIL7HHt8gjzTdzBOElFnEMuniWVDegBMWuc7yHTlN9kzUD+ZO++AMixHefya5f
3ZrMIyE8I4ULO8K7NSZEB08Yj3o+3dou310Ce5h5pwV4GwrQWNPcHdUaZfiUKt4S+vtkhbQ/XRup
g6JONfqBef/Qq/jP2WhIXsUuBtjMQtJSLRDN51lWrZKZMPBkgoUr8/Cd+am9T4OLhrN97efTAyra
DvPklrHoSoINwcIe+lc3H3am9idCPJ3S2P4Y4swCHBnu0CP8EUQRjI1sinhDjW8tdOAsGsz1vUwo
aQu+60XvUUTrQCrG3rkAxF1KCi/k4CvNhbRQp8lxsGS3NJOyhH73kQqwvqiB2D8qIp8N881KYL8O
gACWJaBSUYHPUyaDxg74UDui0Ytr6chh68z0hMFL3KMeLJtDSOvIgo6M7F7p1g8SFpdR0wE0CBeM
aLnroRCWJ34mBDsnEXvXhBWHH+jJjg3YW26yMGwcPYUPnokA0xWTgmZrpOZK87T9kLnfLM0HNy6X
U90nu9FCwjK2iiPVKHV0/mGQUruAcXSp3c5bT1l8C7WIIYMhT6GPxSEvhLHKwQdDskGBIQv5yWx4
XOAi/YGemL4EwWpaw32QUQXY34jZN0GYP2qHUaNyeh2spF+aXdzvYqw7as71CakU9Gc2Bsfw6lUw
QdKg1l4sg9rZ/SMrEm+TI2om5yNj6cA7LUMrWuu4gJa+PuzzIDsYgNbWI2krXxA4zgAec8YSSs1u
L+PZ/SGL6TqO+PlYlHJfhQpEFJgnmm4FP43yb/GAmsNIH4kL6YSHZgkVLti5GHDJw6YjRMWOo49s
uUUej29yQveu27BvNPenFZ8auwE2IkPCqFNcGlWxKtss3zSRIbZ8aqM/Z5u8T55NEhrJ6sGr4oTA
lnKCR3ceFaBodX+fEEWHhmuC6IBXoRm1+KmbuYmz++zSjDtu9keJRHQZyhLZhncxYgfnEvUsPUfD
W9aZi3ewH7hO+N6xl+HV6EqNxr420MA1GEavhko7Tfo0r0wyKhC84AyqhHNwMfYssABkWwDxWBjB
SQYtFxxEw7MOj9LLmhhMUaJtuwkoFLI3HuhIYypHOzKTUbjp6vwe2IXOYQYgKmpjuvgSrtLgMMRj
grkqY14BqM7GyA2idUVm7PAxc8Tqnr72u+J5GKsfcex6T77sziOcGFTj40PrM30/9g+tKxh+e3oJ
GE9b4qnB2xdFHpKn1KHlThYmAFA2AzblwjSXMY1kGxLdsnXY8Xz6jlT4DFf89dAQn5WZ9t0rw3uN
135d451cJXaOG90GwZsEZbWJJ9Q6ac8c1DC3MkvDFbxbCKFh+l7F8ntSNvN99nYtaHik9nG4NEC3
mjCJw6Tfce2wNl1hA9ccdh5zuIU11s/FMGdr2z+EJsg8q3BPQIE5ER20RZ65awp+SSvIwrGMuf36
98GJ8Kd6m9A2F7Hjbym5CW6thidsTXyrfcgnO9sqZxe1TcS26wacqoNNrtpAUAEn0IAfDDUVx4sT
+AHRs/zFagaCPaS5QAl3KNLphbz4Z6fje9TYSGAoxtoOAw6U6K45OdCoszSYvk258xaSfcczKfdz
LPyjDaNoLBUwToc3BSMRjAxp40jsT0HiEDeWd08tJPhOL3cVDrSVjFFB5IyjjGMRuEIxuz99U1lp
p00ZRe33iHZ/RfoJHEhCsaVfAkr0AT+jtQCKmZ3EsS2ALuf2aJ6CmctE3Dt7j6rJK3lD4x640xz8
6XevJLZDQbCx92HYwXZMDseY5XuRymCtYZq0n/uJBy8V9Zuj4/vRMMUICSzYZTODcF3NC2QifPpp
vDV44GRABwty68+GhbjK9P4xaGW7nLJq6/SZs5oR33dvU2nlgIe9S0n1dsxoI2zkaDGbSf03kdT4
S3AusnLTW6Jp3DTVqd2HAZhLXfcPCW+gG1jD2g2xcZo5MC/NJEfaIrVWjAl/81anQ7TR8z+NmoDx
ZLK3JflPgcxIQs5hdUOvWhQpIT2ay2bVxm2yc/V571n+N65g4JgyKsHYml6n2KzBCXcjBmjMllgd
tUWhjyOFTguZrDOAdGJDDXoRLIPIow0TiRCQ1bifpR2vky6CIVQGe88FAwTAmZoJSfWeKhCDnLcf
TT71dNJ4RE3w8gOMbH+I+6eKWKZVZ4t81USpsQoDeDIMjPF+VcNCmNF7lkYk2ZfNJpvJE7fqkcGP
Oa1CZJs8kTygWRG8GvCA5/42YKeBcib1U+auyYF0N0MB/8YKjYfN7GNd4DKBhjj+q+ZKtXg1SY+3
Oml5aoNDqyUV1EqI8nACc895wvWd7GEJx4tJr5XwjMoC/CAKI6unXjIhPvepBep2rQXRM9kZ+Ou6
iW+p1q9zVhFG11wRuIDCmcHdJC2IRD6EpkVRI8zXtu+mvUiqapMUAbRwE0KfkO4K7LG7kr0/qCbo
1qYnsnL4MJf56Pjo/sJs71g6PieM2DErG1jJyhib4eTO7pvI6599ENYrIvl+xnO/NtQ8CMpGQTwJ
ShYwXcepp6UxceVY5sbwKdrQRVACTcTFArCYpEvTqY5U2WZRblJqBtb4YyileZaf0qzeJwyddWmi
hXIwY2do9EhIftQ0nfu0s1ZEbR+qLG7Z3DD71CoiAuMX3Iq2SapNKyt3b0Ck5TLU6ysmo1eayOMq
y5tkY7rwUtvxlg4VYsGqhurcWfikRo9shpbhXqPD1XTc9NqWbO+2xpTUHYg16XBt+RDIN7mRvMe6
/lxQrKjTEJI6MXqZD7rCIQOn2Lt/eG64tvVeLAatYJ00q9QjntzBGVfmf8yRr/qW8K7I0Thyc0Wb
Lfc2ljfaxM0mLtsPaqU3Kr1iRJxUlphrUZqv7FSHQz317bqDT+0AgMNkEwY4JVW3WwPqZDj1enCG
csNjHeQDfjyuLSs3np7CCSSZ6J1TT/wU/MvgY3ZkuZk4c3q3MNcFZp8lGMus8zTlxikXJrb2wd0A
fsiXUxRRfGXdswXb3Z4Hjy0OJQEI4mPKAtw3pvEcYV9bhgmSsyiC3j0kb3mL9jnRqpM5YxrJa2dY
2CQNrFoiWRMOxm/9lJy0yO/3KJB4PDz5Q+8l8sRmZvxlfhJ08TLUbKWOOHkwy3HFQMVKSjztqf4c
ths9drutFbRPtAS5xjSmt5ZAQYepeSLodo9+J956tXkPIUoir5Ll1slw6nOGztzCwDIcHeN5CKkl
Qt0g0mx0lmGjx+iy5lVoax9mudXJSMDlCimtTfMKDGAbbixSY5FcbzG+/0wkaBJ6ASGyS04426Qm
4bIjIElF0cbQw4O17rjMd1NEF4rUu7aGNUZRy3kuIgG8sCXSLkxXXlvni7rASm4BmYLChTbYQ3MI
EjERkb/Fkzwuq8n/EVvGq9CD7sV3tateoMpMKuyHPibp8DstQM5RlECbkCt7MXE3qa9WxW3en4eZ
jT9wVmEFvk2v3kVK2IcTp/7GaamykrmAZoDTjYbZzXcHqPZ+s8NteYM8Vy+qZtpAfbF6/ZYk5oJ+
v1KsNeUmEhGShDhd5PncL32vvk8Tbrpp6phUxvZPrbW/Vwn6ltZ4+HYOeTZpOPcoo0yxsiNRrGHi
xiv06tOmTp3VoELE0xD4ZjsRvGxb5OMSzjCUPzA/BWCl9GFjyDcZR+WxZCuIC8/bJpHx4o0jOm0L
XFq+HegGrmPHwbLKlBY2INq8jjMP0j+CprUP6n1ZJh9FGL0mDNCeGBGemGkio3sTo/j0teYtRBLo
dfrGasCh4zuOF0Yr14hNjWUg+icYargPbNZwJC3OkFQg1mJoPoecKB5HFNOuIn2TELqeDHRjy1km
Z1eX2Ko/Den7q1IiKND7fhnQc8YpIW1ox0DNHLgUcyCH1UymROGQv5iHCSi38uw6MvgWaMgQ3JG8
LsNEriNIDu69E6a6Nbc3bZ1rBivU865Z0AQ7ApyXuQIheLXO9XTqJfRYZ1Vm3VNnkRMQ9fSo2qjY
uJ5+M2RNXos5v+buptTSAAIFm0sZiFOad8auo+JxEpEQEqNxjoaeGtNU50DVJWHAvcnMihNjEmvb
eZNgP9XvgDO/M6Z3FjigHXI5N6ZjfEhkxWhXeZat+kl6VA5920Unh66WbYSnvMpxlLNFMd9a6EPP
2syTF7IRJHR/2jLLJAtfMhjJ3MWmU4fafNFVE5nUjHOvxRw/UkNvryIC35YUEkkkor2k2gOLeSBA
W57w/L3Ec3SbMaPxibKBxVa1/IJ6t9hP/8K2f/05yf9Ie6/cAzqCSqjRJm8gaX39Ihxv67Dmtl9/
+iI918Cpt56F4VfvmDS5+p7WtA9BbNY2Qa+j2dVdFkm/b3NL7AMBVNwGBwMtTf1WZt62o/cGhC1m
J0v73ddl0mssf5OFkPsipx2+qSnVBKoSbVW6j4TTrLEcXFrXwNMA0KpirrAzud6JYSB+gh35Q2oX
J7L7nzKr9nWGJmRo7YLhne8s9d5paHFI5L7gpvjOSMcgVJT3M2w+HHfcO9pMw8KG9uwJNKVsEGuR
e9yajfRZLddF5KeMj150F96eDrXKDNwTsyJqSJI8QIhUoP57mkAi5kqnI2brpmsAZoviZD2gHLlq
dv3BVlQsQtM5gZ4mKil7c6Q8l6EmV6WGRjwNz4Z7bGLruzS9dDvHgKhK6LJ5xaNdefk68g3SLPW3
WLC15z3y1CRDZTd5xhWDI/Mvt/rB8XAUOgC0JGlBZs8zmBn7KahIvnW01No2lfBXbuad08754VfG
o/Lza11VLd2g4aMf0ZzI8hiXOX4MR/RbsGYgWwYQBmbGtoL8B1bYKuWhVXPY5iQmcoHcknwmjyVk
FAIlZo2Id9LNnZ0VL7O2piT7NthaukX3otFmHR65GTFgDsKFzHPsNSBTMW3CBDQ3TREtU1TMwOYJ
NtmGWXqknXC2TONpmrR6YytevPRN8jJwGa8YQ/6FjzfU78yvkE/1V77+CC4Bgz+JSbAnQJDDtR7W
hqd9VHkGi4xhS8ujtP36U1Dn39vc+wlxsV+SX9+u5qzoF1+Lw1FxBpbuGWwy7fLLwFzGhMZ1IMKa
CsqqpCsjsW+O9cNUFD05+yoiVP3LIZunVWs57FT/h73z2m0cytL1E3HAHG4ZFS3L2b4hbFeZOWc+
/XxUdXfNNGaAOfcHKKhky0rk5tor/GH7WMKMTmeyUvvd3B3QUqwPaIwysDKm2AySSAmiMfvASeTa
pqT8YC3/4S9cZBHefX9/ljhRYqrH+9tHvN0sN2/RP9ezvFNpp+8rKqNeSS2/icDloMOfWpvTM0A6
w2/D9hx1aDQ7yebQSrXZ7Hvz9XYxKow+FXlsdzcrh9tLwv7mrPy5y3srWUKDNDKL4djwJrlQFsHt
G2voT2wRclMTvB2eGECRIS8PmjJ8WaN8HGLaJ1PH2dWGFipDgwOKuskazqtKOkU9hjEtn4hiDFVE
1er3U5L1gVCNfMjtk96iyO3HCm9ax9zqpnaTE7199FbJ3xp2q82kFtg8NhiDPqo75i39rgwrzzQI
v+j8kDbKw7XvQtWfNcwj7T9K9DdResGySr8prQcmFXgjLOourqsxIAcjJkA4rHdxutKW0orDgiFj
oOhdO+HsIiJ7EqpHqYVKNc6g3f8YCCDYhESIobvFzU45xoUUKD+BfY2gPGj5ihTzv/j/GEht6h4y
3HhVFx2ai0u92zKMW/zNYsQNrbK765fbKaxp+UNzoB0WN4ebKP/t3u3mtuLERPhZReB9S7k5ZctA
PkIU/eDV/dMP93ZP1vFhIk83nGXz/x1qE0PUNMJwweLJNoYxhntTMKgShPTKDoJYOjA6NxMAMNW+
XpqYCkP7XWy6gUUOgp5OgS8uwwijihvFAAugIU1mG5sWpoJ+N2teweo0tZA0ANgd0e8m2uBukHSk
6hRXFWSEMMjmNEGUhEoSQxC4T9vFeLupt/V8uxcnQrvr0XgQ0NlGwnjTqvxrQrFuS+N7wGGzAABa
KYeoRhRx0J/FMu33t/NwM7z+c0bo5piy8C2MGqWgnnw1kwXmICtRQlZ7hCaitA0icX2eZc1wtaS4
LIKpnMXtpkHnaxDkxe+6+EXUKOlmc/nHY1KLZ26qm3tjrrRTvinWroLomUhyugUdiZNu0unKEx1g
M39QTnN3lPXevj0mFdOp08OfSe0RTG2EQG2nJRAzEBbyFI0q0sNgPBQuNLuty+JuVJXdmFvdDtEK
Xxoh7SF7o8XnRqMHoc2D5U3Z9q2q2qV79UhvgQ5uS5Ikbx9abJlxQRDcZKdEGfoOZSmmn4iTqOuX
hRpEkyrDqTfU44iQSrYieI9tlUvoL8/h8lMNUnzS5Y4eEg03e42XbA+HZ2dGuuhjnN1BQVtUxHM6
WToTMuXz2A6GC6wcd4EsP8UZPJChETJHHnOUNNDIMUzhvYkMqin0NwTIOGZYmmiUtCGmGLN2FS0Y
69JcfCDin7uamL8NzTp5uAgA+Z3M76Qt7osMP+ylG9NgaMixwRqa9YowRHKSNHwLBivmYC615uoS
yG+7iSPmmgs6jKKsFMe/NwZIEaiZq+SW4UkeDd2PTetK41as7HFp8mMhLU41rD05SDSi4cFWZ4LB
1haUQs0OROntnprKniDJ+k4U8+KorGb+58YwaXJaGsnZYPyeFyNxUeP0EqvqbPxr0IxQFelwu9ds
P97u/X0g7pCVwLEQKTkmps7tATEGQ4BRVeH+/bvbq9z+GDzRS0d/HVkWPIFGVYYMVaVg3W53wa0I
u0WNsTXU0E0BOLD9wd+bdqqMPz+WrU5rUisyRxoVUrTZQOq2F3Fi2XYS+uQovIrmYRblzJ8QYmnD
BaumlWjD4pwaEeH/tv+iuYKVwIjEagHzdgpj+EFcMVateGwFnJfuoEWYu4tsnPt6I3QvyKYUgprT
lMc9yoiy6Sgt+Imk0+zCR1EcWLB7VSau9UJW+RpRANSe9K3FIpd39wodGWUKGmx6/6aA73cUs/cR
6HlKwGTQprVep8zclEPxP+Oqot063JVh/CuvwdLNyDw5ylQzegPA3yEEuvUwD0qWf0jTOV0m+hh0
0kYddWNhk2UTm8ZTOGR5231bBjNvqGTWrDyl1hsG3BE+dlhG9uryzJaNuYfVb5pbdLqq9tEwGXwB
6qBz0lNnFwiLoLLYxMlTDKnYoZmhgfaCNVsVr3mXIpSIbEYJs0UbiHga2vJdV3MUNNptZXpvdug7
5PE2YYufxuIjgdtKXLsoi4AckFjgvymIbl2Ez2G/XewVHh45lNyy3kvlTHeoIVlYEeZKcctojbK+
M2lrSy2MujAcN138/ri1ZbesH8utH0OoGX4ZO71J79FP1QCdsZWuef/FzjD5gOByYT4wx7+fKzCQ
aQxzmhmblUM9R8KEjVbl2m+n8qk1Npe5JItwg2AFECkDBPXg/EZz4yhhell5sZHuYjmjJln1SdDV
FR3jHBsMT0TxHHlumv22JmulvdbLXZHJDPafOmRvoNTJ9ysBkCt40+XgApabfjPogbsRhu+9RJsy
abyqKfazOXN8ks+aSYBRxPBVm7u8Ypoj3ANPO4TMSXQrv2K92A85coNheYe8sS1hghLP1q/RKO+a
EBJWPCafADc87OsgmY3saFe0/TMn6xQPZcPIqSXlCE3AwQDOLmIUzZCjwcAUyY4APoNbpYKtWrWn
qfKJRiCiypAypnAMhon0UxE9phAn2ueqPN/lIOfGXdJxVjWMVOr1bJa5m03RsZOjl1aXHiX9FBra
r1a5y4qGRphMQTrRXGOAvG9mKz0ugj67G4zfXkdFOnK1S8fbvdvNoETycTGJpUBV0VqRgDQbpGyZ
usbQaYtXWUPLN9Xzkk5/HDNZj+1iCwHMHGA8TIMYoLtwHZrdX77jjf6ot/gRwva22kPXYaKKJD5x
Q+4RH0djzdkU9YdJbajhiLxTlCnvMWmHnW8yPJRzrrLVmfQqOJn4X7aHdruR44m2FOLvXJ2go5II
FgueXcmmmI3mfHuQLOrYRC83AxrStduNYRjXrlhbH42+CKDZlswtplKvTjd/6auYOnlBEWNsFcc4
1jszNJYgrsMNTlDZuRqSf98enC9pV+QHOq71RttFXvuWoSHN0ztYCQxO0aRAT5LSSVOulTJGO7NR
YQ0YJddwtskWCbrIiWdAh3ARTqgltkaEYDT6Yw0xB2sFTTnNYslEF+nwaLspKHkO4sdNRrxfcakr
+SalsG15tz9qCwYGMYygWE451JtDFMVal9u3u3NaIxkNzjjLEb43o1fYfHydIsEbiGYp3/jmxz1w
aBxA9SDXc0MZjnNEsicPBa34zTZK2fzpRrWinvn7cynh7DJFfWD10+Z08q+3T7d7DPaYdBNbNmOo
IlNNR28gJlmCiE/U9rvbvduNIFenikuf/AgdTlIVYzcbsRfm67uidj2Va/mijRgysRdItOBoMlWl
wZCuUkKEDYc3Eb17VO63YSHprz6IcP22mwhYIJKKGkMgXWI32m6ilQs2gktY0hs+3G4QEvPMUEhR
19i+YbdWpZuT8tAJSDGziATaWFKa+EmtPOcCYdGbc3ClklG1bt2KxOlhxO5uU+gi1aXcSMAWdnAq
t+PML2+69lNvPf5/sN7/RSQHvJwJT/J/R+vty1/JZ/lvxuK35/wTraf+B5AlRQOth6KRyiDjX/LQ
pvkfoiUaKOQAvtP+PPRPhRxEpbWNdGEYmqRCPgFC90+0nvEfBg9Ylq4A2KOOMP9fVHI2MRzQeP8N
jSspyHVZOpI7sm6iz/rf0XqDjBvnCpl3v4Teqg5BritIkKUUL6ibZ7ZugVGKB+MOZd7E01NMOVX6
wxrKWdecRJXGhhqoOUPbWAQeA0RAP+AGHhQDvc2u/ey7QkAxXf4CUL4wcpeuLfDFA9ozn802Gpim
mARLNQHYVkPEaIohY1pgaDHpsXjC38ZbK9BkTdl1kE3eEAfMTmK2BvWgjEi1RFT9MmOlAg51YdCU
UYrqZOVl7MfLeBoXC2OKigEYqIWzhoIRwRyfYmwwvgAqNVQtc0do5toOO8x8+uFBaOnnAkJDrWbU
3bAAYzwslt3DUXHoCdDsi0OXcd5HJczsWoXEHKFFfgzxH/6kQV1jCoQI4cJhlKqz1CE8WB3qVC1/
abr2nqLkYxTE5Wytf8ZXdMV9TG/y4wDmyU1UGGcyzu5WWhgBSKvU0QX4WmQLHGL4BADoQbq3kpdb
k+KBgAOBUhd7cfyMB+s3o2mb+fapyLNgLKWLGOVy0EAfRDGtedGa0q2Rxx1ymsyhNPd3QIBOmJoi
uZLE90VLBidX6heonv4Sq8xujUxvdmj3PgqPqAZG0AOQc1Swn2n7EteKWPIWubTurHAWr83wk/YX
S5aj12k2KxcBm8xVDPkbRxPjMOmAjZoe5JGVrHdqAaN6NR6WpCaDLVT90uRXCC3Moeiq61kOz241
ovsu74190QsPQOA3PY7sl95otKdWNDfhszdOuoEGEqN4qHA9hr0mrTvMOQCPNCH+v4Zy7cykAmCX
ovZa599hBTMkNQAMlHRIpWmS3c4Qul1iCs9JGXrQcJRrHOewzcdiAX0SlUfwH/ZcNqvXvVRzpSOf
vDz0yii5SjUx+DekzpX1+iSx7VkdzWNBuUG5yGC1ZTou7Fl3gMAs7NcpjXtRf4RKVr9WdrLgmGPi
o+DWDMP8EAFPe8QgAEO0zb4cDVdKI1CtKjjSimlFLyQvWV0hgQioKZyjaY8QG2ZfwGdleJM7HRCn
I2Vl4+OeI2oqqa8iDOCY1NxP4xWl8w9jUuengX6sFW5Sy5G87FPQNOZAKr/IsKKjCV+XqrkYJpqp
c1mbaLc0rUN5dJIqVDe7XHNE+uTuJBbxKRG7z2TVX5lOiY6Am6NhDR9yOl7Sha3STNLUzvr6QTAj
OhrN1ZhSusopPEbMqzYDYSCIo/EbiBUzfyC74TrKgaTiuSn00ZeQx0haLnFgrcW3kGV3sSIsATn7
TuZ8e/IQE2kAiyhaq9mi6SS4hmPWNQK1lQRHkVLoKgv2fvq04NIAdnDBzQUbwwqvogqhCoarU2+Y
9tr0b+nSHNPBjIHv0jUw1+8y39S1GBHDyQTPOwMZIPW4DtrwOxMZ5gsykMg8WbBHEcAJG3hsopVl
57qhPjRnhcOlYsuDTvHQ2qsSoVRxkuXuLpJEaLbLXd+MkVtmmi8W6y4zQhMrNfQyjJoApGqR6Unm
uht7JsIKc0lsm2MvH4eDJEKpriXgSkIhGg5mWhKrYz+X8y6NEHIUIh3cTNlc49JYHIQf8dIFxTho
yllFUI8uASShHv7oKCkPYm28ayGk+agojpPwmstDAjIuexVUSlINwy9KS4wvViTcBauJCH8LsL6e
pGpmGCDiOXKJ9Yrq0nqLp1mDbIfk5CpTJs5t8xk18t2Y0OEcs+rFXGpj19Hix6Wu3LVT8luqqulK
ExXL+tV8KkYh9FWhNx+rZLKjhOJeqaL7EGGkOUGCn84Q5tgtRjEWcRwpGwwbYawiBwDj1vyJpCQ8
VPLwTMWvXrXkt9nP2E1j1FVPWuOlAmrFqTq8rQzCulV/s+r0DErqQZjFh15sfqnmwOU4Qqo0JvNE
IUhOvwz9YZkv0ub7LdGqpicIuEzA99DEx9eJhyDa5NxT9AJq8Q55zvoySMZzGUvUTBIAnhVcXqA0
76WoJsdUEk5KhtkLhmafpKp1sErxb2UF4JcaP9IawerECF1YGtfUlf1C0lcCUbiCz65Q0LhQtq4P
akgMlTMkledB5iiky67FvcFuyEcBL2sXHBQpWw3wMGKOA8MKtc9DNEGJVMhls/EYTcueql0EZwZu
eKbjk+UD/mcDEN9YXBuEOdbPUC3TQ1ZnL6jtTXdWre0jqliU2Ob6oZiTXZaZeaCqRAM9FB26URqC
W+V1kmMdfWpxsgcLRA+EaMwfxfp3bZXiqc3osiuJzPxHHz71Vm8PC9YrJtUjZTPtw9CUt0YEVrc5
Be3WBIS5rSw0Z6zqqIjT16podyIufS8Kgz4mtV+jATSob0wNELpc+1oBXresynugHwcpYr9NrPVX
Ng5fKd4TqNoy7EIXH6GxFImWCCiaXMRHjMsel9SaXSEUUZob2CqGFafxpW+exIwURyj00UPGyaul
RAM0i1iNXK5PTZ0J3tDn93XBXigsne7LlRi6kfQU1xaF1UI46+s5RX4OwLQu6BRFBVLiKaDzOutQ
9U97/LGkn20CEpi1fjZ6cRch++MuEpP+FWUU2En9HXXuKi27TAEojFMY2ZciGkE6sJFGcYb2e29e
SgEQprS8Masq3M0nBlwiBKQudgvyp+NiiPfRojCzX0f1rh9zOmaj/Bk2HbhIYzDOyEQAZuiQmNYM
akNR7X9JkTafGgb9uCMVG7s+PadPKEbUjlS1v2ZjqPxKqp51tfno6Unsso5tJFIVnHGtA7I9OfKs
reISDU36qzSLi9c4aVTU8GgVANjz45F54yzOxOx6FjxZWL+Sjt6FlJZ3baXp7O695EiJ+iL3kuzL
dUL+5o9W+1Lfi6EQVGYB3BR8K2AJSfXN3gRqNeYeSD74EdX6HU+pbMtkepCehmMqgxyt6cLs8poy
vc6aoF5EaqdVeheGviOJawlssHltXNZlPIBosiYgfvuwYShNXJMa3a4EuBVMVS/53Ph5peBkwdRg
P2qwQPRSJtJi3h0J5CDVmr6YSiNe0AiJ0S5jPiXslaQHqiQtoL1oVazdsUjN9dAvCfiGdXSLWUMu
f3lZCfQzvbLZwpfNzE1/lJhfIViEwCG9HJSPyALhyez7tpH3fXiOq6K+y1TxI95GHwtZPkX+ZDmp
qifLMYy1JpgFES/T8lFGDMefy212o7SMcYyFkhznmFr06rqEZlegTCxIVLV5i9npAGdTjZ+SkHH4
MuJkn0ebG5mpMqvpAYvaZpigTr3daDRIDz7l9j9+vv2SHBurqvZBmbZ5Z6syq2wyginPTb2IKS7N
+oQJnaaiCWVO4E1vD5cJWBMw7JdmYPzJLtIcbvf+px//p9/NI9r9Fm7C9u25eZu3Tl3otfO/vsrt
78JGYnyuY2XjkBGN/+WvtaxgZPn32fQ0CshD4AP+yyP/5e7fDxXp9AQas81pyfFdbjeCIEOejfBL
EGmk/uN1/6/fUoqAfWo1vWwugY+l0SXv77v9+Qa3l8o2HGqhCNafN779rmqZyoVGZjodM7mDtelG
9xVj+NtSaLdu1e2BalsBt3td3hQgWtjO/j4AZ3BDT7HK6FUVDkO33tGllSUFBoJmz22MfLsJ0/JY
kcwHwBH+Mey9TXxvN7ffWcqM7kWZydAZ0jWgEbq7jdoGoaEnuFmSw4BEmt0AOuLA24mRPcif5e2E
4tJROf02frWKuTjcZq23e//2u40LIqbjECwGecsRg8cyUK3yoEKpcCatRh9mm//d5oSyxmzJEVuq
37gEuw0HwBlhLdtyRaf39up/b5ZtultNUvHnA9weqDA8zw2ANn9H0HSAAL1MGfOk/zaaHsfZ8pdK
PsVpWBwGgwalUPCet7m1FesPwMEq39JUsN0RmO+Ma4UB978G7/824vy3H+VlGbBnPrKiT7dx5/YJ
IKclgdDQ4Mu2ntnt3s1q/vZjXI/w1GLwZ/rWf2u31l6r1s3h9uOf37HuXEjeQba/X/z1cM/I7D5t
WWg90lr+q2jZQY47Rhc/oD3gZyf8ns6v8wFQyx5Em9u5WjAuXmfsJiSWNP9+PbxOftB7gEzp3Xqo
jy/pCQcjdPLCR0Q+DnSmTScIH1tPu2JI458YQjsIXToAUIP10Ln0/L337c1Qj6NAtO+z1gXH5pxm
J9u/lob7agq+flm++cXg8oZYbz5qtDmqX1KB7+ojF3ZQnF7Dxx4hDRIdOOrQGRgy78mCr3w2nBd4
84DXZm3/dC5YP1c6rM7k9vY4ucy1t8ac9VisGQyhzEYbgW83vSXNWS0vHJa1CLoVuYdvDs+S4f66
7i3tLSeP/piXC+gQ/GB7iEaHBjRr6IH9EwUfx8ax8KzlgmqnbuzDyJvXPYrdJDl3vHd4zvvIy8nU
p3tMrwYkgz1oHk16yrPdCNj3pzQdehZG7uKOIgK+mV75HNlpMAM+BmjqFrv33J58nU1hn058Lfxs
O+xjke6nn6hgE40QrV+ve5gvc0yHADS+p17iMhCno7U4RWVvKGAgqdbZpGD+VjQ2XJ8uEFNL6WMM
PX6rQYScXMQ22+xxQumtoe/bHZLcZ7pB8r+9GcKOOCfkdvW2qj7xAzIT744wnqC7yV6P3IWOTu6K
l5V97TxEnpXsWRb43Trl4ukN8QnZNfQvHs0L0HLzkod4Bs4e/6mvlScHxDv5uo39GxdPpLUPMmCZ
TvKiXLCHqR2ckICtPiAyJjnjOT4gtGkfVNx9nqgwMf2bzC/xWxx2GsfaDOIv8R6dHw7Y+BvQdvnB
0SmWl/CBqGhbMroLn4O3+szM3CRzlq9d9yT6dHDt7lQx5j73AlS530B0ZdyMHOUhc/Kvsjink+4X
2YvU+i1z8Qwvm4fBxhnXFW3rJ/wmWdQ4X6tzV8MPP/Z35XNen4T9D6Atu5nex/2cXwEmglYs9hoR
o0bq8SYNM8az22DiVCiKS4qj5QflZ/5h5lza1Sn9ZAkMmuCLxl6VcPDyhsfxrvgFnqx9kdI9vr0F
bNjF4zylL3p9tWj0Z/WTVARRc+3Kd56+eUfJ2/FQL7g+gFXlrOPGw+Kd5w8hd+vlwnrklA3O63oQ
vwMeHN7olXxI6Q7ZbYr3nFmWx0LK1135Y+XuDPvzQcIVqrzw3iletzQFfzj9NWB+rpvaoYUII4PF
FcVubGxvqXFmzcdyPccvfDlekgsi5sQa3UO/eA2YZRx/FWcRfBb+ihCTiif0YPOiwMy76ajim549
LvKPMFLLD5+sZNifsuRawimOzizK3HCRWQKDyy+HBQZPiSfSIb8dpRJZQvO5qZ+s+ntQfsWNE1gF
fhP7qt2jUWbQ2ELGS/CT9CS0X13I7gNA2nxUWhD0p5HkfgTTXUrwX5adNHwq4f2I5RiXfNFcswX/
8hkM/LsInDKv7uX6bD6u0qHp8cTijEwAnbm+sZ+hs7IfqcVx+OAlUHd/LW2rwqHJi1oSMZdrj14g
nuJck5lvwiTGbd4ZHfXblOzFz9o9igfWh3nhDMvtjuM6Op9gHi+9fZfED1qwfHMFY8VFeOIyISxM
AGvouu4K6zKp3qdyVYIalSKHUJ6dVgwxg81SAoPQYDxgu0QMJsYCQrzyHoF0GL6JqzNF0QLFkahb
/mj84PFRTuULfaYFZ2IHngvfNLI+69iRH4XfmCqzejhtADa+RR/kk92BRMvIye8WX33UL8Y5voWm
ZEDdxCbQKwcWIZ9kPixvCHfecQzou9HFCFb1jTEPI5TwsviTbEdPRE7s49s9GAeOljE88xFU/hj+
xugh1fhmzv7i5wtvTvQhlMKf5XtlJtsiJtUHKdh2DhWBYS9xIM8WXomGIO9HcT+gpIn9D7tW6BmB
mZz0i5mxk7LqhWe1D8ofNNtboF3+eOBk0caBFSZBqPGKvYXhGQIr6ce7+iicf8+hJ35z6AaXT7Ew
qSIhY2DGy6evdFIIu1qyX0OufCwuAN2zbfF0pQggnlUno3Y+jQ+Poy88G1dUnN82wLdxZfvjPBoI
jtrxJyKawRpMgHC3XSSD5QDgxi7Zh9nYRU70thOiP8jU+iA844Bi2qwNpbyvZVbkJTWAlPjrFYqg
x9Lis+LX5BQnCnuWA+AGTofC4SKVzEDY+vi9fX+y8tguDAcux6E5sX+ZF86SdeWqX9mJO391spNx
LXg99oPg1figDDvVvDBMYv6coKAE4kU4C8/SgZPEv9f0ZXa+OQj64+xwXjhM2pkjzl2+P1+Lxc8W
Oh6261Q71l6MA44tXdleNN3Vqpf8RX7kNFYntufw0Tj3aL05CjEqsFJCFsfKQKyck85VVpx42fQz
Lo8y58/ZxDyWHe+4BmxleFosfOgJeRHSE75nzTMJlfRZfaJo9/bOk8lRCpa0VRwJldG+XHeYDXDm
CJAvhEHpwJXHvOTENyMGvLG5a+d3voXywbeBr8oeypHV7N7rBJ+3Mj4Q2DklbKgf3NDxXBwCavTE
si9AaHrGdRBY0LXHecHFWPXjz1I7duyT+95TXaIki5WZDx/ACDjCResqV+I/z5q3RapjfRV6+Q8f
i82ft6AUB6HV7urwvvvmskbolLNSrnu27CUjbfB4a+sMPzbZk0UJJ5656LvZfNxWqerlUiCz0E8Q
7+Dl0TSeSRZgot/nP/TiTbK96IG5+xos6/xI/yCm8To8s2/2xNTmo930+7TpnkNQnZL7dHG6KRhA
q+1HbDe98ohp2dbTZ9X3FrAHzqRdp05htDgPn4UHg2bgDv1IOK1oHnQnmh8jvZK46/i7FgeAUT/m
cbJbFUr4PcwEhloNFqHdPTzXXn+qGR/ksumlkqOdP81HinS71mxCw7wFOVmyLWea7yLj+X5p3oDF
AkdKPiZOvEg3wIkEwI2AbBL0uPp+j0vEaTv4UnlL0fxkenzNCzqLPmnTpq/kYFopP8rSSS8uhCiD
tsT0PR9AmcFaoQlQO0xE3tlOJ15mSlJHhULRsqvNjYe6rnWuqxftrFuHmpPIQETCh9Qvyztr9tRx
WwZmda6hHfNOzxEM9dW8i1t/We7JzJFulSvsLuiPHag2VFdUvIrgT+bK+XmIzlrlgY6Li98mtf4L
W6vxnFJRsoAjT+E6jVxGP+Q02wI7NcQRcv1v1izbOXk2a7fYzZY73beq372jtBmS+Wu2JAa55jdv
y7CHWuBzoodhl4LTVX32QFQsYvMO38H5Opt3EoqyE3QpV1e8IAgIcn37IDy3INpUr3ojXrECkH/W
6GnP/mCdC9IhkFb1WU1cywOUPjkrUYCwggENDTB5z1CQCoNsZXbEX2YSgKERxKcJqzfLpuJgbQUx
IADqHbZXcjfQdbb5VKbYJDgk6ewY3bCT7vIWzosNUCImEZ7YoBwAoQu6VW5x6r7n7qdAQQM73GKP
QsX60GsH+Un6aFwuSgNYNMGYeuPYA0IjNSYgqwdFxWWOLjuq+vcNHek+VHfGl9VKFPzxe4OCV/oJ
JwdjdSTTHvMU4shLFvDEiBLVx+ZzbY8cCnMPUrKCiXYAh5Wi6DfYMZATeH3HNbskV8Ejt/Q0FteO
xLb1WIA9kIwiOSEKKyjn7r3nci8CNlKyVsTfd4wsct2BwCLaAMHs7ptLrko9LuLUQO6M18ZSPOV6
ZMxAImeh4bmn8zXb1iv9poV+PERPukPf/Q/blHG0SphktnAmmHByY3g22bnCWVHY5ZJTnKczzUeG
nd1VxDaw+Ngc+A5MWpieQN2lgUjqUgjOGsGqQRvVQw4NazhGYhPtWn2/CGCFoGXNSEUUd6ZyL743
mHtY7syljL3K8MvE3vUenG2Ma4tAO/aXGd/jJVgOLxOTbu2QCm8Zy6Z14EgLzZHfLFTeL+CY0Kou
wd4hoEZqaifz26zh2to7HcxWr7N+6zpR6H3QHKkO0grWFfJVzGycofQx91QBpMN7FT8ZqPNV9CTA
9C4ie9ZdEHjgZzPHfHqwnM5H7mFLTGSqNjv6sO64cIwHCzGa39Hzcs+GZ61M6I6qeEzp7EKUyqLd
SF+AXbcQUEQvT6lCGhIIzvIrokn/MKhudizZBu3yVRh8sNLhU7ij6J4Hf4gV9AD0/CCmyFAJ/cSw
56o9dDSGVTdtggLVWUafEP4+8DalaYw6POeayil2Se+Fzga+pj2EV+zOlF+54qBh8KEKhIwCtJqd
Pkbg0GztwRqgq3+ZiMKU+7oJJoaRj9IKFscljEkf4cl66AH2VRsKv/XGXZpO7IqcZnXcQ3+UsZoj
vswH4g9LwbB5Jc41gliNcdL6OxQT7fa4jMhZ3kfT05q/QQSvYtBZ8bvCB6CjayeNXaiwG3RAByep
c9pL/r0q7nAt36ePJqeUd9mBiZJHFL7d5LS4S2hbh+7EriyXDojs9ov/UQu6yM/9PYMYHG4z6F3A
LEas7aH7OCGkXvROiBepJ0D7xdjFa+i0ATz4JGJAJU1FW5+QIXKALpSy1znQ9vYIrxw4dhNiAeHH
6s8n7RQT3bz+FElEQhR+SQ8+zeAc7dYnfBsnaksUwyKOyLgHvh/pH6AXXCCoiXHYpTW5MvUeJOzP
TjDvRYNrqt6jovJh+ZJPzGQz95oXFCbNs/5MkwVCoA3EQtWoMA4yq/a1H/1Q8ksm7TTumKMC+Mdc
nPpqF2MUYM+hqwt2i+cPQpF+hhdQYlsX4Xhcij1jDP0aHZsgepaHXYNYDYKXLhxDVAhqW33PzvNR
E21lV2BzvVPc4gHVRDs+xYQzFx6qcNQuQLAfZaICxoC7+VQhuBt9ouEgsnyc9g3tRYY/LooogdjQ
AQgqr9MPdaCehr1EV/b+MbzT3PhkXARaCrZxqbzqKC72/JjsBsGLyULlE5q7lHcXfPLmp8TLfX1y
ovVNf48+hmcMXUVcd9zmWeWI7/jEHSYpJxE8Aso0s822+io9oE5RnZfsrpKPlem13SMnGl4P0cMu
HPhreDkz2pqEXVuBxCDZCqrzRn0jJlaORcy/qwGm7w2ve0tfiaLi+0aFCySOsrJPUuL3scKnyUD9
DtXyjzp50uH/w3R4aNT7pQZXZq/q3pR+yLrMdkeOILb7FFcosu6iEPkJsZZ3Sie2PzIEYdyqiKIC
9NHOG+T0bfu/0jAFICly05PpQVvxosLp9i2UNWLm8WZBhWS1m2IhAQ91o4bqDmS40/RmAEEgpzVf
i1OCyL4JIB5N0lcwClXkAdseRTvyauHIMIuqipEOozYTYBBQfXu4qqaLw7mFeIpTQRJCiRzcaL/H
QA5wc2sEwDcZDD6TblKhL/Ah3XXxSPWxA7TuV+lKq1/cl1vNDpLES3gTIK2CTzcDeRb/k1Ug24Q4
owgY2yzpR4kLuIMe+128m34x+qNqAmkJlYi5z3M+UnsaXv9q6QcgFnbyMhh+hMThGQ/s9y16R889
oyHo5PMbdquvwxfGtRXtdxe8Od0T19plWOmiqLDsUR7Llg/EjaFrKxuomFz1jBwE3u1cFz96ZxPj
QBeQcZwkDNERvufgdCfaATJtlNhr7P9k7zy240a2dP0qd/X4ohZcwAx6kp5JLzpJEyw5wnuPp+8v
Ik9VUiy16px5DwQFDOESCOzY+zfZBWUm8EGkD0AAESHQy4PoqBBZ+Vg9ROm63UvJrYN3QZD/sNTH
dp1/gGtlAA6vvpT3DUjSCjDOJfgnkkP+TXRrg0MsDtmLx7cKj3CxhugffE8KY5te5F5/1VoCzZcI
BbTNdIw/9RuNTJElRy/R82DsexNV8nXyQQPGxPDZrz9Vz6RUv3XJPZGWts/tu77bhAjMlkejJSVc
UWZaDnQd6dGHj4Xw1HAx3hgv3qdeW+3rPcP7K15Jazc8dC/Op4helJL4rgzRAd7h6HAIk7sUj7RM
7IEK9Gh2rBgFvuZ40fwQUqDKvrI+TMQTT+h6mTiSfTEZ94bbhUcEtPoOSS5EVbYUCUrKyy84PX8t
v/nX4tgwsievcQtcALSAVT9kvNDgjIfVtCVU+ZGgggC2Nr7zb6xLno4YruPa24vbqbqHOBJLbqDx
Glx1X+On6gV2OFHZbfBYWIewuw2RckTpDuNwJ/hRtyCpsc3O0SzBunJXmE8eEj4/EBdO1sshvCQ1
4G5Nd6tt4XEwRJc/C0PG/fAV25/VwOvDXiOKbpfToTtMYBFwilsPB3qS8J7w9tq/qevVY7Urb1L3
I8pmHuZbGzxcVoA3Hj74N+Fn6lURlqj6J/2BHNvzFwpAjuxtn6MXQijQ0YgcrN2Sns67wwEA4zYt
RMtkNby4N8BhyYvfWvTk6ByQ/FwlO5Nx/D6/Fi/Td1Cr5WfrQ/kUXPT2yn2Jj9MjT+IPaABDUZPQ
frYhfn14tJGLW32r1/GTsXJvAtANMDdv0qN20/NF5lFAXW6DVkG9H/BPXoefcyCLq9s0Ogzm1tQ/
Yke1do4EZ2Q3UhO/PZScxovOf3RL7arTwrtQFk/R4WTsr5ojClHLupmJIXXX3yFuYa31DgOcUbH6
eg1KkkBOPh+pAKllfh1fVuB49mnmFcdIAsKBSJCQMRtSkskyzuvzmlxuc561Q6RMEv2xA8wOwYPq
nPp7NVGbdjDaqS2kIpI0UvqBn/8+NRvjAgpMrFPY6TSnPk1COauWBRDJqNB54osPZmiLlXSONdCb
Td/9pdqHQAHvzSZlE5S7LG0fEJ4E/NdEWwq1h6CmWqQmYS2PoZr4yoJRVE3PTXGZdvUCc+Epwsfu
z82Hv07zvMwPoV2fdqEWqm1yVK8OfGp25+3U8vPsqRXlEQwkudfzmtSOsKRt+TSdV3hWx0HUfDkS
lxlV5Uuze4T8zodXNwBEaMhYeea1akMCSN7pvPKHLcgokl8yhxsX826oIJM3UD6SoT4I4UbIpHn6
3rTqa0QvScMl5K4W69FIwZJb40NroLlTMfxLLftCGzqBuBLjKEesu45PuxN5H+JQ++ql3XVrm599
lD3mAhwlRsppo/ngaq2XyIJQalGy8DUfwIhN/mfGlm4NlrdY636ykGv2MPgwDDLGg70bBuOgI8aE
pJvrHywBTDZKX7IxQZayFRfd3IDB0x8rhfVJh4ldTk8WBkUr6Y0xIguJElmMStG2GOZNYhzMxN9O
NrFlnd4l+ccQUUabLAfU5o3w/AutnQgVk5ysXNbsEEtkvBLfRm2+sw2XvssK75Yvumcf3b4GXZRo
RztvnqpY+6I7y30hUmQev46DRS2oYNxMh+Obt0sD5xOMikeVVOCj3HfXWP6SAF1I6gTu5wm4KNbH
xR1Qs3BdNpVgcAQ6khEA1Ve+IsL/FIaA9SqbhE45Dtp1lOEy7P6Yu8lED9H8DpLkWg/dj2EKhBX9
Z1R8vhk4fY/Zt2KELzQWC0FA1IJf7V+jwvtKGbm47CGc7Ut9ifYRNm2VdlhqoIlCMJzuTGC6XfHi
zgm1cuPY1PMRMMlFnlNnWYKrKTY/tM1wN88maiwN6KjiOKdUhJDmjaQtPIyEZnSIxejugwZUo20+
YdY9eI+OvSSr0jW3vVj2yDBchuQ8O/GZ2/S1BfRn+NmtYSZfbaKtbPInXODCrWljDUHWAy29Sysx
flRJ/7UNsWOHXU20xze+kfTEkIycC68LIWatERG2Et4q6AwMoIHOwu6yHJiV93VY2d8WPESbQHzA
x/pjXjXkQf2ebKqVgTMqfhhhkSOuoV2ObbmZ7BJGaO3up5w0mOgZU9myTk1gmSTafBHVyfcyX8PH
0zdhPj5VHl/XuRPVqhja6WJIk6sJPNCmFbD38Mhe5XpW3cSt/mmpzHRTQ96HosV4Mjefp94oEZhY
PqfOQpdiGmBlUPoDBqBhoDB+YqxP9SlcGxnISwioO9+yf/AkbQ2jew5G7wsM6tuAqvTiAtWAIv00
TcPlkMXbxqlB7g5SqE6/nt3wwY2KY26gOVD7pD+s0fwwPTc5CZ0MPvtFQi2zMjtzHaLcYPUepmfC
/FJ/0y3/tU7z4SItuV0TWjiRi3eYMALciti5P898vIbgshOxlKOYoKOKoxFpN4se7ED4BjjMNpd+
0v0wRt/cBAwessp5Ak3eAMQEfYu9zvUyiC9OAXxhKomjqYgtuV9vtUanajGX35MZ5ndg9bepXnrr
dLkB/Hxr1GjvGM3s7+wweA2sMbka+4/CoJurcU8XmeNsDYvqdjQbHmh0v4DT9Arxbt35I19xz7tv
gpYgQ1oiDK92uzyAdsaYL2RYGAQxfKwyuXQkvbJndJGbY7cCAUgaxqfYkXl1uq2eMyMX+04sN5Wm
PUe8m9xd8TF2/GpnaGRkYv3CC2dqlU687vvkM0TIlyEC/mU2XbjXNUbMcSQgJ8wW6aE5kjplF1br
XAvPuHRiE0GLWb/Jo4xIdQzvyh9DU30POuo8ggIkQv0Rsru1HaP76YZr1wzQCXBb9L0ycm3ClCEh
FZcAJW6oaJ/Lheqn0Eh7avQ9B9ztyZhN8V2U1Z9F1T7VxXjDPb9ZGvNQE9BOfULVVNNfQo+kV+o/
BmN9l6PGoVXVXWxjS6UVfBgad9GRr4pf7enBKieY3DidrJIyujNtC6FMJyMjr6eQ5A0kr0CYrjUx
gOhy9JWw026Nftc3rfQiwNXdq+2Q3qqz+iK0068pnfe6s6KvXrMgIAwS59INGPLTf2d1Wa6q1AaM
CBTO7R4QJXvtYhPfpY6nfwlBq9vQ64BW8wYu0GZzD7v4OENpOGnrj+lUjeu2w83gziIToiECGuY/
BDrI6++OTbmgjj5l3VcnWnjVdRN+1awXayNftgD1j2Z+rwXNDWzN9gZ0tUSVklA3Sli7ZtAcUNqj
WtPlz1rUfxWmVW1cU5a6ZK7OhqCJUC0SsYXG53l8ip2lJTr1b4F9misc+BjCpuTrAbBDr86k3obr
7vXSpgycagibkDGvOpIgHtjeqSrvrILaF1DcYmUH44s++TOumN5FUwYp/FHMEWNfvOiNTsSuFzy1
fUcipEkf9cX8Vg5YO7U9NgzrKSRZWwmipwxwCfqzIAhmR1xZeJnOHaPPSPollnkC3ijIhovCLpEE
bmHGHrX+CiUUyk06ZQbU+sCaTNnBSEVwHZJy9HNAn641f/MzslN6S8ooz0nRDiT0U+8m78tgEw29
z9lSJymg5hLpGCTaq+JD32KjN9g6xhItKQDPPOrBQocYow8XB9rKaVBajQGHbdu++ibtef6PUvbv
UMpcx8LB5n9nlGE1WTZfvpdv9d9Pf/MvRhleJ3/otgVlS1iOYZke8uvjj7b77//SDN3/AxlxnTIP
BGVc/jjSmVGmY1ni8JeQzjxTt86MMucPPAFNTI4QjbdcdvKfMMo4jZ8JZbpHF++iGul6pgVC7b0t
DuSQCpTuQkqoiWA7hX19HMESQs7/s3VaVmEyypsQM5YeVVtt9bd1U8DIrplnpIfkXs77U7NqUmKj
dTS9ELW30b/r0t6GsDNm9+j2dTvoHAy22ggQHUW8aZ2HHgkuuTCWozQ1qeaZ1aeNmiLBX0otVltl
P2/6Znfnbc57Uq1JI5XU9EBz+gjVxr8O8+6ooxrWnVer1rttTmfWai5fSn8ivyx3prYpjPYFbKNP
V9ZdVC4aH5gkNdBM4S5DREz19ZhKRrNaqiau0/40n6LUhws6f4Q898rQhKw389dqUTYwtDUeVfu8
oZpVk/OWp83lH745wK9Wv1sWFqW3a1MHHe1w1UNWvjjvSbUs37129RoRDTk8n9SYXDXVJJELz7Pm
FDBkt2FmnxYSWzirxW/d0095/hXVzXs3W6jfH6XlZUPkC2zDqciaKczyLB+6xKaEieozyquRVFpS
DyHI62jdGFitqQ3VMtU6/Z16pE0Ee3ZE/pBE2A12VfyxWs3Y7LK2onSv5pCnkMlP+DVv/lY1zdG+
c3p3xOLZq948/Gr2tFO5Z0KGydBuRhsIth2bDq+UbKpJPBrDRZ99KSRBeA4bsi55C2A7lZPCnCj6
yJbtUm+aNaxtYsMCvVBmUXNQzW7uSMjWIa6BebEBbQ9ITeJZ1QQ1Dwx/+PVRy+zjg+vNW7VcIV5V
S0+DPdLg+v6EC66cP4WmzvNWU1p8/4tPZ4iwI7heNavUos4oYjSzXpa58rYnuasQBT0fO9eTTFOg
yZyLB4Fp7zfuQQGDlUxTqNSZ3jSt+H4ShBXtPEEoKjMyqgqMm6ump7To8PK+EPmdE/oUnIV+rS4H
HjeHUE0PNyJYK3k+Ii8fJFRjXDO/1WTEmCQORenZx0hT4p/V6bvoYWzMWgfwKp9dJVF0xh+rZUpR
S7VgtOLlFHk7heBFvA0YiYkXOIlHKZyV59g2LySo1F1Iep4B1VJH03tgJ5ONfJLUAZj9eDoiWgeK
QfqiTaNLnldpaoWxlNcSKEFuqpQ6c5aa7tFbanddxZW2mpMWSaHTeZ0w3jjvILUKFkmdlLooW2vW
fYAilVp0RnerVrBbKnDLWbDQyadZ/lwh5UA1SM5m8pznhOowmSX0QHVw4DizX4Ty6UNm4tmfMAgd
7QXjX+S1FinYpdaplm2Q2bOzDBtfWP6aZPmrFvw0JEUVurmONLzmLeqzSjSgk5hmK5UppkY21Xyx
JA+Gl8IhkmJr2mAxvlVNpZalWl6bxzxM4ZVSNzSkMlbahRM3RkoaKO24kDCJgJhskvDDj7oWtcdZ
TlTrPOstKHGgdfGqFvV9+MlDa20blT2PhKu5LcqoebCzwuX6rPgVhZ25R2L+MKXeS2Vn9Pd/XaxX
2LCmzvMT8pcrc9Iq5J3/vMLTZSqVBgXjrhhCX+j51VkTTF3lWROskrBvexh2k9cE+xhzFFhBRPjq
ytXlutogEbVqqhaUNUBgdzRhIiKK0E8u/bmZYC9xfl7V01Gm1Dksh/KV1cqe8PQGyxfd7ykARBZV
KDmnJrad39QRb54JpgepBj7x50mIGhZ+5ujHqF+l9OoRkaLhLpGCG6MUKbPlZ1vNJnpJXlfNQ7Yn
9bMMmKKogEBRDdRE9ySZq66HHWrKeGkMlr9h3M4AQz7zzoQLeu6m5TrB1XmNjtZEMY5lQTF/dsuO
rHYvkks1cbIU6cgSZNYI/RaHX8pjvRQUmaRoiGq5XshDWqTNdNG4D8A+PWQ7PFgd9dIeoZUBrOC7
hz6dnOB2RkFJirSFusH3+wzfP83bdYfmmg9eOQqpb1QN75b6+RV+X02W2WMhYyIMHpQenNIXPIsi
dpqkolDl8LsyPiqNN/Vwq9Z5tmsgnJT62G89xIDdGTSamoSh8SIGtHUXSVLQZdepJm4MueG8TM2W
kBZRWZdr1DZq9XlWLbPwxd2bs3Op5mw+2OCJ5K5PTbX0zX5OTbhmMLbo95wZzkXT1ldmgSKUEoUx
2wn9kPa+NJ1h0/cUiW0DM45BC0kUYjxLYg+CnlnxnGUylESOhyjIKEho23LhqanW06ncBjmpNz0D
UV1ICorK/zehxlmqplqoJpVcrVoaUTMfDclsOf+Nmh3urV66+MnCglqllqrZ2ZFYhhTq3qpqnYrQ
RM7Hih7z156iIKlXZizwvSVAIdcp15QqnlFNVUVQrUSGjmo2hSEG+uav+V+uPhUZ1JbqjzL1xpz3
qf78PHta/e5oyflvBL4lcHyq0xmov3tzlqcNT/twayQYQlihVJD5dJL4oLdpRz56aj4wbZxQAuT2
1DI16eXa8+ziofGnNlat89+q2X6po2MGqkpuZYeuxGfKJjz6BZ0euSvNlp9b1TwtPe/nfChYT/o6
ZFC/VmvV8dSf/GrjN3s8r353iuqP3+xfnpRaNsX0FF58MOXHR6kBqclZHOjdrDXn/hrRTMByUjrI
lN+2WgoinicYKjcoSMzf1SJ0q6Fw+TI0O2/yblat+F+XlWWUQppPdarmHMhS8cK7fZ2O8sv1PZYZ
69qpUZBWZ/zXhapzV8ta1Ump5nkbtbqxErqv00J5qedtBFzWC+oyfjVamHrUa3UH1UTdvFHr+Mld
Y8whADgPkgYpbemBFKkgLx/ghITIQLeSJSZk0OaqkE/NnyenhU1hgPapa5MPk4wLz+st+ZenXaqd
qHm1+rRQzUONnbYGRJLRcym5etoIe0bXGMg2/rHLZkw5NAEWqEGAyGsSABICgdNtXSFfZ1uaWA3q
szfZy/hgTO3Gnev2QIIH3wqjIbkvw1Db55GCbiYfeRlFmlHE9XsNFZrZgGYf9IBK/EW3j6oV1bk4
tex4cPcM9WEqUVRUck8nKaYEyfm1b5kNVhxhjBIErDP6/1yFeFPMiD8qMkIuJZsVyo+4WuhorbYe
TMrbiAN/MKUKbKaHwA/jyDvqUzfvh94Tx0lOerusLmLAUk1YdcdEjlVUK8d6Awl2Y9/gWnikeKof
MRqFF9ZYBv7o4qsSZhrkOOg8UcscIoSNZVh4/HhkprWlHknWIR1otqjWZRrFOKNOPsKh90ioyc+x
J7/EatIuYrgoyxddRZLqTghJmVM3RrXURK3IKlLv3RAUayWfdZqYWYT0prcLVN/Yye46UcqvSkDs
1FRLMZ+7mW3keecxIq2LPhxBc8z1hs18eL+xIcMd9WdqjWpBsa0sfoyyQa77PMl/nlUr1LK4puKn
+ZMAgVkPx8Cf0a9CuYbfF1cQtey8QrUmeav8yUdoTUbz6vdVrfME25F//eZqmZrFS4B45Dx/ai39
fbTAXExPowW5Q7VCPTDq76QGW+fYxm6RX0tE3YsjsSGQo79mNfWJjNRgr5XrawwUpbL6n5tGMdzz
QJ99Evvya6o2yqx4H4OziwaGqj6OU+1hkrq0nlSjxR/cIzgyKka9TtwiZAvXAXvskmJT1V+pSV+P
a7frPdxeppaPgsFwRE16vB8IIoAqDXqPLa3s12ol6Xzuw3JDn7bVgPdHjz8cKD4QPcjLHJUMmyG1
j8+zvVJBPs+rltpGba1mqwAF3/9L1v47yVrPs35r1rn5kX0ZvzQ/3iZrT3/zr2StK8jV4rhpOI6g
pKc7pF3/laxlleu5pDEc37B1xySN+q9creX/4eEAIFyKjsLF/uFNrtb7w7YNQ+jsz/Qsmcb9D7w6
0Vr6OVdr+4QvBkIxSJChJkbu+GfxrzQZosRY/PqAUgu+iAQLizHUO8/xiEij4BjnAvqYDQYCBJv8
eFBb2PIhLQ7GgIhqXlPOD1sQlHgKgWGh+Don1FNKpJQ3c+rWl4LUxAqKYdRtq7YLLwfQabpXEtGm
g7kZS7O7bHNqpWl01bclPLzws+dULSZFHT4sjtNfxh5RuqUBqDRqILAYwOxb17kZBUBRqSAV45Z6
iV9GESGQIxb4q/Fc/kjLfNnbrUh2Hpe4TsmTDkX70Z7ETVlxWQaOGH0Gzhj11QDVs2mqu808k4bz
I/d5tvRwm0YB+O9G2zL0SLeNielM0EhlpgCkWSH2aIOJhzLJLvWwATHei476TQTWaA5R/MMSwYUF
3BjwjWdcf72cEK7XF7qIrt7ZbXpnhuFnJ8iMBy9GgiYFTZbk6Bcus7HW50dqNxM2UuCYuqgBc0xa
BvIG3/qpbqjjhlS9dXCABXY/iykAaeDGTaScPgSh+ymudiBrrcapLsaujbaNbfxYCndcI38F41Yi
R+gB6eOQr8pnfdW08ee+RONSM7dJCo+5zI1pPcddt3XGbe531Y7vILjjbscz9JqOZbm2KgHMMuke
qrDC1dvgt9/pZvecmyEo/qnFp2cJLyPHQYwo/I7CPxWoAD0RIzLvm8G8F2nfrn0/jXBfigYkeMrV
7jZKzZsmHceNHqavfPw2mXtcBh34v1EiJR0nQDqdxyAogCe2To3A3HwJ3GjZ+Un93SgF+AOkYTep
Q1Qikvwu4kDYXeB143bXHaL3JCbM+wKE2my5V8HQX6MyA9ZiKh6GuKOMiQ7xmu/jehqplmcpQLg5
bC9SL7w3vfyqnPMroX9tqvwOw6QjPiWw2wOMNJOEHyWdAds7AQo+DnVrRsPpRWZZUDjTz7UYoKOW
5UOf5lsXXdXndAjWgDLyDjcbK6JGm+pS7Fs79Po8gB8sqFbeUjG5nSx4Zy76tmnAlQ8g3hwBnqAF
ZlGRRd7lA3w7rV6qVa9LjhXq7aEGN2hi/NRjGjR0IbhW3vFVNUyHchztnVO7YJAaH/zQCLBCx7gk
L5HrnaxiTwYMzGsNAKXSZzDE4aNjgFpAr7kGkpK/Jt4Hv4su29FD6dY3bgNbO3YhBcO+cZ3r2Xvo
m3a8dZr8KtfRK1+qB0ebcbgIsp2PdWxhNJB0K9SCx/gVMEeQ57A9RnEIPEAmnujq29bxD8n8gHtO
u80mA8ZL6j320bWbAW7GCW+NgGe877IK2xi/KtdtnlxhvuJuQ4vhR5JTTnbrGs4P0WWb0tWkzRBf
VF8bPHrvxI2VRYjkW9qNS6ezq2TfpmG6gMp8CCDceJnHqdyF+vAhj10N5XHAYi4CqP1sevAjUJ9f
G27TbAIHgXRbG9vt6NT3NcH7FQ6cCO1grLKqO6h1kVU02yKu7D1yhlAKwQRhoffBq337kBMqIzLU
7oLUwhyq75adHelQABZ/F/hoXgNjDOLooYzQnkOJ+QFrmHqFbtArdraYWS5hgQuR8c2Njxo6Nsfx
AcjFYcAoSCe+wQwn9I07t4Yl5s/jzTDfm1Zy2SHCDvgKrSakmzdeoH9L4iHeIDzxvJjFQxwSggwm
aWPRB84l/jvuZTINxkXhzNvBy8MdOlhwliY0dSpzyXcjJ2DVXXMZ92ZzaY5k/Dpt+T6k0yYK5p01
T8+JISQtFJerQXh7K+y6w9zH9+7UIsxs4NlUBh7fDbdxLk2T+lOFBKSbIzZMx28aU08KCBxwmTEu
Q2++OywltBVykus0AGXL05JeCWr+RjhHcIaAYaWj2PeoydDp0I+S+ga7XBbNupCi+rnVvppuCwQs
oDxJ1K5dxlkrcNUw77RCiMtiiKt1qklzS8RPLoHDQCBLOJzmuJA9x+WmAw5w0JoScfpZx7MsR+pv
yTdjSIE9qn14AYX14vdLsrds14dPUlcHy3cgKOkCI54ZK+oGbEXcgVdXZ9HIU1GtenmN3MSFiseS
vBunAw/a6SyLKJ0u017KVSPzDNwJ24kavP+pWcd4MHbPwi+XY+hYj6VuoXPZR4fZcNANss37SQ4D
UAUbotQ6AmSBES1bhWlYRxsJK0hGArHoZXjNBUn3cgYUbCYfh4ylATCTrO4ph5k2pOnZvgsLO93O
/oIMBQLKIRYRcCZCcDgu4tzacl1P4N3/LwD9dwJQaaT+WwFaaO1N/P1nAdrT3/wpQKv/QQTpObol
DKGizH/Fn577h4Piq5C1f2r+yhH+zwDU+EPXQRh4jsnnHGla/y+wgGn/Aa4GSX5Pd1zHROnnPwlA
zffis6jYCtuy8YnnJbB0g2t9axUfIkC9eFWJwEaK7mWdN/GtJuFhbVXfYu5HPhvz4n2ca0joBDpS
rCa8pxIEXlLd2dUSkXLvb7QOM06vAhPriqaAzGUi+B+ip9UXaMYaw3Urau9AlqDe+9Hgbd7AM+5O
Srn/r+hz9GyKrv3v/+JevNXPFbppe4AwiMU9lxv8Xj+3rsOFbhvNQZ2fis9yvEvR8sFTg8C3ME2y
4vBIet/9Dtg8+4djGzI+fyPeezq47wkwHwwideedeC+Zr8GgD+r2DfJI3lDu6wzNqWZGMxK59xXm
lLeVQykvxUQxsOD3//7af3l8fjbfclyeMTTefv79FngK+JehXZB77Z1lj+nGGEnESweY3A0p7SEM
HxPNxTnkc4GCxz8c/93zo67f4uptHm/QJlJd+e3zMw1Iz2eCmy9EB8y+GT6EmEQB7hPGSrdRy7Ks
ji+KF39rkMRcjzN6qrm9x+244GMAq73R/uGW/PqM6Nzly2XgfvfzGXVTFARW1UlLIrp4I5mibWHY
9dU/XPg7kA0XLkxeF6A2Nu7HjCN/PkwbelY71AEDl8VgqOVBqG0mJ3muAvxbnS486mER3Cwtfg0m
6O9+1MY7t4Gtlbm1idWqHe2zyXEuExBt+9+fm7znPz+TwjToH0zLMHkkleD0ty8f4iLk7TH+v6gH
04qMrt+39Xc3CBkbaNE32/KxQpSScrqOlzZOFb8/6N9vuzBNEz1s2zNs428D2SBKE2yhSizJqPnz
tfeB3Ol+uf39UX51101bSnm7um8LS65/c2m615qJkaZcWjh5kGW4jKaEjpVZaAX9/lC/uotvD/Xu
B3ZsrNVDrHH33hz7qz6j5tEn36skhRLmIk89W9Emjubr3x/VepcQUM8VAC5HWOQleIDfdcgofjse
Q4RuDwoblgBy3gc/1y87ZHep5SM5Nfi3EbKa11U1PnaunWznGn9tPADhlrkpkvnC2o54lON/Z+KX
7iKM2Zu7waHf9fphXM1TelULRmTgEodtoMWvDQj/vRaY+ANNw7powtfWcJbDnN41XokkQirw75lN
dDCw8ejujV77bNciPvzDlcsb+u6xtXTb1Q1SMq75t8fWa0PHxIOu22dml+6MKb63OqymopCrwqf0
voP0VMMa2LqD/9hmNtg1e74bi8HdTJMYtk7xgMZaTZbexwLTNaDblSMA5KRF8sACw87DYg4DROiG
oXwmyhvMmw9SwKKuyW0spnUlTDuBKPotzolAQ2+EX/NxduCAm0h1a2by8vtLNoy/f7uEpfPtkp2V
4J98q948z4mfOekism5f1sgq9/1yOdbJj6mk2NCOT0tSpuul97Q15cjpUEiTXE28Qgy+0TuYDkui
XYXl9yLlf13/ZIJS2OAg+AkctrGNpQOsL4yd0wuSBYguh1bmPvp9cPD1r4nmRU9onMIzQ+ea4WsP
EZ7erEN5e20HOvWKLr/M/ZbaucY6O8nvp8G798vqCcsZI4WzC5gFVrZ7bXY6YxSxtqG3LegzW5Er
2RSgDvvhPqzGJyQK0gmSeZn38aa0H3RdPHkie2gSIQ6+A8fTKVDnHrDyKQmTU7TJGltzd4tbWZvS
HPmO2vEzPAcP/0LkhXckmZ6sJL7r3eGWHAtZeUb33jx+myuzWmsV2jFGCAQdJmHmpiAT71yKt7l2
wGr50dZJFFF4ug3H+BI52Bys8VMdQ7Gb7cxalUOGnWANRnjpoD+Ixlxlg/bBKF2M0PxvUSO+lW5z
J+xHp2zFKq/FZ9NwHm2kjNwcEAD5+4ucdCRaj5az6jx20gz9kxPCAU8EA2dgaxaKIhBviqa7zaL5
H56qv3dcuBkQtdIV277juu96kKkNRS9G3qMehFKVT3tvSDWJK34MJpJtYaSvgwxz7N8/y788quCr
K3Thyg/Bz08yPOTB8xfpBKg/t9Z435fZa984N9OC3IedvqS+8/H3R/xF7OORovVcwzewT7DNd7nT
NvSHQst6Yi8bZn8Bj3+ekodG69D8/yLcYdn6+qXewe6qxHL3+4P//cUFA2PK8Nz3dcty3r24YU8+
aUTKHD2n8mPVmLtkRlPOXlIN5xmg3N3B1b5ro5v/w22Wqed3vSQHxquCONeypK3Fz/c5B9nL0JT7
bGMJ4fOGIfGSD6Bw5ukiLeIvOWOGtRi6bpUhO9/SeSIJlX1xhmcMVI1/Opu/f/U5G48ENslywyUk
+vlsMJ5eDAeZHtK3REG67DbCStkaw9VDeHyVja1x07o6TFi7vE0xrAb5CUo+Gh9Lxyz2ItM3v/9l
zF/9NMTDJDYMYRmk9n8+p7rGn5NqaQsFELJ6lmnbSpaswMc8V+H8OrTw19sagXgG5yHfvewlt8oP
sxvgdpEZn9LJCFcH7ASPlIBnimTQrlyHZCS/66bTw0cjMa87PHRvCEWGPeYwQRfk1zWwsshG+RAA
VPAPt1mFNT9/Gj3cSECV+x6sP/E+pg1tTdOCyGqRV1j8PRDQsL8x3ABtM6q0q8wAFzXgfLUeLBuG
bzalh6VFJyMT8sXPGa21uvPFXAhdHJLwCP5txqrqNo7f+tslRyp6zLKdLgp9k4aBBRfYe9TNkoQe
LBFoY+DFGv/Kn9zuIEouOLQvQovP6gT8L+QelTE489//ijZlnr8954yMDctyKcIwgv75VwyMxs9n
b2zRIW3XXRQdIhdQVgS+aKmNqwHrEGzT7Ito1DLkWUDEltFrEmsYeRPwD72toYJSo24STM6GASCp
F6nPswzYNIxJ+TGfanj9cjDbRc6uy75q3vjURJl3zMB1b/tRxj8OyhZVgz+fpBoLs0J8D1VUYO6I
IgQtrtXx/GVpc4nbhLeXBa21MfX2YSyd77+/Gyrq+9sD8OZuvHvPxi4b7bCc230IMJEU84wtxAI7
sHTzEeiol2/pFxCZAkTvGEOy9s0WFIQrngZcQX5/LuJXPb300qFy5ZmG+77r8+bBHmfRt4gsusN+
tL350jbTlz7w0QM15qtYDBK/irlBE4YS92Dc5lOZ3rp+deHb2WHhxK+CkhqOqHwUdtCFd/2cctCi
QbSXMQ4uCmtKKV+FyU7iuvzSGf1w4Yekv4La8TBssh/Z7WPj9clmceHnRENJgtdLi23uxa9ZgZJX
4Jq3HRln1OkdmJECxTsfhTNrCaZ9GqF1a+kXmHYRUFgeAp+65+8mH3ZqrL9YdvAFx6cnB2KbaVT+
1u3ql76DEYSj31UsZVSb8LtnJNnxH+7t3x962CMGFUZHONBF3v3MVBxdmVdt956dfgFiVW60BXn4
ciGm//2RftFJOgxhKY3aLnvV5Y/8JvBss9QpmtJo91VYvCZVDSG9OtB13nmAJnFdo1aU2/hDFPbj
7w/8i5CXXJiJcxJOSLgYvB8410HYV24g6J4Lse0HrAEgZdoXadd+My2XiowXbFyz71ZOkSKZGurx
Np8ZyUPmR6snK1GS977bmIHvlwp+2hw1ybaMd4GD99rvT/UXDzp0HdNxLYvggoHtz/eoA51t4oTe
7osolCWBy7JNvgx6djdpAguw+LV1y39KZqmg5d2bTsYPMhD2opagyPzzQf0B7jai1+3eGPob3dL/
h7AzW04cabvuFSlC83BqQIABYzxW1YnCrnJJmZJSUmrW1X8LOuLvv/vt6D4hMNXtgSH1DHuvzYrD
WAckjS44gsm671a239YxvvMdU4YnOwn3mM6HNYJCYiUq93GCLb/OMug/OqHQXMT8IqzxwGLgP0qg
/+3XeCE9Lp0BrwtOwb9dZ0XfDV42cCaNYdWtzTog5TEPsjvfxJLsZfL3v78a//iOpUUKI4txG5O+
vz4xfiSh3/dTy4LsNHb2iRSMjjwI/4HD2cEDAFMzWiZInv/1hv3fjjzE5kUx7V5fkFsU2P//UZGt
lVaWW8PMWLp3wnEvVkB3mGQBZI0JAlWOezKl/8ynzFj5KTop6bXY/gz68AQUT4i7AwPhEJthfr8s
LEb//Ymx/ncowi8Y0DyafJhD7++nxjjjQM/anE+U4X5wqrAydVFE53V7om/8ygTV8eCGsQ+AJQzm
5xrMZeIuYHi0vTAhK347M0/hv/9W7j+9XlTIvFJ0t6H79zdylw6J7ShTb+c+lWTtsCBixbMv2kWu
WXyTZ9ZFQOxEasbpAPOPwnGP4BsanwzLxxmAne2JZ2eavnqZjc+9lV4IjCfGRx3weS+HJgQky0kD
uLABQpBAlhcUmg+K60IkrVMXsmwTURadlprLhBoo4YQ5I/f3o+G9bU6qpkMQExOefdt1H8XkfVv6
otobjgze7Cb9tTRikw9Wth1VNp0Ki8uao5f6yN6xbagB/v0J+4fnK4x83+cwDqilrb+9vzMjFLOn
fBAq8HOcRYCDdpdhMyqc2VXvvYisv/iG/i3H/xxi/0OtRdAZ6zAT82GItuSvHy0hLcb9Omi2/lQE
O2n27k4YCaahBJcziRfWftT6fhjKEScJ803HaTxkxM5/HCj/8AzQS3loca7biP+5MtSqXro6dJtt
Luazdkvs0rlpbsR45U5k1gdsCethroDjuXb7H2/Xf2om+eFMc2liAmb57l+fA3th+1z1/PAumCFa
XgXwYfUp6zQ9lsQpbYSBzz6FHi+HNK4z6OP//vL/wymDLdSPXN/yLZckvL/+fCol1UXXtJCix5hd
R3uC3GXYQimUMOi0+Z9/Ma3QP/SS1JREGQZ4RR3O8b/+zDB3qz5dLH7mUEaflQ0ecKw7/3FiaBOT
IfNcqAGE/dREL4YXmrwNk18OmYGHAK/fNp2S6FEaH0qa2aYvyb8dCbKD9wldpLe7Y2uhJk4ruJNd
kAmEJI7xGiYttGkoFdTJ+dHIpwA8dof3KKmf7ax4b2cwo0Gr5UdHQIOD9+/SFkRJOU7lcQWEiuaq
Sbyqrh43oi7TXWlPznvuup8ExXmb0Z4AtdITnVLr+o1cK/nIAxiRA+RQ03ximmO8uAllZDB6b4LE
jD3jr+SUiAJbSuUaj5456MtiJ5DZR+fCYqN57X47FQwtMQ3+e+i8kVEkvwbm+nq0kTCJl4AO4lKN
nnEaNaDHulT03GGWRE8ywLGepvMh68Xjgq7orVUW+XCzE31DLoDWI6gYEdmue1ZR8UYl0+8RFi8P
k22iqumt+66DBz62+am2JnkMF3LzuEKqt2mWL6Ymva4E+RJHVjd/z6jbSkgqH4SsEcVDSQ6RCZhk
bhbjikCK6lmK4Ked1ctPMwevHBbfu1IQGWC7Ao5GL0791P2qZ9BiGfmRACrLqt+UaHvo95BhCnJY
Ac4Xi4atD8ZdWiXeKTFAsigwjC1VTVXfF++dIfutdf3q9lAAuwTFlluuyU4SD1zZxUNXVeR7MSa5
PWSFtXffhfa2UGI8yutNheHpj3u3xxIEDe1wNUNNYSxzxzsyevSPt3t/3oxlOmzqkZlc6NVlPKM4
Qk1RiVMyzuKUusTojCn+uzTJK6h4plGRUNtVhybQPya/ontZku5epCMhOtd7BJYVG/KIzLt8SJez
UenlTKyLXSXN+fYIm7/5LArp7sIl31XaP3Yq8R7/vGkUoHZqlYegJA/Ka3OSaBm/79pZTdS4tfs6
5U626yDcjV2PaWlM3ASmqhsCXGveZl6BOAsCoiYQsT27YRVbs7LejayqDi2MdRIGO0IUauOpqy3j
aaqay1Cgs6qkMh4tzew4EjA3J8NZe6mXvBBahU66bdPV7cuSEv80L8UaC+leDwZY0ynIx0fKBD3O
xTWtTvSP5CQGJtYq1NKXpoAW3hpTsR/qJllB0qliafry4laDvDBgGoj9Q/GxzDBuan/IiA8TwwE9
McHpThC9FbMstnVVA+pTdvLmS1Toyu1KaitUhf60vM0u8ESZDoQEGMnyZuclZhArupSm1m/lj+L6
oNtmxX7qYZw5dbAl0K15hc0wP/udgjtoNa/AoeD/5mh06sWRG7+6qiFpic9+K5zz7R6lKxgzfF8I
0GMLHM0VCuHoY9AsQRw0+Q+nQPoehJ1/D6XE5/3tAsJPqodhQmjJek1vPeuKLKyD1+uMEv5HCB/T
S4dYKsd6NksiEY3hEQUY8QoLf3Y0JBGYduWvzSkMtk7OD0ZVTeKCNdYnY7ahltZt3NoHS485lrM+
uXTD0P9IJ/fb0I8Ha1Hq7I+281C1vE8qm4xzQ5dwqsgVd/06+5X55XxnuylyxMpsriS+cjO06G2k
6srnpewvczj53wFkqU071NPemIz2mze9wc0q3xzhbpzaYHCs5IC6sgH0l903GMF+sP+d4kkv3a41
0vyb57Novz7uO1S5RY1LdZg4Vp2wal99BC0rW9vzrs8ATwE4eVOzgH25FD8UWrqizp+lXWk4uLn/
lkn8lqIEGDT2FycUZAe81W5jvYQ6qs6INl/TXievOA3zB9kZP29fFa4QJ9XCgimTChWrMng1mL1e
uMjgDfeT5+h6M8NyYy4EG7tgBbquJakKjgJyuDBc2tW2Nb9GiU/WJGnP7Nuq+bVwvXxTBObnNE4l
iTayfe6nzDpFrnjS7dA+d9cb68qpmyoMUmkK5qUaPMbORMncj8pmR3X9kpA4+SwUBMfR/BGVwAGa
cCJ5x4++IfLL6dd8Pot2znvEDXZWmovP9osXetwNxthz8Qndx8QP6MfB0CCRemAtB/wXD+o2JPPe
uRs1YaHp4B89IyRlvIP7OIl0PqdhM59v94aMQqYCfeIthoxn7PuPekL2OmGbP/vFG7GSKeJFL2I0
ltoH85oVX9tMbIKGCHff8O173+LaGzXRsiNULzg4zNfyOnsI5qA6pFZeH9y6NIm/ltF2hLDV556K
WdG2F1ugaXRwQB8aO6wPpe/yLg2W7Hy72FUu/5rJkUY/MZeH243H3sDKI3NrkqR3dKEkhSlGWTdJ
PgjoOfgZEQCy+aqM4aefWFxzmLPxBxwiTCg9TvmYjjpaV8G0ES4yZ8tM07WnYNGqqry352WnaSPu
PFcAUY22jlP/Enn+lOewHvtijtNFfBmz3mpcBp4BplC1Lr8Fdd8wtZsqCHcLZtq7IZFH+GPvHYrr
xNa/5HB0uY7TwKymzv0+CP/JNGbQ8KK/UM6v1YQkJchtrvmDR+ABNaRRuiA5u3d77h6X8bpVrs9F
kF6vumyWEhclSUDaRf4e2snOXbyftp1t3VZsJ/s+AYPd5sZvZHIPyCF/Ld2EMhRiAIHHFK0B4FqN
WG4yQYCzCkUMmVbDJuhhYZNuCQsnkvdWtbz1s//Y+MOytoqaZJJl78zFBV6UCxNMoOvck+9JjsBk
xY5atq0wNvNAlE8Kib1g5RjMX3SclxqTBEQv7a7K2mUCWc4OTxslq8efVStqZTM/DN0wHv36Nc+b
YeVL70mCvFn1Lbgza0ioCjzmtUlprlsRkoNSAHkWiJSXoruoKHny56VZG9NsbVtJZYIF7TpkDFao
qvl4Ejck+5BMp7HDgUscQIvzyfHBeSrjDEjnGpAbe9VirU098wc51g9FYCijkmEVhltl2utgofeM
2uVXNgo0qBDD8AtZK65JZNAZsMu01mE8G83JzrFyoQghE7R2Hk1NUkDrFXC24PQU9je7Dx9mInM3
g8dbNS+LemPnst00WfMwBgYE8ekaMISxG5TqgOK3siEsXVOMdC0wuNmIFX2OBDf4MjrCXKvQ+W0o
ByC8V5FJsEQP+bBczBagUW/B4k3AgLk2UQW56tIdpBHSeSagI2kGNXEQRr+ZA5YW/nIKQBDdTxkx
36ThbpuxOtqWeMV4R2KD8u6ZBP5WjJKvqLi2JyxAyt9OW2GmXVRz11NZEAyt47zkNXaH9g1r9o/G
qhEYaBCMT+5ZGCyj04h4xRFLwoQ7/k7YBk9wbSJg8AwinrpDFMa4z+s17uXiNCRpvNj+ByoOmPMN
vEHtg2Ju+oHLruWDkMYp3czd0ZFusZbm9M2zDGMbjONZ14NDUDdyB6sZie3mulQPwb60hd4mwAOc
1Fz2bdP/VFwAZT2LC3TF8yDR8feCtCLV1Cg5x3k63O61wlzrNCJHsuXSM2kXKm9aH+rJqQ4ioM1l
zuhZdX0gk9hACpJBvyfoozEDQpREpNaVycw4lAr2VaoPYZ9qVAYttrPKYwR/e7CXTnOou/ToTGRY
sbtpDpahmSjWZrM2o7w52PQ3wLzG2t72Zn8Krj+wcef6EPgBp6eFezoHxY7umsE4We2r2++elZOK
nUD+ZDVAym06iYNP7w60uiWkDYk/x1VqkkeQtwevkS7yvqvsQ4OyG0T4UOU5cQfYK9qk/BzSWm2C
NAfnOvTVAQRhfcglywXQHh5bFKM/ZF4w76rZ22Ys21G3j0CHUWxPXDPBpUnzPtQ+8ma/NdZh1O/m
GtnIOCbmygns9nC7idI2Dlo72mnD20xwHfa6g5S2b8oCiF3G/r/RoToIz3jXRjLG7fWr20O04Eeh
ArlZdHkQVaMOS0nKSzgtP0KPYsnpEZYxiKo3ve83aMkXiBDy+iw3LehDqwa4yK+nyOThM9+VDskm
XPgzszh0qS4O+fWeNWZE72TdLlfkDA3wVvkqwd3GTbWAMnKV9aYKmF+mBoZ+e1wWEUfl7e7oEarg
2MGuUXN6mPM8O9zuRdmyM4RPF4T0v3WtcSfqYRvohiiIQTfvWd1O8R9fGllUHHhL9ThKgTU7GV0e
vsLCEPJwu5kNTxym6r2o0vKPh8PODe+UL/V6hOqh4s51oJ62CQLAvjcgXuafwA+SDcuMEEvbUHCO
Dw9OHk33WdCeGtD8SgO/UebIxpPrmhXw9ik6x9hZvOJ4HES+s+jgNvaINH0pjLUIzfBUMLE6FRN4
ORmZddwYtc2HHFd/1RK3lWZfS2glJJhEV88A2Sxa7aXfEC2aeDTXTgihIyJLLw8JmGL3YDT0qkVu
/hx7jLdwFuRqNqNfs93BwcimTU5sxDh2sOMjK8MlfrUdhjdz/O3uItyqPdzwMuAlMdcDk8VdOFwt
9rdHb5AJr7HkxkkYVRiztVlMMslvjzuZsvhQXE2Kpt+HOAJuD99ubt/+ds8cHRfWX05e0PWn//Fz
/ri9/a8kd6pV2cNj+ePB239V337d290/vsalsUaqj6vh//1u0+2Xv/3zH78JXJx3z16CP36lP//D
LMlAkE4k69kD6I3bT80NbweRk8t0ijv3hhO63SuuYKE/v7zduz32t/8OKUcR9716vT1+uxnTK6Po
z/83SFv4O1N2vj2E7X7Z6LL6BDJIqxwmuFsikA63L/+8WSSNdLU0vNq3u5zpoJGu5tawcO4hhuld
1rS4V8cmWeuqOQ6m4Z7QUMI2Xbw2zjtZQiq1EpB7JMWb113gJGcAqm73e5IWFqHU8q7G3p9ciBDG
czhvc53tkdova2BQzmM3Wy2wGzWd/JBOHNc1LiqGM7qNiAmrYXmMCKzsfPwis8XcLlnJ+jRcmN+j
3mfbK8zPkNblnDHqoM9+LoPvVGzZWnOQ3zXlEmB9cSBRuJw9JK1+tWRGa8++IFhB9jmJYp1kyXvF
xP7O8BeSbZYAnvCjZ5lxNTWfyZQW98nc9JvAJkijS7rXQtLS9bjZ5EC8SFmJfaYXf2tG3rPqEBep
pdnRWj0usxOLCIx7i/sJE7W9dazuSNZuR0qZSfgQaj/HT7DeuNMdBNHuLKporQeMGEOA3a8smk/x
PA7NRbiJfVc7DvVT+gjk8tGW1e/O9fBdY9Li+vkFvDjZZh2NB+jm9dC62KUbugrJFmFCYUFjx7CI
GQsTMU2F1NGUGsOGkPnwWDr196k/96Z6SvJm3Oo0DNcMI6PHYKg+ByUzYFXNrzrtX4yuIerQHOuV
UNMhldlHKWOj1AGv7FWWSASKrTO9KZt+G1QqOqQabYKgNrIUAQ29/eWrxNplw2uGfOsptShnapEc
DfQpB2vez0OFGskxj1HUkYgWkbKA7Y+MxwamFvgFi8vzg6x/VS7Z5i0tcGx5KXBQj0ilRQD4HMyr
BT/VOGGwORVzSmB2i02j1TljLSt/MAyd7tpk+ULjmD8ELswBV4eHcsCVNHvDeHEQnomyfod92R4C
CFDsOnqqHbepToWod4CAzP2cE25VQtjkVzh4jD6wqQysAZNw2ixu4cZVIJNda9cfdLfDmh1OtU0D
ezgLAhh6Sj5lsJaHhUls9RTA5GS9iSC9YaNYBjSEFb07I7Byo5kO8A/ihYZm3grWRHeSvewhGS7o
mCIqE2oDpAYHX/uvgx22+OvAXANJwJQi+9LYLwjqV2JS7r70VX3EasWVqKypg8kFchKnvVuYJKKK
yr7jn+MKvzhiDXVTHzvmQ22IMsstQ+KhvRR1+hh+m6y6uA8/QfLqc5NsZaLBLnv2Q58yYWgnQ+xy
s3owLdQfg2dhHs8yaLbzUMa+10ZbtK/ROsvdH2NhDqvWhTiaCer9ngUubcVqscS7MyEuFaonW6mi
ccoqilSdqmIFJCE2jKJl+iGgDuHTY4yl5m1V94+eXRDExDeJmHPt+769c8125F1ThJuZYJe+CO2H
wmYtnJsupT3m4VVScTAX5sdVA1YbmmKEZ4e+jol+sfxWrJKJ3/5uVPXvfpxcuERY4KjkYU37yLUw
FsWpR4wlusOSsNoOYqqV/cwEgVvKAyHciWqdCQB92ZgRweYI4l0Vck5Ps5Nm7ndE5xSSjGt7XDrd
JHY16Va6qpat7ES+TuzxlxDVfOEERAgzYGbUzdTfi1w28A4g7eul9AGJt3cWiu9DSe+e+k11sAYK
MMe031wDVFaJr2WP2Zh8i8WIdjO85KYnwCONZPbcTc6vxDtV9UMr2eMYA/EU1BHycamsiOB0koYW
AgosDaXp9ikanWbcN5N1DlJNExcNJTvKYOsDEb6rKJRPzfUGE23mMppTXXDfBZFLqLI+tlGdn/64
sTkbO+jOSZNRYLGE2JjgcsU1B4dvFjQZYTTIVADDw2D2oU+zNJ5tjKTemPeHFuH8gYZywnnI/qJM
E5KpHAWmreSkulaT9tbT6T7STFZsUaJHMBTGxHTcqCAAfqSAHwny4RPyQSb14VpEPtROLViTZ/b6
rR2UH2OnYy08ATXOwiwGS5Uic+W0NojEYUQ07lyz/5jVkhFAN/C9ypWRRLDUIqBrPLoJwcOBu7XT
VdhGYmUGXXEQDnlcKhOxL9L251gOP20o0wJPLGEQwGX0pCzqxPmrsp397DvbOQexfTVVTtqoj6ic
twMV7KNlp3g4U33XI928s3vnGnS2fBM24GEp1PvSSRLjWGqkYym37HIM3m4YPYDd7lKmXjHKKz3D
reSUxenpbVg3f2fYSLh2FqHdsdWdMS1kwfiRPqgcspu9VXDa2aXwyYz4ng7HI+nzRHFlZ8rUMa4x
1t7hhiImMLeAwchXRt6Yj6K4V845WsIIZS3ZiIEtyDqtx4cxrQiUQ2SxAatPjxUWMyGfxiow+ukx
aw8d5muc7yHc7WyXFoa+aKf+KXJiTiJ3ICsob7/ljRTbmeFLXPVD7DE121Ank01XIYzT8A/jJrdO
mUsXUqWEmVdjfgAwyMqAQ3udpu4Sj5rY1WyyNzOTekLWenFuCfZrneHJWlL0c7KBEHK1xAy1sDbz
dywd5dPAAmktc+WuAqXUqmLkFVdkvwxhFx8nNOL7Ic1/jVZKKJ7lu3hwSTubC+ezKCJ7646aM5ZZ
187SBEN2wZji1NZ75jLz3ut1fmg1UapdnewxrhIzHU6fhhc5h6aT0RGSCHhANJWosWyWbVNU3QXo
/h4YBZjHvGhWVp/Ix8alh01m+2xF1RRiva/k4wX23QIsy7N3qQfWgNMWtrHnT/YO55Z+dJKnQTvl
c12QAQqn7hGNgnpGG08ULubmtdV/131Sv3hS9qcpE9/5uDUvXdhT1nsZSbrJb3sg60D0Q3Mwa4P4
v+uXKOPKdefb+b0zVNM+K5gxNAHcwmm0fhuE5oV1t9HRtB4aL/hWzvg3EQEyJQnoVedqOuPgJ6R2
hgNuMEryEil3tt2Ma6BEy9nhaSYfwS33haKEnPlG28go4rnJfnjAKQsZDpfaz9IHdqYP3VSXL4C4
d4ygLORoxW8oCsPK6XUauyW2/e6MA1Udm/GTgUR7yoH3sFFDWpmp6F6WvYvz14EAIKa9aZFyMGsT
+4bRDwfJMgt/b7otEfWw26LsnBuohdEwsiSheVFpInZO7XO0U6Z4vHHvTfunICvImwdcyUVqbVyR
0OAm3Q/bqR58u6wePItxYYIHfu+1y36UKp4EZqV8XmKjzvzHQXpbd3b8PUvb3dCNT55LVNssNbZU
2xriugJSnpZcXRMv2KPdy8hjNKNj0VDDjuqbtjOAiAwvUVVGu7K2P4POdPaRJGzRYYzgTA6Ag15v
zSvupWDfBJkwo4kP3WM5pV9Y6xiIBsG4yeXibwo1bguz8vcdGJk4Lboeib/fwzgm9yxJ5oJ5wuTu
nCoOIEEA0R/leeDUtYTlXYTwiLtOyoAUEeIqbcVExGAFhtBk3vhQ3wnUJBpygR6/R8qzX7LCXhch
6WMOJ8Wo/dhhVEUiLaBcnZOt6CfzW9ZY3sHBsQBHHylzNpVRrEJdkA0n6meLLFnAcYhTUbdsa7+U
0AoiUPzoHc8R43FwgO28Dli8WWa750SakH74A4OPIXsK3ezORFbdetGX5SbDfiBIzCPl6a6bBUXf
KGu8zyGXF6ilcRpyGTVL19jYLlSF3JgJDW1ImaNdPixXUIK0E5YEnvhBkkq5d8PoRzomw0l7GyuT
2WM6YRYpeuDMLNpLiouAiUpNd0dHq3cmYm1natRxnO8RTtP4yRaOYObprSPEFhEminN/2ie5xv3Z
BsQ5Axpcj+STyCYg3c8H80WMg9muEqmNd2tiKxPoi5ybJDac6edMrXhUFY0nw7VjKJNlA32o2vLC
JDvtvicVIA8DMvoPf/yVBMp/t+TPei6Jo/am+eiGA2R46F02EmYu6nl2yhQOGMtVr6Wa2lPS5dbT
ML7UuY0BAlnCKZNh/lB2nCSM8rc5gpNLmfWMhwrhn4biwQvp5VLgpKzCUwLCy7a7JFQwv+dCBw+G
IAF48BCv+g6q0dDg/VszXgCkpu+CcsFNdL1p3bSLCRII7igbyW0zL6y9jjA/dqmu8p1elpc66+SR
FcX8pN1lBbibXqOXrJ8891sDqepyu2Fst5O5TXq9w/LOLICO6YDc5XbGDJTOL0sipxPXg+HJHUxo
WNmPkTExU+uBDU2GKi0wova09ElJX2DoNWognlZHXSonx18f9COj4Z4d+0KMYVWgfQ7rMbyyB2qm
col+hM3ce3GEdnHjKmfeBL6pCJ8E/uBk7abLw+WgGBRvhG06dzjQOaWNgXUOKR9e42Vba07GS45u
ZGRJ2cgpPOIdnUj9Qbwt6vFLNGPDzmhxN80V7+nRsFYC3tOQNdhqS9iafWanRBcyVrQOeZHWz8oT
PEsrB9PScS7wfzgqi7VXJ1cgI/V7kkWrzkjSoyCWJs8csQMrcJ2Azivfqb+xfOcUcQn5myTBuL7o
5rNTzWTjzT5E0SLpN6qXepXNLIMs7xMtqrH3sjrcThbEyOvA93Zj6JHkgoknpq5EeSln0kAR3rwM
fOLv5dD2uAjMgRTS8LtK0i8D8+YjYBKkkqreI6YiJS5xyMNKVL1Z8rJcz6PTrytNwkHU+Om+7NJp
pcsmBefRE3JUj4LxP5O7eSZ918iuO37B7tmLO5m0226kOmxE+G1pQQT0ZN4tzkgYTkAoLd3aN4yx
pFNnkdhkhvU5uyb171yM9x098VZaBDBIv7zYS68fykFM5ySpDvMMK2QuHS9WnEJbNebmevDh4MAE
ep9bsvGcrmg3YIKI+gglpZAcAzLfdXH20o/I/t0EA1yGakTX5xffKwN/6ORO8jtz9XqV8BYbXWJ5
ctPn9MbwN2ZOg2TA0XFWji+lJfUJQMrigQLu/c4nxTCJ9lhgmA5s824QOzz2LyrL6nUS2cRwBtdw
vS70Y5F3/V7mEPA6aK4PAC3K4CvsbcSbTQI7wptfXL90933XA5lrESvYiJBLpa5ZFB19R4hOoEfw
htSm86B7+inr2uWX76LCrViO0z2SVmcDs9hWRgeadkD4jhkE6ksdJ7LQGBYCJOt0RXmXI8pBhMdc
a7F59RO4QrpX61xYH02yaUH3rXB67NyujrYFfGryCKtd7c4VQoOsX9XoTLfQm3eDqmtAaIje83o9
hinbz3rru5X7ezT3+Efucib9XiKcR8OyIMk1xq4yi01eMLgCDL0q/aQ/6dL4PpXTT3JhCIbvYdeo
ZZ7u6sW19pUxn5chiE61keujRajrGjVVyUKTJWoD9UY5tiDbLrt+dNUqn0odO9M3WdmUKcF905Wc
926zJq2n4VIPF9WNJCQOyikxA/sbFXl4Dg55P7GRXDKSoZZAX0d2SVexzS0rGd7lMvvW9AaTWmb8
NKnoeUgPQYkVEt+8zPe1SdxbMgeH1Istq0U7brRqHSiGX7YXdTsjEkTqVsrZJjohOphr1D1hmb+Y
h5vb0GnaO4zS42ZkyVbk1QdrMlJcU4exloG1hipok9oEmAnfPJQeaZGT0ydPDcOleWJf2+NeOBAg
BvlddU9NnkEZyFPkEL3hPnfqIwCPDZmHfV9Xzta6yQjE6q99vcFgbeiEs5ux964MgWvBYxSO51Yy
Rm+oHMvgPTMI2mrLWm0bM5vWTU1ob5lMQcxpeODFmvA1aHoTs3HOg7Lusd9BvHRNMiJnROLaDpn1
YEpcZVnrHIHsLPtyLB+joKuOSsHT0a3WD0FAzel305FDeCESNo/OhWAOIpitCdl4d1PbvVBBad6s
RJsHWbt3QlJdXbz8LD/TTdrpaLuYJXKK6S5sqoDAl0Y/9MHyYrEpu06kgnvLLsq121czPTVP3FjP
tP++kTDytF6afOnuOeHu3dnPMd2MH/1oWyspAZO3DuO9bOMmUbaxG8q3tLI+s6Ir2HKoXy1N+3aq
VUIg2ZciPOKIxC6MA0/+Gr3rqAsQ1k5iuffCkTgxXISxGyaftq3OibzNbRlkzzZ7sjbD/Nvzro4M
099bKvNWU8T+BRZ9u0q7GlaNJylksRaSW61cztnyiz0vTVZJ+ZIskuv2wLAoNCSDhXo6Od0PZhiA
dUT+Hoz7udPBfW51ZHl6klcnbNiKZmWzwcAP79P50IE0Y2FmMK1qn4S2ytrYYuj3jZIkSWuOEurI
i0p+W4GuLqbrzaghQvBGtZRbP+WTGRAxxswxuqLS4zrCNpI61wtrGe3zYvzeEeN3SLv5Uqtgleqm
PhY4C1bSr9gQLvTDYYsMa/QcnmPqAVEwDJpz92diMaIhzIhXGUhUFYxkdHsT8Mghcu690PgsMBKb
eFpjRo5cD4Y5PEwOf547AdR2FVS3MiEaKGXleI7mbOcESLqY0KZrt0mcbcCyJc/IbC1DEsBnUsNC
A+CNZOwXD+53czbCQzN1EQbWUewD96FiyOIYnDiGcUktgj1HO+IdYLd8kAv97gTJeI+xr9rWiwnR
m/XT5Pos9J2mRkVSc+67XXS43YC9+lUzW2P2J5qY4YXYs5N5TMLaPWba+aSmNH8W2r14iUnq7NyE
sZWJUzCMkuvrYG0YCQ0xUDU+z73LC9wmBb2mv2PeIt5lVD0sYz8RU+WdZH1dj3XpS4eclYKJ+Hdb
lfsmb4v7FH7dXk3exVEAfOyGQ2vJG9Z7Ky4ZGeGkBTqPn4Q96l6H70mhKc5HJyccj8jBMjIm6gDn
VQb/x9x5LUeOZVn2V8b6HdnQYmy6HwB3uJaUwRcYg8GAlhf662eBmVWdGTNTVf02lmFudCaF0wFc
3HPO3msX27wT72op0seKltCGcRkKj16rCSJqHtlUTbtRJix0hn5WsEeaIkKKe6dpXYzgIM5SyrQq
ItkzHnSvT2mYTjYG+zog+rpVoz1BS0zuxoDasDYwmIuUUmDGhaGEyb4GaHBEMucvQvZ1MYb2TURl
70ljJfvT5LxZCNc82Qwxjo94D7BudYQjtttaLbXDOIWG61CLtQnttxQsAo2GQfEbjZpmLuWTMyvc
B61qQ+LS6E6pBM2NQvdkOulGlA6lDv5yjnFwP2dBZvqJ06lrveYqF5VKhyYqglMuj1t51J19xl56
18ONxjsu0Dup2TnqM2k7hj6vg7pcSu5TaRXobabo7GAZjAgg8dVQyTY5c0pGUKPYzZVOqSydEsi1
niHDygO6XO3aoh18G4vXyibXDztIT0vTfM24Vq65QmqlKqJdgYLqklfSOZ8askHMVJydMAR9UEXZ
aeC6jLRR2Rs5mL96DAAhoIWL0nPU6p0nMiM+pkHF4emJJmiKjNWqkAk4XBZ+u6eatCTwrmWrEjQQ
jed4Yqso19W1DJOLptL0nSF4Z1LSHziYFqdQy0JeVfK2SrsTXfnaa+rGfAhMhhNRoz6UBXuUYEB8
1KdMhvpY+V4kVXGNLbHuy1r/ZtNo8bAC8ZLwd6yLOtee5X7b9p9t1eqPtSa3VztpHwuBfop6WPVS
LcyejSz6LE2z/yxL+nvG5LgzYa1bQ6IUjufpSEiothPqmJ5sVd/MREt84zZYoEFUk3VqltG+00iF
dLrJOkcpmpIgJL9w7LtVqNTZTmKUHsTqo4ide5TPnEQy1flUaqAJexyCKDm1c9tw/wiS1rj01dx7
ESCCklbepV4eJrD8uGWb8aqPg0p/QNafZlTjbjQ845NzlhoXrMaQkeWtjVsxVj/zKq09O7Fqgjpk
BEX6NF4HRwnPjSyTx1nei4DKl9aNdTDoc65szAy070FkqjJoTinsrBWltbGrRRNjAsDbNlfs+xu0
tAmbWnRwJQwF0kiFOkj4eMP0TTGUC+5kaYNtM/LVBpEby/2bpcwGO/Ky3cXlEK7auEnXs5qaOKgi
sdXxOj2k+fyz4vyO7b541J1O29bU0USj2sdZ7uXLMLL8JBZ0T3leEtHitDzlzSJs0e1uyREJDnlT
MWWZ4yOGxvSsKsewYbhdtlqOgMS5tVlYXgazbPZpz1mHY0gcbJJ5T71eiLMqsp1clw+aIdF+xpmz
s5uGDU1reKrFjktxQu2JCIE7zf523xOlp2MRcKcyDB7QCD/rgw2EMK3TQw3J86YKLvhSc2JC2UBV
TnTzTmDvaf6pGHTHSM2PzGipsap+mzvK5HdJq97K8csUbKzqLjOPoxmKcyfLJ4U1YyW6Ul1ny11E
ymjdmmGM8g5t08AAy8jmkr5g195DqZRvTrQX5gazVfaR0p7yzFEWV9FfyzbLjhnmAgrPVHlFmIiB
W2kQmDNmeKFe7IdTUOn2Ny1pS6Y/3BQV2j/sDi2mS7BX6Vl278WYIF00K52sS/FGRSAf1IZ7ghNr
a7CTZ2uYykOLnpyjwuKUZn10HUZYdDZ7PV2J6JAsDzYDKpAb3S3h/n3FBnFTtNiF9mfs9USgIkqU
+NBPJMy0NX4jYQxAQ8OBs5aHkCxM+hPDsM26btP3qbIjzSK5BwjjTMJpLdZFL9d6EKw0MLaTGQ60
ZAholrAFVo4WPjcxbVdieYMjR73AwVjTgNbT4i0D58hQ1YpvedGpAGb17pnZNjK9G509U08vao7g
Lm/3lW1Vz4TwUj1DF2j6rYRt6KSH8lPAQPNnqdXcAi3janZ0+noh81MDWzszFbqlA5shuw1Ik4cS
tSq7/AxyL2b/RIleppV8kun1u2HaPbQIlHlfi/glqmnv1DZ+sWFqfF2ZNCpaxTPYhPZ5X52qNIMb
iiqTOZTDIpwAuWxy890OzXITmf2DKoWXJkJw26XFuAlMQdEW8GsaPbsZk20fmNOXTIKHhD5JFmyL
DPBPr0/9bcBdMuA7eCWWdtikaXwjLhWJe6eaLtckLo9gh/vPN4Vq/ujwKZjBOi3pTX09JIZinfVQ
l0/QmFbhSmIe9JrpdXMwM054JS3k17bpO0RqkX3QBuR9HdT0TSb1+amKCb2vDKN7iji5afamz4ip
kg3tQ0qqObR2lQgV1xmc6vvEiGiKFfkYJaAPKtsx9qo2dxRyJvpOwahey7UPG6nQk6CFw27AqD3L
shs0FcN4B/pbHqQ2+BxpB93jgPTkqkCo4Hz1qwo0pkUVacxuaF+ZjciP9vTTsiRiEjUNZSdQGcWD
cNdt6nZxHcSJ9mTMQ+TFaq8RpdZrT7Ui//HUrLjfQYubwPP23VYukYVnxZjvyJTGLJCHb1OnxU9Z
dXcqp3zu1SC8D9qA5iJJbs5A9gjgg00VBY90daaj0JwIeZ5j3dIiiJ6Vr1lEN1b7BTnv4Pt8jLL5
2DqGRTslnR5TgiUlTGaHJkOEQZmjHSDmU2I4Tf06B4ywMBeQEkBo06Zp6Dk4qNkAC3SOn3aU0AYi
7GKRl89GM25EPhBmP2TF2ZjwQRYak9wJqfm6ByzoM91FUWmI8qyW+U9aDfamBqG8cdRB27Ej55Jg
s+GOOQP+YCKxma6m7sntOPudQy3L3no6mWz4vaocevZ3krJ1FL299DMlb5WG6vPE7KHt7O7OC/s5
NY2zmpGHrLs0GrYFMjS3adPgiOy7XTPVZMBKgvIlRVFsp1D5u+DQh2x4c9H95HDSIAyF4ETqNJ80
mOVWrGhXKl39SlnZYfkxDrlkjOt2LNO1/jIZefpYh1LzyP4tdGUpizZGxf6IkOjKH+Z2PhswbumV
Wy9k0XVPSGwpca18ujHaUc6ER6261EpOWDgMJpDTW2O2yunrQeoVhj14IOlf8DnGZNumdvqNHc8H
jlW2R62n3ANjH3ddeqtEoB2CfGRNUyhrTEt7nJWH1pHUF+UjE93ZHp3wOZLU8AJR5GUkRHeVGVaJ
vy0aLl+43tyejzhgA2cP8ibR3Zm+gV9MS7QJxlfGxIXsi7oRX0SDg5ySSJNoovVAL6vXTs/eEwft
5ZhU2gs6qQiR3UPbU5EkpgJNVOubUySKi6X30oWCARFQBFa2nJPmoITSXlQceaApL+asdFu9t0Ao
Wv03Kgtlh3FMO9CyC7fjqOS+M+KZaTKCmh10oDROCKodKVUja62GQQ3ClKjeaWqeI7riHsPu90xX
o6e5u5ptBHk5MIb1LLrPvmrvU6XYK0KphxOkin1fagbwuPApdGr50OUtMPFJmlfcJ+zNoOr974bL
f/8Y/2f4WV5/99SLLzj7R8l4Kg6j9pen/7n5LM/v+af4X8t3/f2r/vo9/3mCTVgKRE//8Ksey5x/
v37JX34uv/2PV7d6b9//8mT9xSK9dZ/NdP8UXdb+DSq/fOW/+j//x+e/RDTVYEv8yZu6/IY/vnN5
L/7j37YQ9eP4z0R9ckuXb/lb/qmh/wZWkOGBpn9BS/8WfmrKv6m6qYP/s3/H5v8dqK+qvwEjtFQH
ex82ejz8f+eZKvZvDvI1m9E2jc/F3f/f4ZmSc41n9fdjvfvxH/+mA8ixoVrAATVxMoPk/JUQaDrZ
nBih+iBXibTNJqaxUlZiVyyUUxqn0ku2ZMjTszwg9NCf7IWvoTrNtE9zeie9Mj8LutkrVIMD81JC
xORZH/ctA7E2BVcsy6Di6bc0m94RAMRbJV/TJ94NHbuEoja4XdhSccTc9YgaygfTtrX0VqKVgoZY
DrJhJdGMYG1A2aIG7ZqrW9qi7wLyPwh4waP5ZjuLoEeBNJ85S1PNJjonbuXKnYrBwr8UcO31Yr4S
IEPCt0n9XUZj6qd2d6tD2C+z3Ko+uqvUbUVin9ou5IozycCO6IGJh7oct7oZMGmQWuMA3G89duF2
TjRMPqHFmIu2/aJ+V/Qk8zkxGk8mFRDyPl35wAKfF+mDfhH98CFQXUoTeO0mqbpNXg0d9GHze2tM
LwTjNagwuO3pTcV2voFSxFRkIHH9NrF12tliadAlDvkzbWzcgb2vdLIMXoQd/Kwrdkdm6gBm00wJ
eSVWirgzvTpXVumQiq1KxbdmQF5s2RT7ST90Z0MPTwhq+h2VF64WU9+X5fjzq5JDUPwqxfJVlOp8
z5kV4lMS4UMRN35rmSNzAL069Q27GbXK9F1SyD8H/sYD4vCPpHXMc0MIAD1hpq2h3NKwYGRXk/TF
fCAqNlVpER2Of+uf+MHNxXz9y4m8wAC4OBiY28qSMvxn7EQ+66TTBsJ8KGriE+QARK/WGetozCZy
o/pghy2hXfN7ozxL3oA3rXC9kkyU6cneiFRx6WH1raRSoZ4cys0AyeBm0WVaibnXrkjkTSd8xKeL
jn2yw71V9bc4lcl5hC4J9r3zVaVAtNQpZ/hSoBmYsGOXzQl0G71wqK2N3cyLvAo0icYW/Ng7g8JV
tpbRjJ3LXGyiSaJgyjrC/CiJrCp9B8kmXgQQbWe2nol5Mu5Rpaz7eXhT8yJcsaUK1xj3cAdp5SVR
prvQiUTVlsaxFQ7qY5OVAOw18r7NNnce/rTI/XE7+DNGGHTbr++4TnAzixDoVFnX/w/eS2WbTJXk
qniw6rRbRdOiL4umNYpf7aQB8nAC46UIo/CSHaHuosmYpCthNG+tDKIlpeu7qieCEqqu+TA6HDVW
1hdMPPLmyKZGRRpzipU48RMa6C6CQbQANcIh0OmEJVeDsk/GwSCLs2OLmGhXJSl3XSTsfTx+X4Df
TJf7F8oMe5tk8bWO0KDKsRUBQQXXTi8dAnr8pFalcuBdKqBVahvcKBbNLoANYT1eDTt4DvWRjlFd
xHuzAhOcFkPvWfFMTrxVfRtkccwyJg55N0sb3T4KKqvVRD7RunZGjE529S2WhX01B0KqTDvfyrP2
ozC749CoytZicSMyANlyD4yVxnX5PIXDUQ9wH+dkd7S6ROiThp6AUsCPkgqcBugAD/cK1qcp97oB
W2CMLhCaS4TKWFV23IfOmTzHDDWQdmot5pPFdxJbnoKc1/8atuE+fLWM7qOkB8GMNzjiq85FGT8Y
er9ghRjuiCT0QjqmURndW1vCkK70qicNibOWu1CmFwC3Vi8WCXtzLHAgrpJMOvcR2VToToxDZSpP
ZoH9Wx9qH3LBuJpGoNKZiAcf7Vu6ZU5du04Ew5Pa4iDPaCDUuEN/WdXbGjoYClaUutNwkCJgU23P
JT0zyzrUyBK1isxOnCv0kcJup+PoChyMfD2adL+2JHvPxh7JiFJ12Ex048G2uy1pRdN+msJT3xv5
hgv9R2um4AjUnhwIFUlgYKcfdHnENs8adY/JKWtb+cR5hZ2MpEWqESCwDSZMuTp0LCYqBpnTsBRB
E2OQYLGGojpIL+N006IcL2pHRwN3+2aMjXndTQbjRseq6L/yYBWVW9XETE38ZW5YpNW2yJGEOgaF
eRZMq3mw35gXhr6MAM1XKqJ5bTXddkVOPIIhgPARmlBAbwA+ojmw7ELkXHgDBjXUNgyxxGqaLW5P
aXj8krviKb22pvjoGiqNf7wMKF+4nP9aeA2ZcHbHBOFO7A+5aaqzUDP+hMZSAdcEIV3UO7NbwyVj
wXTVonZcx0pogBrzbnb0BiEDDhb8XKvG6kiA6bxIshgflI1Yy6kzHcZ4JuGw4PLKi/4Z1XhFf1Yh
7CMcfxAeYzzE+R6JUtV141EYAaw+AoQLydxITYX4HjzfXkLeRCZre67t6nV0EBbX89jtmNGkGymc
aEO3k3p0wixem9YmusittezCIdFxOR7LuKMXBl1jnauKtEbp8UlrCRtXCDIwUhUipRGWH2YVXmSj
FkjiEKZFI67xJhtdPQr4+SMUGgOTJC1SRw2+0y+FuCHr+aER+qorR6JOHOLiMks91T1r/yCRUwu1
eToihOgYwBNnM3FhHbVKQYkh4+HBGE130Mxo9UtWvoI5kaPWpaWqFZJxqCf5mXbEG3rI76YUOhu1
Dz2HqQFVdkN+CiK2zqAQFJSlUWvOfuHU9tqCPuQ5cTHsGzF7SQXoF8O9dDAdlTq213o/Dlrmxkqr
n4ZCQ88zYVvOnYl9GeaxQxxyeNuRCT0AnIQFgJlCwxFV42H7pSluRxMGCykYXhkO6dFGf0lsnrmp
p3ssOZGvW7gcZU0SdxV6Duo381GD966X+VGheiGeNz92sxVevx62dKh//uOz1lxOyr+etBqbZ0u2
TVM14CcveJk/nbRDrWDMn5vgLoLRWTl96ByCxfgwt6rYyrr6XDX5VpLm8d4bH8nsTCedmbmkQgaO
5/pdpukoFVm6luSMXbBKfGGslqpPHNB4zMGNktF3J6ci2Y+tKWGzsW+SkU3f7IIilFyr6F7lFil7
jhxvdFTocS3yNQBVcCjGEnNjN/1KL/LxVJesZZrVzP6M7vqohp3j5uYQICKbv5sxwp7WSGe8gfO6
FdqpH5l5WvZxpG22QIItV2p1+W4wBGMTzUEzG/nZoZc3WwyIBm2mJNZDTPHDuuXKuSb5mBNxklkb
CyZXHXeS/4/feP0X+BarBXA4ahs0bzIeRuOX1aKYGQ8oMKrvmTm3a3xJ47muWD1f9W4OrsXozBs4
+Oi7GY0NUFkdKYIjF3fHylB0b9IZNaHDZOIsrfH1T0g7abZ3afUsB7Jx6GlweI3eO2QsYHFiPIIg
RVloAMwW4gjLIjuDXVCGmWezZHgM/6wtGjpqAqPHtDpp6aMiG0DK7G9w+cv93Ec4jtWgOJr42Gxu
5w+EB4nVjECUsb+8k3QR/BOqoeIsKLhfzk7d0i1FUVXLUeG2/3J2EivRzPpg3NkjcsdExnaJlZuY
5W7fRL2MvT14NQms9syesbPczSPlCtCeulfwlvQsdZID3ysVHXNKujrehIxzZep0WyqrqtdF6igr
kmEOZkgqiuwUyEiDnFFbUZDMUsU9ieHMbevkhahvfVuKY5T3R9mqSl9UEXgr1S6QFHV+a+YM0IX1
fYpyg7TAaX60HPpYo+bsKk0+zNBCjn2fYyi1Uf7IS6+SHSO6hnxcoUybzpnOIpfGvXyQYuFLxLW4
pVPqKGIK7FByGbsiGDqksghZkB8mYRy9SiBft7Sae6xfx7jT/YkW2gldYbjqpkh/lBU0eFo6m4dc
VAAumomFZB+GJD4n+IkuPSI/F57JsFFHX5fk1quFInlOhYYGyeorDAp28tQ663EgZb6xI1gmpQi3
Q24qK0TIyqHcqQpy4hAa91Zi03RV9IF5g0PQksTIGrQRTA8s5CtRmseyy7p7PMs+XVvLrdvaPJPZ
iGgdAcPRMeLXThMsGwIxa5l+V8exfbdThkwt3rraCOxtzp4Q1Y11pTv7o6fpN+YFjbogW6HHJTS3
w4f9dQdCXX+l6VZDBKrPcSVdskGxL00tNb4dZeVax0dQZOKsGxhHZMnck4jllVap7MnDKQ0spWpi
SXukzDsZgsazlkJrNad4usVkEDdmBBNukl9yYHFPw7goJRqBxgmmraxLxBepMRPOvhB+K+FETmzr
2lZPuZonl7qmygFX56M0Gr1CsPKE+WbpOR/ECJek7rvDoMcLsnL4tBSmeuiWEWbERMFOKq1LLd5H
sRQdazss/UpkCPiWp3YI5TdPPrQyL3fAgj4KLinKXlWw/3YA+KW87XqmHtkt0b0d2geNtGE/mgYU
ni2cSrRJ8ok31/4nhDQWs1+vYmChlKOKbRhfDZtfKlK7UNAXpH19N0w2Byidk1VldNZe0FE5c1O6
z+aXAanQL1YqwfOCSYG+GRvIMNabCT8O0xGTHQXV3agZDQNNvVvHwVXKi5uuJsWjwShKbeebrOJf
iDUGwvgrVPg6QmdEaWougoxiU6rVY5vYBtpS7ttf66zWtGhwMzHsCL7iSITdcLHT4Edv93c505xH
hm5+yWE+kzAKzh89IaodhHDcMxH9QyTy1N4GzxTgbaM707kUzpkvhoV+JJnBNlCqiAGiObOAByid
B8tvJKQu0mzb56AuQ6RdNUYvsy74xWFxMTrtIE1xQOnkIEUswu6bVUGPS9L50VTqfp2FYNPqUSUs
o4K9gVFmlsroSZvrepuirWBAPyaPefBgOstXy7N0GgM7A6HLzLSLHdWtA1Y32QpvvZLLp8CR51Uu
a8ckMLFK2016Yaf4IkwFA8+kpkezZp/fR5C4wklO1k5nfSy5aPewQycjojg8QGiDlV5uC0cbDsqy
nQmJWKBz41grsutq12DLdG+V2WvpIWzwsrQuonppjZ9up6UUdKMys5snXNzPsn6DdgltiZUHZ0DL
jou2yvAiOWk3dsTYvm2l4izAYRnaID0TP9ivi6CSN82ksMaZHWUGm46yVIkFUx/xahNmCWrHDQKy
sIIygR5rEsGhkcs258Oimca7EhSxnbuDifE/qusWp1SXbjM0xuRIJC9RAkRnScdaZYix3SJUgCpk
DjUsE8k+MSc0K/EC6voYDHIhS7NNN9A3wn1cFQJmDgTqsgVlNdT5h6JfuOMGuPhQ8ActV2SoYHZM
yxhgtBMcQJ6l59iO92XWZU8QvL7TsFFO9fKsrZ2DE873mrQgktBN9RFkcboOIQNj33rOEThchCwY
0EYaLGWsZmB15AIGbm5zCJ30bi8q1bSk/NbTn0EzfDdr27wlz6omhSC+htlHX5lo5S2WfsRtZHst
GBPy1KBshCSkbcDR2CsSp+0nfc7yDV1EPIUJcvsUgBrzKPNZEjnqj5Z7JaJGcxUAB9ci7r9gG2BM
zXn8yBSx8tqxSHahUTxVoP6gVxACXcmPvbZY2kot/mb3+bZuTowMy+McGrbflggwtcQ+TLna+FY7
taid4IegrDrDQIxvQ9juDGJOfbDnBctrNT2nAacdmyOwtvNrPU6cPGlfrHIDw/3EKn6EH5Fu9eJb
Nebo4glF2KqJcSSLvLxaIwJoqR+za6U3D12LWDZzaskvDSdDDl9j+QpoTyJ0Zk8miWlPzMtLEeOb
tNlDeZ3tQCcrBpmzpUf7qirRa65YtTcMvXVNjIqeQ/ODPoV6jsLKwZEcE06aRiRikpe40XsdfHms
+HHY2o9MxQztzm4FFOqsHDF4PCVBC6A+3GZJ22zraUhogxn5wawmtoHUT7gv9GCbS7bwlSZssM8q
uMeIA5WNci23cOUyTH+As5vgOgJgc/W+yHaQodpVh3Nir6c542kjxgWmMA0rRKyy6gDoaevhISyz
7KTa07jR+mkP7652v7bNk/HeZlWzo3h/mIMJ4vjE7LeAUXaOITk6E/7i5CMDRerLmS0fVXwms4Ts
lmkmtNKSiaY5Yb0e6vmMlxTfbFVrzLR1NrMk4W5nRftmFXCvhPiGSkXdyjnxBY7CJgHbv+mlsTWc
laR+m2kWr2UtB1tiD3dmCA5vmnPlYmn2idwN56waAQEV2s+MGDAQvMr0ok/FJWyYYOpVzZqmp809
xbzjOM+KIwq4HmJeAQaX3THqxBbvlvX7nfK/NVn6v4+D/jJl+tfmSv+vEdX/j5Mldvjs7P/9z7Or
v0yWdj/eo/Ivg6Xfv+NvgyVF+U3WGSoxQtIIWF4yAf42W1IsJkiaYuj0Zoh5+/tkSXdIyqNFDjIA
q6+jLrhxUXZtxCxI+c1xAKlyViwbFkv+b0U1M4v6df+z/AiZ18WMiRmXZv8CvE6VoO4MKzDPypT0
MGJKb+CuuevUGdNSFWca8fCR2u6/HqoYArcZRndTssQ+U2Khrr8+/HpIBFYuiFZwV2jD7b8eZikS
JNry8PW0pB8BhCOL/GxQsfY1Ur3/eujwC+9jTf3j6e+fw8i2waqMoZZrGrsJ2e2gBf8IcFfFyCdh
EeC0sAI8nGNT7avE4n729WFQ4ztgOWPpLF/m2mzANjX5ul7AOJZhb1HaXQPQHWunrc+jM9DAR/zG
ZAoejLDAaiDuJ5qagcLgt3bOrHnxGI0p8i0YDlrbyauuMGUkQNZOTOl3h/styxYR95GpIzMeop5c
a/qOtSquksGnmgUtQgQQ8JCwru6I8ntfsnhNYWI/dZOzI0CKJoNc7jRyENxUGNy2Dbvaj7OTZ+7X
hwKtSObiyqv2mjLSoJea7dfrlCoTMsPyitFIWLug9UkrnPdfD8pcRxt5iC8jiNdt3EzbMAnyfQrW
Lx3Dfb24LEeV/Rh0S19ZYj/fkzg9RBRgLMYWfVT0EsFQ7cKQ+k63xh0KnIc8j2vcH/m+XcAx3cKZ
URaYjEQD0QU0Wez/6yEkQORPT6eFErMqhuQ22krnI7so918P8hJl//WRhZTh949U5HVbKlBMf+SN
fr3yrwdrefr1OWmmmzmS4YydIuvcr9fTJknvhyn48G32AP1EcbH/W4QWh4lX37SjIiht3fpJNR5g
no8/MH9CFVks1K2PLoE9fy/5ygp7RuZDCvEkeHCePb0vszLpocbw3XV3PqLJ7uD5fwY0h/9bmP4k
X6DDuQMpvCYtvQN+ahTGxWv6U1kRovhSnqJ4zT4POolI2fesSpSjAlfu+KAD6jB8Ou8NJsmGcc0E
qSgCPrInynrw6gNNAqS9sLlQOsEl2M3f5aeIiObZgwkZ30mfsLjzuwgr2KHCzdoxSZO5SxDc2qzo
jls6nohVz1lYrM3P5EqzCbcOaFSgAIvlg8Chh+JBS3zz2exWOHV422o2+kBXda8bV7FO3usmoa6l
LRQ52xodOKoX2x1Gt7a8JjxXzvfqBwMD3r5L/xjf2HLRZA7X7bF96Ol9sNlcYTucu41ee3jLmB9N
Nk1FNz6UN3Ts4s7nwau41vo93YF6OyAnHj1dd6tvZIkzaMl0j/xsKKG4lBK0Pet09kIuVnSK7thv
pvhaCQ/r6vTZme7QfOA5JOSK32mmu7L2AAXb3I8ht5Ac6LbYJGBKOZ78ziRiyVjO1uKMbAftyEib
Vd1DoOvuGmC1q/qkvSBwUgzWEJcaG1SMuGkyLGSvegCotcMmKBdrHCVp6Jtcm/fK3uKiWhDtmcus
fZDX2YOJUcVtX4rv1lPx7KyzS4JdaABneHCab7hore1UYrtA/4spc8MujyLbZkXqPyzawemTvYlP
2eTJ16le5e2qcFb2o3aUXsGC8Mdw2urv+uf4GGMrOZh7lNs7G6YSXQ8Vvegq+1EKsJAwUTbJR167
mBrjZJWfVI2VYqs/p4ehdnHydLe0fOiP9TPonDdmYs1rQ/nleJxs/dGuzhzU7qdJptjsWRCHBebJ
tZH5KhBErK7Wgb4eRonwrTms451srstHyreYI+GRcEggNAIDZd3edCZ9P5GuA31yVaqBteWle/Mn
gWSPdBw+9R+4Md7jH86NdWcSa/OBjJqK7SoRxU9BRsvZVQdaEIfqKrQNlgflhSim2nP2OEmG3DMp
pC/FlgLxMhXrituB6U6zi53gPS/Jf97anA857Yt19KMWkA3cavWjP3Xaqj9VjHlfcEzgxcz9/kTw
91rNV5gBqZ0zN3iNSURYI2sn5o1u0aFdYUagIDjEjFPo1zpb+2cx+9OzjHK8XWvtq9C+sXYEE8Ns
dzR/ULFm1t3AB5SvmqOc7NT3afZKBqMut56MHzfioJzXzTeFado2+dGGGxO/iAuU+Q6jl/dcvM+P
AH2+l58o6XD624hTQQTw+ylOvOR1ejKOwH5YFodNuNZ3gz/y9/ee8RR/Iyxw8Eu47O7w1if+vKuu
SbtVEHAG0MjXkVgFwVmWd9VjsIeUVLTb7Cp91PVyfAeJCfiea694HKPVAhWJaU6447F7Dubd2Kxk
kDpA9iTf5u8oXSIOBWl848Ho4FJRiO+4IAO6WY8JJyUuGmkd0ktzI/CHEGkgkxB7m0B/XJs3Lu9b
fkq+IyV3PsJ7G+wNFF8sINonwzYKKTeyQGi9lv1TUp9SZeM8SPVqlHx+DAZM7BiTdLSkN+jUbAt8
Cr/mAxnba3ByFNearunk9uEqfB5kwFTPhpm6VQP1GsQUnZVNqzzTpJTlmxgvlvwTsyJk4xAzKKtt
vg50RKfrPPvMk63cY5Rw1dv4WsVw0j3+bOthfgj6N1V8ChZZrt4aq5jlM6npiRCjUk+YMJr5lZ+h
0+KSwcF1PovFIitmjA4aAWaJ4wp49C3Snbeof0Frnif7AOv9z2zHf707+qRz8Yex/ssb9mb76COc
PMV9ZDh2C7PXVD+pZ6DNcevNp2HnBa8N6Gec3ZyzsCThYaNYHsMPmLsJroB8V7SruPML3tp8SzNU
LfHRX8uGxu9aaU/9sOHlNYVHewC7vVKeUqQWF16s0u2IWiZjwKXLvSPsPmEZQ9h+s9LRVeAufnP2
2j65m4dpq5+1y3wJnuw9Z3TuKgfp1WIczxKTggyTvQoehi8WN9/lf9N1XrutK9kW/SICzOGVSTlb
kq0XwmkzZ1IMX99D7gv00wUaB25vW5bIYtUKc40pxG70msvcU0yEsOFJwRJMbCFfZMtVtTWpcnDO
PHzXfM1VfMAeGZNuPqPCBd6K3T4dtwM4cLB7m8JL/Rv8RO6g9gN1SI38QF6Ogg1JqmQarHFAPeLw
yHgLeR/USer6dgw5SnTqr44JHwHMbUUQuRwhIpVLRtRqCZ4vx+diSN7m0u+1nfRcPlVYcDs9cPh5
ufLC7FRQBGFa+uVbbFdnNqLr66UGOz9ECMWJbm3q8L8lc6VX4YhZg4Q6lqNXpzpoM+GZ/MbpSU4g
WthwJ4ppQVGFuStqp0Ptab3L7IOgumnt1bWXKBsrvRloe2VcJ+mv2/G3eq921kcOxerEdyeIopto
Mwp7k0jDMe915fKWzvLmiVfkFmPFL0h8rrjNzhMd6td22v0TDLfZh9YKccKiA8O5kF1ww17x6E7C
4nmavZCR3HW/ag/DRvmolycdPs8vBPp9N3vmoeI1Zi/aqMuCoowb9W4y7HI3fReXcfDWlA4e3OaG
awTPYWJ0iS7QBfV4G7gy4apFrrAqTO+Z3pD4dIwmO4xBFYxToxpfiF/Wh3jv2/tz8JorCNrnKfcz
zOEu04ZYiXfBSBmiSyasF6jisnW2KxhhPAFqOE334d5cuf78sbjfVCcgBSi8coZoPKdctW/DGwJU
Vmzlor7tRjiR+2Jt3KTr/Au9kcn7vNjN12ZNGjBUaOnA83jhd3+sPlW/eblcUPllDbkiQhkq2eky
Over8CK8GT8snGYhXcXujrBBu0nKQgLH1zkkEbp4N2ektg6zNc9PiXzmlvFiFU2JZfM8w/PUygWA
gJrapk8LOk19MEtb6r5g+5gjgcVbPJITWlPGONvey5Y9bL6eFv451r3+udCfdpv7Az1q8B+fL5cI
eHOfXlsfyh/OaQsfsdxXbrSaokX5M3vCotv3HVN1uKleyarqQ3cVv3IQSe8m851+Wvhwy4zRadtd
FdrM0uUD0e3xeW7OjbyTYud5VsqFla7Sj5jB84hVXx+R6yMBry/pNx++xlcIcZcDu4q2nxWv6yN9
1m6ENAIfA77fXhZdIV7T5m8Pc2vzo6XuVdKyOKvdCm5EkXmmyIiUnTwmaBz79BDceUc9Hak5dorw
gI051bWkw4TXtf7BYgyENZ+lUpmgWDTxxaiQAiz7n5qa+vBOKxbqJy0tSl5rJpGGFdc8r2x1O8yg
SIuOUS87AjJqN8oMJrJB06T9wUgHmNQV0/mlZK7//mNEcHAEZvtMs3kECq4TFDv79dwDh/n76u97
f/8JX54UFn7CmW02oZ1RqNxUiASVLkhcJpQGprXTmmifdJlGy4vF9/pqkMb/+ypnDBsL4de/ZCrw
KyZmNiP9a9H7+8FRU7Be/n9/W62q3tWA8dudtjQS06lT4b1ucKCQCyJFZPcv7R15Zv/6g7L5SjYV
LrUV4yMlTWuMVTro3pPbBkWzZlKaY//vS6Uiz58YEnXkIw0P1J1deUfw/BvLG2wexR0pWsv26MQh
NV1QZExEOuXTjQGMtPbIX+VJLl5ZyvALvWMD8V5dPY21WdnFF/MRJvIGO6GfvxfJJKBHfYB/CZi2
2tLubxNESDbJ5O4pQht24MZbOiPWrqrv+93TNhz5ol+U3ST5ZbIRTB8KLqAB2fDy3+I+HQWvIxa1
UMIS63vV3YzsYBs54a7/kD9IkOYNn36f4Gpn4wqz1G3rNEVu76sf/a5+kHVCUQPLi+kkRdTc9IjH
qsJ+3mvmiz6wVD9KD/3SfQmTG/7SS+dCqx/lwhh8zE649/gRZxrUbVv+ff4kzOwBoDhrX6arncaX
MmuZRmdtDwl6/Cr8YkXgQW+k2naMxxMlOe0/QXa6d4bQfyNfeiTEfR/GSXUxGIbwNu0ZK38lz3QX
nOCj/S0fdegIrcM8N1Mz0oaLV/8SXEb8WkjtA+mPZcu35vIMGOvAU8+Fqa1tlS+Z8++Ex19ld8TD
u9wb6LG4kc/trjp7Ok4wHJfaqVuHKLJsZT/BSkygy9lMVBR0Jn+GxEbbA+RWPXTJElgm2NKELc/F
bx0FF7/ES9FdcNv3wK8CBnHcTjZsoPCwLJPJHvxwy6rElKP4AopPTvW8R1xOGGN3wfsenZF9LN4G
b4YTO+lKX83MFu0Cv5m81o/XCoPIyHVs3KK/4LapP7wqnojz5BRLQN+tY32BmhMuXeTl/P6Sb5yF
c53yGioeEQbn+5n8WdlQR5E2EhvLJTmEQNCYqprdcvBoW6sfLU2gswjyfYamwx+pltm9Ccjwials
fiKV/YyD/Iovh+Sq63CjeiFiEReJKCSbMxpqsOosI5MGPIJRRJALpbHZbK2duEJ8OS77a3JguN24
12sJkvQiO5SP6AICW8Et5Ad14il4engihdcuYGU63BfLe35RcEblCfVkILXUY0/+UV/msA4ddzJ8
Pge9LYS4wUVeNcvxzt2oF5ZfHQIKQh8YuKdXRK/5juylfwWBy/ihVr5FIpCyB5e+oKykM8H5qYId
FbovOXbpgiGAcxPQGKS2RXthyXgxX3StP8KhUs/U/V8HZ+5QMBOkE/zo4FJGXvIJHxJqnvlvVB1F
2GnNitam9U3wR3qqL6rVq1jGJCP0x8jTyFDqv4oBNQJGeW/iPzNfPLfkkWLoDI95Gzw/o4CerBNz
TrS8iYVe4+rNWifn9PtP7StfGthuU/SgOpn4huwFKK2zN+3ui7dxBX+GMhPkNmkJRyQS3QFIKbAg
nnHqYPfig6m+cF70qVuJuLZ645dUudIGDcWr3tI67eO1ih7mL1UEBIMXFgYOGjyGL70ugPcTVQHh
neRb+2KRRO8Q7kfBqR/K7Gpf7XTKGfRO/IyCxDsjKEjZP6raBZlWZsRqm+ex3dNwMQT3ea9kyBFs
kq9h2HO10k+D7lLlSo7DA4UBpQw9dKhjTdo9BehhIP33xF8goe1jqnxmI7fDLuEqcHyHjh475r+W
+lfmG9giP1DMoXrNFwJlnxCO0A7Eq2u47VfAwABLfaf0dn6DtrRIDmDfAEDM9/xhnSdtn6fe0LuS
hK3xKUvfAnamOxzaKHWezSIcdu34KrOwherJfgw4eykOhdtA8JmH0Bzg3vRT7VfiQNGBOgFmC/V2
vjOjun4u8UuhKUT3xp5PlLWYbfC4u81PeuIhCZULMzqAxWZlqZh+Pi3yaG3FPju04rZX2SN7oZK2
hKkyXfMTXpz1rhpuVL04iTBFgtXIg82R03wZnrGnghZvlDvPboccYlcd9ON0pEWsRzYzlMW2JVhg
zmKt+AoCD/v1cqe4OnMfIYRO19dOkTjRhTvPIyfc+11mnuIEvSPPOw/jF6cGTNsEIaCCigOWUrop
r6BDj8YD4aKFXbYr/kKKeyF4043wBQ6WyVlgkFO0BmVhUgkFCmXYJWGEdUQfxWPI3kUdsRR+/643
NwawKLO7jmh+4HyNHHGR26W2Ic8OFtUBOpAGRmN02Hwsg77xOiqXOa5hsgc3D3oQYvG1OC0oYZm/
HLUofuNpIWTvOqR3rgIuzZUfD3gBkGra3dtwln87bvOFx42ZwHzwKIlTu0sE1Lz+i2Q0ePxBVXUl
w0ZxIPCgyFga2dG+XCFFjTC97nms7eIzQqdAJ+AddXP+Pj2GHU8aGza0xqTnVdFJ7rLkivoMEBhE
vZXiVkBEDZZTuSJD5VoJypVoYTC8eclTixlmslCFM0Ie66yQ3/Leud7qpWUMsMZ9aQsbrtooD4b3
jMKFiYcQou6dlInE0TfzQ89q/Ik90mMfKwgpxD3D06U3fcKhcomJjdJ6yDHFwWUHubw+MzsL7jfc
ux2CopFOv5cvta+MOAVkHUDD5y6qlqFxTGMkySwFskqObfqysEcDJy4ddcCyw4PJ/1ooKuUULKBP
wF1ahnP7Ycexgb1OTJ4coDr0rT3brz14+o0OcEQMJW8yC2yrM/xK7QVni/ZJdrkXrxyKFAUxCXv+
lKc2XJWLxI+1IzdFuavX8BRe1R9IRsb+iS8Kpc3Rbhl2sMOlBUmT2q8rfSfHEAGR8yyBYS14RlUO
2MouF9RFQPqL15IHE/E4S+I+/BJ71bRsaQ45yBKssxo6zUH6mp5wBOz5a+RSEM6dujeNwZDbhJWi
O0PtPrVsJK9ydEq2WK4YbPGHM8ZN6/wzPYue/qhLV4dLCwX0r6DfDyvpjnzxn9UsQ0BFfuTQ1ilw
j/pGLYIp9dL8ZPtVWZZXDslZ9cULFzboX89u+0sszlgSgE1IATlOV58c6em6ddS1uaveJckO/+kG
2bY/m9cOnW6CSF1cULFJuYdOsManouBb6quwKlKyZFb7X74n53+A/+JZkX/l3m3AfvbucB288Jbz
BBDgDRx8fl4socTnSEhs/V/EDmzZSK1EbMw86sDUMZlLldfjVv7HrosCDqw+Q74bVll3KX7wAQrs
onGZNWayeTudOsMLcFS12cExcq2oAyXrmebH8Ku40zo5Ah5fslq/eZNB7bfdlmJpVR24yfU6WKmE
bgst3cmk7Q/zVu9Vb9xAXfERLOIn/uLEBxR1+n8cywDSsjf5SuilbVKSknW2lQ7afJwm6O38kOIS
nJ/ZoxplKQNupEFWQnd8hRmBtAnNbVSR9/ggh8RyS2r3/LK+eDgFOFh3Fov8I3cu18/GJPYWrIsD
T297He8QiHmgXC7fzyN7m7fNpb2yKSbUT6jfvMWECR62TB/zl3VH6zNd09DJH5xLmnrIeiA53xw0
hP/BVnkEtRvpG/Ob6ERAdVowKLaKzjnhw5t2qijoXFKZt2xj6qxv5TfI/Nn9uex/sbciKTvA4T2J
7xrWNCvsCPNtsVEND2gy6R4ySmTkHf4zBPuryrN2IVPCdrQcPfVQFkTgmocYxlc8np1t7ClLsJxH
azMux/PwLi3MLdQbEGrCfnqZJdvdgZI4jYrI5240WDsRSHlEF3CNpS8mGZ4X9kg8H8HwZl9SA3ll
SfgeMpz2qjmbNRx+h4QEWKdReU29YIWryKG32sJavNRYb2KMj6YrIp8xXQVkyOyDk5V7pxw3zKIL
8OgXSHtKdD6XvrcxNlEgbjn8gZTJd2AtlisfZsdcIreD9VOxsabUoqg2rHtCZHmZSR4BYuUN39K6
WXePgQF1HwSi/D46OkyuV8Tcyz6qh+JA1kdgeoa/LT00T1+VVzK+DQ2BFYmFcX2NOuyyfRWtMhFC
DkyWV6rRfohUWtn0wyVCLdaO8Bksh/fxn8jHK21hV78Lnd9/dzf8BCwIEacajiKoAzQzN3MjflG4
wiRZvWNJIi2i83gbGk/rfEoX5Q/8OZN3RTVfJyETIcNhwegnwDxjGgAUN7nhXqVTDoFTA9HH5oWr
0ZG3nUiCTznloUWOuKXuM12meat4TKdd6veQihItKIJxY8LPADmx053V9PHkE8Wr4T0emBHyrcmZ
WDrU5rdU0r+XWBJSETpz2+rAZgyHwpuN94QpuRMlcrYRhiVt4adzjH/KjaYHw5F5CHGXDuAyPirz
TsrclmXhANSrzSsYX1z9ZlY+aXCGAnIJmwdfFSF1GbJaDqkjFnZWuKhsqCh+V7bkhO8Mb4qqM1OZ
hgWFnVLjAvcez9LkRgGRBqQ20k5SvOmQ7TtIMzwwR/N7gDXII8EDNTF85qU7du2MbId872fyVR5q
eovHeo8qhjE1T/ardc7DQ6jMQRLuQHX75Wd/0766bfK04VCGn7AhIRiy/ab/ysnO/3Uf5vg6qOj1
6Yt23W6iHT3W8J/yliyst3bN3BIJ//RQ/0GkpNkxx6/eaMQE+xLtF08aI1nnQDjOpP0MieENEsCV
whx1zytG2FS9B8VmRPWk8zDZbNZJz3TQ2kyxEkHav1Up9+CLg1UMlq6zT2Mzfp1ZV+kLV7HCXErW
gqYlNlfIkQFDC+Zibt+RyNczTTeHNhFQ9n5RhLjPE0fQEzWdETQ39/r8srtHe0yP7l15ruma5ozO
YzwqeBwL7eianwTHwV5H9w1mf4XbH46hkLQdWt88AN/FB9qzQnDZLQvrpGmLGMLRsrmAnZtMAhg7
+QZj/Tqy3HSZf0JkDRsbZnBKNzg70OAYLIrSdD+XJC61h0zV2CeMuNniLnzI7GNE957c0uHi7hEB
p8xrurP0egcz+PUTvCvqn7IdMTe7lb1+Fx0Sbdc+V+DKORCBflOJWbBl7/m4RMbJO9Fyjm3DSI+o
XBKjWZ/GNccJ5Jb+hDpkPPbc1LE884NKgIH1A6kXZab8BC5wT/u0e0OibxquxcTIGzk8DUXro0Fk
RsEkudeoHylClXwCT/gdvmGf9rasua8D6QmCZp0/ZsaesHojb9DRlRPbDnv1Nz+BCh5Xxnep27WX
Rv4kr4IAiAYLTntXXNZEwQnLk5T69PrHCTcHr2vcYmISGKEtTaoFrcPoza0bn24y/TLDMSS7++YA
VZzkZ7qWpoe4mzANmFHqirfBGw+4mXkynamZ2KYebEvxEjhauBmRh/Gksa4FO7rGfnthbkKUPDy1
zGIZPTLQpcfqWpZLA+W8SmXbkxJqdr71XEnJcRpuVuKBmkAtFIQEG7wVv/9KqfMsdMo7Lm1B1rrq
tbtpV6yguS4pHbEWiOwq93mlLjvFGOLY6QXjGPbSg7zmeFRvit/47R3SdQXaE234VZacBoZSwQBB
hCDGSZ7ei8d3CW/zBUFtrzxixJe8QdoQtLKW+HnQmDM6J8FEBy9cOlWGvgojf24wHV8r0UPf614L
tRA2jdO8x4gNkitYK9WLP8fMgZrF/4BYqovndKRhTsNogEVjuJQsCTdUmr7qlubpfKNy4dHGeu9p
U16lo7DKD/VbduZQtwBLbgQX5v8PDaOEfLSxlRUNh9hhL76I6iFZDwe9Q/TrZL/BXbxP5L4E3qv6
o1jA0HNnj6qO8kmxu3tQ/6/WYCN7yZE3zaPwAEavumt84eOobiB5dDmUVbSKERiwXSNG3oWHcVcs
ZFTBFJVeHTocrFk0xHbZW/PGozm+scjY8OTa1y7KO1MfwmHsbWllMZksb5/lh0gJ46ZTjIG4x4RF
4WcjPVnH6CCB2NVvoWzgbiFKRsQ4c0Rz7Ql3ckyAl1Btso6eiz8Fnsb2AnQ+xSVvnZgrpiql0I2M
VV8tYGv04M9Gehk+KjJsN/SU1W8zaEL/gYFeE5IeUID0Dj6OmuLmKeylHQcLVANaX1w9RrNel1cD
MWKnUEHIkj6a3/iSf41Mdf7SED7x8qyY10+t28hmvK4kUbq3m+a3EVkiHOm2scV4QbXNM1bgfDoF
vTadJUpbtU0LEJr7k6rfG3eHz/jC7BOG3eVN7xo7/YBMyBE35vmF4Wo84werNDegDoE7Jo1CUB/J
Rt88P6fvVOIZtHEgXOB7sW9Gu6vhmiyG4QbkSlI8AF9R6hWn8J1R05LKrrEzFiK9EZHYVqXRuZh7
F3oy4UZOzw6BumRPX9AYFbqCiwYAOh0dmidev9Z4TpH0fJmbCkffU3WFIB37wordQfTB/DTl1sIC
blji0iB5PAa1i4pVflOPgOnPDCe032BQOwdZxDX7hU4FwZbXlO/8vafPZ6dmtWvv4lK50lIU3PIi
fOjn8SNMltJK1haMa323hCg/2K3BwrO1qxCuOsda0Fu8GtOCLaO9NOuIacx7eGFT0MWXEE1Tsf54
JSl7czcs6TNUumO9Zhqc2o+P0mL4To8dzTfh2Is2K766Kh8qTZ74kqludTW/UFxrFH82/RvNk7l+
Xc8GtI09vfEa3ak5iV/qJj1YfFZsfmlw/ulRxtv8aBZK+Gq1thQaqIteaDJrUH081G8YYLr5Beg4
JdCLSLHZMQ+0fKrJzbefny/mFRWG5bgA7NP9GoPdXWuKQk7EH+I9xheVDe+SXOcL2oCCqJYdHDuT
fiU8HeTe9ZfF71jbfxkXFHuBBfPcbJxoF+iNXvLApa1M4xbdlJf9YgTtR6d284qQRw5ehAA2EpIr
BctNt88P+l6Axkv3CxvqfhP7zbk6WSvtyHztcVyoXwoNw8FGFrKRl9rRtLzuPb7z6Ebr2C1O2X5w
6S5iICkyd3uH4a8Qdp5caVUAf3Nkn+GhyViiw6PMQmH+zBQXOnk+RH/vHs+9zqelffvzKtmG3Gq6
lLMbbQTNnrjOpOuRXVzVZXbWQ2+r/aujDc+XvsTKBlcZ7vMPtZgo9ASMijQbeQdCN5YvwhuqDjQR
jfV8UuSVfiDETOs3aw27mO2To6fesi6rdXbF9Mr41L/4Xi/Zyi9bBAtF+gBwmxHZ35sdhglEbDER
kVvLx6HzEjo1E+Zj6Okctmw+oRouFDLb2qHsPESvJSK+NSd0nwItNzLqnGr5J9F7pbw9CZJmT5IX
EL0tHBi+6y2vhFjWhAfaO81tuOgoX3gQilcn2NyoG3wKtM/+LX9LNqxPmtclAzlUthFiXrqdsE7f
+hUqKv2vy0/WeJa30eQOKyL1iq2Pt8iJSYIYLc07Lew6dYqd9EFd93ckqtqGt2L7koiFrjk+gmll
HerPCIdNe6ae+o4mhL5N5Tx7O9sKHPfI57zKOgQoYtHD3Zr3lhR8cHEmZd8e32u6u1Sn1uENRYew
1U9UBZjcDh6cdG9pujZPCMtOyFxP3Ud9x26UODrzq092bPx1wCooLB/lwAnCSaOvUQ2p2Fsx8T87
BJpSvQtrZzoRZRtHaWIGCecau29O01t70Y7Dpllk6SrGLIbI9tYs2GAOTBAKG+stC1f6XkRAwslM
+WP+FuJF6CKK2SQjeD9b8NE8UmYh6p0iRzEX0wKPuIX53hjueKPX3dySm3UlKe3gjHHY4LJum4Rf
HnOJ6/cs2IGUMYhrqRjzXcsmPqGlOv1j6s16T95IGDpuZLjISJq8+tjsE2IO0praCfBUhidPg+in
+yRTjZ+LZG89gktDqC1zLOB55EbiEgtj4slg2BTVPhGX+rf+nco2m07ERdwahqulS9ro8Ts5Vf+u
TrRDPJ3GlXgwCHZzJz0OP2K3LC/JstgrPJh4hXwKR046DDjy8KNGw6KwuFTyqWEpTttuWFrFOc5O
QHfgaNW0WglMf2v6f3diiJjz9YG5X061idrKNfweU08OKHM4PD7s1BiC5eVygL+PDXO66Js7wD6O
SY6mmnKahFp2ySprSqrL9F0pXtFrCm2KYPIOfuPCyR681kRYxffZWp6erq+Nj1zyqsXwFRf4+FAF
0Dea7kSArZ8ec+Yqvr0SyeIroglzjwlHK3odwOFlWna/EIU3MU/Q89Vb0N7ae4pENVxG5dYMoBi6
keqWyrLMdqAokFGx8zF1g/cCJbmegb3vaR1tK2oZ8yuEJbuhbhk6be1FnFXQWE5M6hHkjt3BWAEf
RdWjKMhQt5zTtKX9kA2HOdPpHM6uMq4hKMf6Wu59IhLecJ69SwGSUThCkNATSLjYgXGo0IwgtpZf
l7+WvfSAI3UubBgG78pz/EJB7nJY8vjvMWFKDiTchGE1PI/FtDbpdtGDLGlMgETfKdnXpK9h91bJ
bTIp1xRLwhLiMmIhggRmcxqKIYTshN2yZ8Y+eyW3Y8aGa9xawiJAVMfg6wSiycWYEtld9q6erSPy
pL5DG8soGGNCDNbbBEZF5UvlZ6iuGH7V8AlKb2zMsb56XvWv5/Gvsd+/uv3/6/P//V8wFIhfckn4
rxbg7+ciM3xVRxr0cPwCSFKMnZnwGRaaHK3+vjcBxWR6yjhiog3U0oRn0FMYS1qeBJj9dJ0w+lnH
Iaabf18ZFYp6+NqAZZutKajkin/f+vtHeYbE0XaUtv++J80F/2y9fuPv/1uN6mPGZC06FYl9nuBL
IY4xGP2X1v7ve83rH+oUqf3ff6aW0YO/r/73D38/999fMfEZZzcHleo+Vdpbfz+UZ6bCjvd6ob8f
xT+BxCSR0/VTy5pD+FyNEHZaFXzT1AdLhTcr6bG5aIa2BPzbLYD1OnLS4Qs66JOrF158Tftp14TT
aQzazg0ZibRLLCwOehEfsiz6tJT8rKjCpyw+Ox9rRdWxaG/E6bSKhcRreF774DAWowI4BpPvKnsP
gFDaRpKNmGThehA+x8XctaGfJyVJHhUEC+9RLUMWO8G2YXRUIqUxDdLkHp1opiTYxqTv+bMcVs+Y
+JSJE44+nXNT72MaV20/LnOdznY8fJZiKW/UAFkUk9qTqXrcFehUXCNNxCGIMV3WIKXR4Zh3srSx
NLoPTEwwi0Yv3lT8CtTqlEIYbqYHUyEtGHECjv6p57hKLJgTJDDKYlqWMfpODbVFC23Am3pkje3A
QZjCGJsGcVxlZfT+TOR1iTr1NUjCuCs9tKpaihoQkTjpfS5I4WgMkyL5rhFeWjXwjxiR16wmiOme
z12oy7+tiJxZhzlZtJI/z/TLq2gQHXk2fpJc+yws6hlZrAUMbqcuGER0Gibal4byDUNvjmrQ2nsq
kuSCM2HDE8TKtHVhKMhYD3mE2A5B4FT8mGOReMCK4zE+w0/rWtRiDcxqmmEhuMF5cDXG419udJjm
RbcYV9RzUKYIniKsW0UOjj+CiRGVxaLIsV0Q2yxft9oXBopaIaxngT1wKpPY5ZJ77YjEXYpxEojz
/h1OfLWq8n9igvIB90qSpjEbGHDU1ha9gCdDD7FEzaHp4mSf4BPfd6+9Jis+45ppCwkD0hqRQmki
WpgxOzZS4xEZRreQA/0LH+ndhFkvlmvY1xai5jNfTJuPTxSq1DblSB/3uVajaimDpfYiDeGu0q8M
Bab1c2QgdJpRc0cW9WB6iope3mpWogcNkzpkvWIiCnFkymaWYF3WDFGzgXJwAFMcUZ5lrDopeD6C
IRLRaTCpKmbErsaDLbD6p+bhT6I3lNYyzjZc+mgWsGQ7amhyLTy3szmtjVnhKUmIBkANfwgmZwH2
9E7d0SBqVB3jKry8bKyHPzWcyj2Yq+9GDLMTlwhSxuoipqQET6Ggrgx1nCBBPIY4EtIvsi69GlL2
q1LNbdjKkirXDhLZvzzAOE6gtz0pRsih6cLmQJ2bof4u/g1C2m9hmwFDkBVQqzUReYzBDEwjfN8J
aZIgBNg74xFcI7otZRWdIfPnY5dhFuwwKk7D95mV/qTpG50L8KypHuY9y+yJzbgdgpFbMqi76eYm
2fYxgUreEvUVVcqQ62fcjmuJYW6EiCaFEDUEyW1CBKENEafDTw6glkHI8D1iAtoujUzC0CJdQNjC
yrhJ54Xcq4XfmhOPCUrV8Al+57uZ1ZgEOL3jK3VT0+NY0Zrq6CGO6YT4uWcFRy8Wn0ARq6TxGVuC
m6eTeDLUvDuUeHzF6fgtGuLHOHKvmZGdPGFKsYivv9qS3B5mEf6QwJQPpkrJUVBv0CM4q/8kQBMN
lwSDryEv0OBqzXnMBfUjpdwoK/QqIcXJYfT0MZ5YDwQR8qhz4LRmBxo8fuA8lngM0W0wgDNQRcJZ
0p40SMeQsYQAlQgY+5MldTbOAYDdcZLxkprIoZMUrIjqsvGZTz3I3eTJuhG6qcmYftAoF+atX1PE
1AyZBIYbBpjJ7+eG8RsDQ2splPei3GNU11/Lhuekn0sIswCtZYP6RBS20T6vSEA1mvazJtqqmFJs
J5szhqriddnfZCE4YzJFn6IW0jVaxBqwYgStz00gxBvWNmCLLM13MaVMGeTwuHUmFKRk6iDGD0C9
s6uFoRT45v7RmVHATD/h8KB/ZXr+O3W6tQB58nR0kRp87kW6IbtpgLRElvMIAzhJOvQlUnNMp1PX
VMmX+oGSloyV7Bz2p7hqI8+KrJuKAxCVZuoUPGYo5VrYkqo5uyGrHKWf04bM99BxHopEX2Wmj8tk
SSevxbc3Hm5if56G9taWANRAWQZGxKKKYAEpU2BLiaKxTrJbbCmRHxWatAZ/huYYygltHDQeEpxw
1+x4FIFxdr7VE0wXND6eugBmPBSdVgKrPkdh4IM0O+D2jrhZU0vPauZVL2EJqLfZKc/zCVAK5VET
SoaKI5kYzQgb5iGjXTEFCO0zaozGpPl52jIgwouMZDg9ttR5cyhClryRtE93epWpWwJxNeaeWmIH
y+6JdkWoJFtvKC7jBWA6wkTtSw5EmhCdds9EigY5YPxOmD21Rj1RDi2WROa8rKpnsi7Hah1oYeaV
BSGkBZyZuSeq/JUWwPMOmDsPyMJSIY7poJHCIDwZkCyEJlVDZYKLZjQnRaoEL9JEmoQjiX2iUvVo
dXK/JyesbdB4igxrYgIxo4cpoMVGOVJPz6dd6221CAskfIau7aeRmnG5tpjyxzib/n5sqI7M1u9H
DYMyKcwCN8QnZxnTaJfGDD4WAnlmpu+YViqwL6bc6yiolckECjgWrlbWmm5g5jQ5Bzj5nZpf5CK5
CTVmWCMbcti3A3V4khGxkN0+ZOilaBPmljhMsPCGW6jJt1zdT0qjcZBXS6GngDmJKRNbXfnDFSdl
N627bmrD+9Sb30GWX0ZQIFiXPNvNEK6UkX6ArMfDRpOhOQDFQAyTU4VqLHNrFfmnFjB6/hTp4mNG
OkamsVbm/vri7LBYCWuI7qoBKiVToO1EpzEJRKwviL3Qcc3M3tB/ynX1PceA1oJMhnVPQOIbU8NS
xCxDjSb9KKl2KyE/47wlgtKZtnGA6PNJ/uJiKJG5lYSZZIp0IWrPs2GsYh0WaYyoQZbqhVmHlApD
Zn6UUH8o7VCTfXVeFo8UsSBhVNrI0psZGKN5UOUyXkSScOh5/26nhc2+nJp9IEQf02hGSx0s/+xO
Sa6esIJYhrhnYkAJawqbNe/ZoP8RWzrbWLstxrFNVkE8r9V2ONZZGS9w7VpEMdUrKULFXyY1Y0gx
9n9gmTxTaDIvIhZonxzTsbUPB2laGT3VlyYp3VR4Wr5Y0aTPosQt1J0u5Imjh7RXNZ1BRlH6pw3d
tyl2/Fh4RAY9bYjvuGDVNchnc1VvgYaol1nW/8PemS23jbTZ9oUafySQGG85T5osWbZ0g9BgY55n
PP1ZCblKbnf1+aP7uqPCKIKkKIoEEpnft/fa+G6htUNEOs9MTvbzYxhH5g4HOBxa/QTGncKEz1FL
iMVlCC2aKZW20h20Qo5RHyOLKv3YGBXrnNsyyDDcTlhJYVc4bksOU5mBzp4ddFfD1ehxlRjo/TSV
ra+9CTXk0D1KKeNjmma3CBFGo8ZwiaC+0vmqI4KrwZgSroTbd9U7FcmmTnU2RzP4UsbEexvhuiGo
hAKWae/Mqn12vHK4ZB4YS4/limeV+358zq0ro4wuDVbhrea4tIAmGIoR0V66dd+mI8BL3isfU4ya
MPMTJpDJwxS4r5HVWwcyr71dQ7CY3vbBJTMZyvIpebIS7UfS8oFa1Ek9qz+GVvlUQ3ZhTtd8z4yI
vgYR6ZFfwTliwT1w5m4ymyzltuVTiEhrdrQUS5O8F5nYgMa6gVoxrfR9Fbhi55LY47XMnKp8vgxW
+O4MmY/L8dVPqOz4yWRtmYzt8racrqWjX2ehZoJkQ6WwM/USyXFJUa1j1cvg71V3RBNTCY6KZl8q
ZW9cdUfPqbR1INF/Ydi05p4iRsDcs8EhUlnTozlmmBXdqMV83Ohbz6rOlci2ReM+gf2B7JJCn9Op
HRV5glKoofg2gWGtsRY8EM9Ctah5ysa4IUBnQDc5JM7eQpifnO3eYAlt9Gdbcv1oQwOTCVn1ijql
2iKSQMwIfZolCbCMkGrUEeFK/ZuY53ittTl/6V1b4YEesJSF+hRsbQtz6NBHyBSnIN75Pku9WSb3
fmiDyOjo1fJtkOtgJVtQns1WJ2ZnzSqaer4L5pRlx1Fq9i0oEepdzS4R00lDNzGS+UNZsmd6nlM+
jTLgsAjUWMgfOZO9L015qVNwT52quKEV5ORB41QC0gyHoyyMfejXtJXJdrqjpvBVI9+3NDPtIH2+
QE2vqYGM3XPS5cDWTHfLbJ6YtVZc/IlurbAyVJCUGyfE0pZ9Z7MaOunW3SBoiMXTYxx0B+JvKB2E
0JGyAMCvxcluuNt4+GbpGmlzvo6s1lN+2eYRc/d4BqocrW5MAhXB98zQUM0ORSx5oNIe7/peZ+VN
XOLKlzGl0Mq9lja110ALrmZfTZZ1Dk7mpQhymiuO82zjQoX0J+/VJQ2LalR81rX+ljxpQsnreeUC
LV1pQ4OHva+uHRE/JzIB5wgbedNlDH5FjkrQSb5Az6q2vWyRlkx8vkJ972BP11L3z4bvpd+EDb4q
1Npz3CqfYtbTgZxSRfbS9ikg2mEU9F1Gj9o0X6UJkGZtJXV6Nao6X0O0Ux2+dqN1qqc2OUOw4uhw
Tdo6dYDLB0mry7IiIKo+7mfctoN0jmH8pYDzRGejfQsFmoqa4kDVsujx6KuPZrsRDt7+fODTLSnO
kFiGYKeNaHhrBYsLu8K1RSQoHBkqDl5SS3S66BHtyh6uwsLZlZ41qFIGHm8DUVxkEHBqQ+LChmTk
x65GX9eZc85q21wPEjW58Et336FxIY9mZRWmjamq/jkx9FoeYTJZl4LbBMCDiBH10eBZ/sb0/eG6
ScJD389XszCSM3HI5ZrIr7PXtc2mrH20g360tWL/Di4LpdHZOEvV3rFMBiYzax7t1KEFJzb28G0O
AnECCPLYmxIxV98Q+OmjBOL7DA+mBoEauhz9QJA5Mu8wSrVopycI2UOm7aSFr2F6lKmNFVXM45rQ
qrML0XMVcNQP5Irtxhx4JKvgb0gzSlEbb3N1D/dT36pR3+ELxWC6bqJrIpPxBsvorkDYURooDMup
OjRJuql0zb8XNQ4R4Kz0ZLepnn4jPnfXz0fZ4K3QZHRmWnhHxWRGbDHsc0Ecaum9h6C+yHhndZeT
dcYZkG38hpigupW014x0beVusbUjjwWt6z0QgMFJaHOgOjQLB9bwNwQ625iznLc5itCEIHzvwETt
DHt4wkHV8iXWwKct/tgQRXVV5uNOq2L6HMS03k32qxt8weJQUpOC/Nd5W2cwnkVLM2VQ3aPpuzOw
cknt5tkQLOvIIPTN736BtxQL1km06DzSLnxpBUWhGGZAXMRgQwemVTFNyqaqvnPKUWDydfwiwnyq
ZUc8pUR4KuzcQOYuXqU93JNtBUrCvk7qAilA4yLn0xGQDcl76ET57YxU3yholRVqHWuxhNOZw5VD
cNEwTrgDJZAx1S/+HLn3Vk1DZKB5NVH8CmSkX8MC3BQWNqqmR6qZlGN+P0vx6pZ6+Mra5t3yOaV1
+yH3LKqasnnn+vaU2dRerDZglnVTVF19oJxpjWRuBlX0ZIIGxCLeDVxQI3JnjmDL9x1Dw4XoIiD9
+PZbAy5ZVu2tgEmMA6uhlsOOSxetCRPW85C661zvX30jhjuncmR9ZicTIaW4rvtDaKb6bnQZ3vJJ
f0l972s+x/hX0mWwovnkk+k2pk+u3gz72c6aSzWaLv0uTSfDWBQIcqqXfjD3apmxLmqAzZNtzmfP
A2cVM28p5jrf9bp/xUAXn8Ehm6ugJPBWuPpD6VWsDbNRQ+qJKc7qvnPxiu6SsZ3I0fTuXSfwtuR+
ofqvmq9unm/sqTI3Y1FhSy3kvdky/uW6WW8IaN47mtD2aFSNEvsT9LqM6xw1HhJcAMSIGuoInK+s
Nk91kdsHB+WBTJ1u72tMQl2cnNLPGYUygR+BWZKICnzyLPX6kBHFbU1opeDltaCEZB57B8nc4hQU
5luUad5NFJe3s8DUSfDguPNIXmUExvGS5UzkTXtrxxaga7Hrp5aepZe31/J1QHhCApdFDk5Woe1N
NpnT0HXwv8k837qzRKTf088I45ca8v+tSzmaVcO0snvn0UN8l2H1w/NiTkAFtZ+5SSSC7ZLWNGs3
Tle/BxTetkWNVmIo5bz3UGLMROmsK59pt6raFyIrdoEjk9UAmOow+BPpMaNc+Q49UsufmMhVTA4c
DUWxr6FBmAxGDJ36FSRDAynrqK2drnsKAu0xJgZrk9qsksMy/07AeHYwrOTs+yDRpwH7oeyUyLIl
oRNuNVdNBtJCp9gsm9tac0ExBBl1jiC0ds1zp3VQnyGFGfOAqcOu4RU0HaCvUCOiW8fLI/K52VhQ
mMmHohwxcoVbx7pHBCuxQ9vK4FPVRvFmg/2XTWYRL4PGyo3L59geX0SrXRu1feFaezvwzT6WpOsA
6oNdmDcoVhrOwSw1d3H+fWRVfPBrODIaaob8kgwY+WOk7wQ0Q7TBlsWFZFyxHuH6bFdvaZAzIdVd
5MWAd/PTP98Mp/oOPi+GKssi5MCzivhmeXpQOe5Eo1otIvph2rDwz08fT1LP/NzNKhsmwrL/cXP5
8X98/PPH577mfX3uOy4dxmGva8NPfmWIR0LyjtVmubVstKLPT3WPm/Vzd7m13Lc8+vnkP+77Y3d5
ng9tpuzf9NrfTglWYQ9o8slPSv6aSf2JHzeXe5f9WY48RM5vtjO8gqAh3smy4ejCcfu5r83+X/um
8tnio4m+O9lsHZIZPK0mCBI0KWWe0qSd+Su19mj62SotJ/fgjxJajkv3NOsr6xSK0DrNoe9uYOMj
WVG7bTX/eiBRT3Fsk86DJg+fP7A8bdnVKArt7SE8L3dFlmmeRgMOLtKHxMS/DLdned7yyLIpsppf
zqLzSxxJjNt2jqGLvALrtDzcguE+FsbbZBoWgmGvx90KUnkTQRE7M3GAsqVoRU5FMx9aNUjeku6v
Gbf3bUyDpq+nem0DmDwtG2NsEUSEBbHLjjejEIE6A2rynZBbdBcuqbxRTDAfAXLMlumYhU1Du5Cc
0ATY2AHeZn6KFSgKvB+Hi9pdNlk2IN3unJr8qgAmtN5jb1ge6YNcn7d+mf9IB6rynz+XNiEX1Kmz
Tz6I532yvMLy2mWgKfKI1p/5cwiK//v3ffyW5WU/nrM8NLZ0UvQBsPzniyd/v7Pl2csDv732f/vw
5yuUbtzsvY6Aw79f6rffWUTuIUrqM+k5/RpmFsOfmwFSsEDVhoF3P5gIFw0dn50ztZeE0jM4KegZ
vZvTDNMiSpcvialXB6fyFSI5PDrJlB/BBNcXrRvoKiX08dvg0If9NibGRgvQrVQFKC8QK0TPay99
LX7aZpid+opGfJ0y1a+ZubDitFhlQyrQbJuaGD1Lw2fl6eVyhAADg4g8ob1P7wPaLPX2tqbw5j0w
ASuuk4EhjVAspLNCkLid+Jsy6CvMSjTr+7xG+Al/ksBloAYNDI+cbOog0rZ1iQaKuQA4cYDRlOg2
2OVRF9nFA2kR1IpCyCCEQq56qmQbJt30u8Fjon80AzJr9XvDyW+Y3jbrMRUIEaL4kHIJPvS2Xq9a
2NhrnXUZUH/kVC5+rqK7TfWCi1nkd9ejTmOpo4OpS9p0nVKDp4FHytcILTXBtBVraImtuZw5tYDi
OGiV4X5MCCXdUqtvyWlf+fFN6M/pOps9JDR6+24Fibud48rZkOZNqO/QIT/1EaPDLA9IH18Jx/tG
BggMDTPaAMjGQdSh6AHgbM/aS9cBUq3z5lU4uyRNWxqNFh39JLltiERBE1CioQ7x6/qoQQ2aa2fT
enYs+WIk5PxaDcU0c9IPlo12PCwQBhQ3fYLc0Emrb7gMSKJ14ZzUbRCsKpc6qZ5EFpdAWPY96TvI
E4vxWDmsHQJ6sBDJ67MzaNf0Ceq+fagE82KdlWmbwzBRWbo0g6+HRL8MRF6hH+vibesWV1orq91g
+TeaYb7mlarb8naAb+I9Sw1tpcUdyMAcY0zi5z+dNDqn/oBxPKi0qzCnhsblDKZQpPGZpMZ1AGVE
ir5e14TtbCskMFMZGOs8Iam0lT/sRDuQebMW/OgV5QBOmHC+zTT7vreJxaX2aARM1hILBZhtOd7B
gUdTUQw5aaaYcE0lyVF3WQXlnnZ2/PvE7C0yYY2floGLP0q/BkxQcNTn6HbNp74hbMJr52/hQQt0
lgmzER/MROl67faNZqBa+A3a1q1Y67UFJj7ZpdsyZlSTmT7TXGHOKnNa2khgm9wRG9pYxrZInLeg
r8PHgvKW7xO/Fw7RrhoAt/nUdXd+RjZXEh0pZn41KtM/VnxCmic1Sp2F9VUv2kuaeWjgXAZRMxuw
1ZnWoZehe2hL/wpmcH0yzZxxpMhOlASuBCassemfKlJ4Rck7yEpEsJl/RzzPbROOLP34vHtt21tM
BWU3veuJrV3VET4Bo6GEpwGlB5LsQC1EBk6k6PcwQlQ95wKmTpgx6cQD3Ib+VTGDpBacH9AjtDeW
aygqxDH3MPgG3dlEYTdg7GlqkEoM5zs5QOMrNQLLxzirXjObskEDIXEjbeB7Jvo2ndIe4pek2TkQ
+++ztkZlGCOU4bNFwNyG2jVzegB+OqLbKT+3ThTcOh3X5IC2kGkS8jJK/dmNPYEaJkd/aSRfJzPq
9g2JpQw3jkWwjv/WUkLrdAskhoG8a+x4X1UX30ZtCT5wlrhn/Y6ze+x7ZDHTyuupTFkBoql+8HfW
PBrb0mmHh64YaFsOD1XTCLSl4Q9DdnJdUSzYtRaa31E3dObwvChdYjQunXIiDp63rvFMp03WwjuJ
ja3W3/AWjY3RkMlWd5Q+SPiu9jmMStr4KGFH0nXzYGhB56EmRcixnzXN2g4xpgpoQATBtysbcO/R
kICFLC28IR+BjJJRkRDo3u382G2PbSBuyHBJ9jSrvnYzwS2kbg0NoSWGS+2DQETshSIwT4PbvcWQ
Uim05e9jDJJwqMOcWZp41ETV8KnXeJAsSJlVO52F5WJs65xdH3eU8AlAZu3rKAxojtmiGu/H1kAP
bkZUi7XNTNbPuUVcAww6u1IiM45cp+hJTyrnbFtn2YU66Y0mFgF6ZG6L2K5Ydjj1vgP1D8BwTk4q
b3HnzZD3gwg4Tdn7lBHGJwf0OUSm8Sahbn8aShorRFsCzYglpuHCO4oxeRoQvDrj+JTaNNOFHV8R
N4U+esJqYRtYmEQt14GFFH7qp0tXx+mp2k1DdpeWOmNq7r0A46aY32LxtevHxBURmpny3qaplc+g
liubK3OmOe+2OlVtgxZOkl3qgROImh2zvXl89ckTGMRUAs3hr49xvOsCS7abYUGuwgdIwZaOVNer
juhysgohAhRQXo4wYxu4HW1mbFDqvuWB2YWNVznmQ9G0wdkLre9RCtkwrgm46BTBZlAbfUgwUwT5
11ALw1OY1d5pMsfvoQaoosnldNKZ7SEvYVNrVrC1MuQEMTqoc1LlKmp53hiqeug3xn5UawDhsC6o
WEe6TaHvhYJ8Lhvj71vL7sdbVD/QRBGNue1yB9nxTOdG9c7dQX/QkhTIjzOIjYu3HF3kt2xsz2U+
5XumjzMFpylpT67hcpNGerEq7FxudE8DQFJ7+xwmYlY/yQDtv+6h81ym9MvGdDkUDLVZdkPNpYLO
gm1jtnV3SvznwOzG+eNNyQZ0+badmrtQHeGJyfWgBZm/AgcPjEwtIioDdEmhNsutP+4jI4Hrpo3B
qDZiipNq5aRpJVPaQHaoLxPrOug6FnS5+i4/N42aOHeRFawFHee1WdHsPOiKzLogUkmeYs2Si/3Y
tLAS1CZ2LKRMy36koKxzRTXGS+XB1voEXb3TlyheILNm9ZeefImj7UAsctVmThHyam2VrgcxKFIV
sNhTV+I6qwvrKnQKBgjbME4T2aun5VYtNONUDjYRigal2EAxYiuy1JiLWSw52Fvew3LLZqlLNgoS
rjAiZabST23j6id07H1oExtYQTMxEkS/Afm/hJvr5nQM5RfaIsUp191qH8YuULbmaR6Y57HWy9a0
DSq+wkJs/EDDsuM08lQaujw1Mq43HddQknhQHzikaa0UOhnWpefk0AIg3qQ+NAXI6HZJt25qTGMt
e9Yy9DFvS9+P9nrmcDh5LHm3baT9HNS6Ytl06pY++IjpZ0lh6C9MrgPjf1OnFERg2ucEIuvYlwhL
yKB6lR5C3Jgcc7Whvnos2lnfj/RHT7PaLJ//sispKaYZxRw+7gCAnvoOmLn92ngjDBUXrcB69ogV
cVIWREYoEZUO+6JD8VIx4fUUSPjzAFx2pxhPeTHN/qZrXLI5hqeyxFPXz0orGc9xswvF+CqxxzPu
O8dhLM//kZl9E5qtNl4bwAhn70hxB/hmwJWXmjXwyWRP5HGyJf3oIJ7n95AFREyZkIyjDTzHrfdQ
vWoPxZnWlECkilJbzQVhLsdMiNc4mpwLEbxP4MXexxs6Fv7X8CFD67F3Jgin6+wnEEV1Uo57yp50
EEt8SbQCppU0idth4k6znBrrrv2eK+AYCJIdg/p8D0+6HgC97jqxh+oY9gfxZb5p3wp2J2SDKxMx
BIgjeoBPBqevTozjpv3Or7LpxSH/IgH8C2Y0moQZbnCEN/YletVZxWBPJdyJI5Dy06HQznin2njL
zLke9zhCDHMXWm+IYcDbloBGH/SnOwBW2+hWpbOusBkjtHjQqJRqO2znsQJNuZfpLbg1LqjTABds
8cdCJEhpvb6XXM7StX1vv1vXxr32LE/+PfV45noNdiwJe3flhxfmDAwrxlP8bbrx30e84d8GGNjt
Prjo0dHEwE/0NIO2zUJyZ1YbjS4WcvIL8Nm5ZNG9Kr5zHOCAn+lO0DW6pOf4FcdlSazeVjd3sP1N
OEopeguMvQAeOm1VRbSw1sjjAEUNt8zEGDeQxHt3F9QW+/E1IJLjyw+v3bUTUvnLhM/brbgYHszq
4Dn3Wrr/Ddd++5HY9J8yMt0/c8ZcQUCeRQg1WWPg2C2VoflbzlhJdECcSh2jJjkPGpKVbfJTOxeH
5LU7BV+gnKboFnbCv42czZTtKSs6F/dqfuMIYV6LRi9VbBeyDfRd7TNtOmqp4qTGwT50j35+C7Nz
KGGobqS21zyDHjvzhr2B5O87RBOUgY/zT+h+u2yXPUHhuMIDeigf+ztStB7Kx5aKw5qkth/xCWLt
9/TFxOCy76/TE9d+dJiCAxZj/UHuJzoSe+eOwQytwQHZDHZq5NP49iXGpmlvDGtzw9mxBvOGsnQ2
cUe1j84VGOaRavbF7glQ2f2o+3f7gUT6Zhv+xJiAocH5iQPKmtf2mVXaBmDaU/yKGFK8U7dG/jrc
01h4qPjSsdrAKuYRzmp4DRqyfqRkRwyz/sW645BtaT9+QWxWfUNi4V4Xu2uMEnh1qQ2nfH4nJFFP
JHXrWHdf0ervtDv5CAVz522DH2SpYeyW++ghVZxG47srt9GlO4pDuDev8YWazwQSYp/aYr1v78AA
InjOvhWQRXC9oGzaInfGHMl56uAGeI236+hIdBTVSc6w6UYhAB6kWP8ATBY5W2YHm3YdbQ7ALIF9
0sEOMRCeO2W8OONTAKe+1b/QrNRDZjoXSuTQxRW9gcMWGd/1tGGWsdGqA0SGI39isJO3+nuWHavD
+MISnLfKBXxvnaqn6ew9sa7cM3PbMTc/aDiGNgq0cP1kPaMkRCG6PcV7d/tvjvw/I8yWA982hG7a
ju15hsqd/u3AB2TfoOgyhmvD7a/xLIUbNcZweH11vO+GUpiuImhdz9hmUDZhNPqKI6lRxG+lVf43
b0YlLf2ep6bejG6aKJ4FiUzOn2ehFRNIWHv9cB0Z1Ar514pjmG8nPiIQbThsuH5s8NnF0DHog92U
7U1AAxeb5Vf8I9HN8nb+L+/iYSrJQ395z6J8E6mS21v7n9IrbBaPv31z/yVJ/fySNy/NP/zIr8AL
z/wXLTPHQc9HwfkjvOKvwAth/EtYpiFsNJh81RYDcU7Srsq1ECryQgjHZjbl8Qjv4VfkhbSJvKBL
h+RC2q5um/+zMHVij/840PgFUjiu1G1Lkh1g/xF5UVEPTONgtM+67x9lnAoYwZ24sPIeTyx61oGI
7H0+lXt9Qj59XiInzCVtgtyI8oTAKdS3MxqZxo5S+unct2RTLLf6qPsVULHsFpgGSQq3Dste7j9H
vlkel5ngMhFfbi2zwLrr5LGvPubnn/PF5bHlqek8MeP//CngoMm+lMm5dgwkC6Fbcf00uVjDsKfs
+9RnBQQdD5VmpSE7pueRINZdS7vO1u5SEO/U+iA3VP08Bqw321V5qD0BISUTD3mAuF43tQ1imvCc
GhFAdNv+2bddtXd0IrcuddYcaOiamzmzxGnZNL7yZ7jpN8K7uLosPRXB530sA7DSNJwdPydgz9UQ
aBLXYagcC35fefpjdyzl89wEYtvMkLdTasBWCF4tnYGiNfQXdGqjpa03e9X+Py2b1MKimbuYkk2T
0pbvWJA2LGbORkysjtpos459crlpiQ70In9zkQWgzvsIlfzfb2N5L+So/XpXyy7vo901YkDwwPR4
WaR9bpb7WgDO4wAANY8r/1C1CMHU4iOmQm4XaXV017aVgnvXJEZ1V604bc1pTstGyGGjF+SvjKjq
V21Wkm5P53s39+H96EUjMlwrOoHjjvR6PNmRQ+ceVYyKGGGxAae3QhLfzTLdjogm8D72YLa8Bqw8
TqmIItPgsKwabwKUjievQnErdeyCeQe3UhaAHAQ2mVUi6FepPDuiqFFieuJkljAli8rLIUaR/TDo
ENzLSn/1CveyrEJ9tQBfNkaXiYNwuXqpu6KiAC/dhVdxkbIg/wzt8FV5YdktJoR+evrFn81vDnI3
4Fz6NprpkK8q3XaPEr02sxF02dEhdzgyPUBuno/lJ7bTaTPRLGZWBfQxQUIBIFY2p9CN621reD+9
illpHEESzrDknMqPZ5dZMCEXU880mx9j88TSImqEPPSxSX6D6O7Mzket6TgCt57xpjWUL4y0Hukx
KUdo3A4nxJasajMYt4iVGkgj6JAzosqAKrEotydyHSHy0DtcPgYrIdRKlCWRc/zZn3/7skQPkJvv
W79mnTcQRbIsyVmS/lqcL+em9dHqUqepbyFy63ILWNI6k713NAlBq/sq3GnZxW6gjhgtZYKh8dDE
hJ6HkmFE3DiRSDH7pKKn6MfWYV9R0etCa+N35YM9xhOHmMNKsO6/IuSYdgntWfpF1T5JokNdjLvR
8KE6tIM4kYI1n+x034jKPpJBWp6WasBHYcAICoN0lIYVh5UaZCybyAJzehc+ApCt30lA5HFYI0qy
hoNDFkatD6q8bIAXzRkpWrVbZqO+nbLgJaNzeKqDsj0ZNXxJbQxeEcJW+FK8eZu2dgQD3j3gr4Cw
Qm+ePkEDeABCxbKkX7KDPqOElvsoBvXbxI7flrPfrZr6VFUJo8FcYC6l94P9vCSLBfsLDPgGCGYl
8ecwX+m3bg1i8uMtJel4qDD4LWPQcpfjgR8zkSBu+vRF78bhJNUmcamI0Kww4wyCT9kAUqmsjTXn
dC6XY+HjpkloSrEUdlRxS0+KZy+P5DaRuBwTDypaYBw/kpgIKIJyQmdpZSTeeIqD/josGSEM0U2n
JNCR5ri3nk6vZ/koiQPoaeKeh2gO6HcHX23jbs7INKTBw/iCW0qkWLaX8XcZ3/JQnEfTjj/GZReJ
ILVxFFlOHeUHgYB/nwTDnRYhVg3pIJtleRUhq1iXJLuuMz8CqeM401rWFEyItg829ehUG0u1GBFu
7cnW7E6aoDS23JIxaz5Haw+ZUiCYBV8H+btQIQTD9LLrG917JYCWh2EJZ0D9qjYKGfYc+WNKpL4t
cEWccW0lZ5RGCoJtBVx4xzgFv7TcXDaOuvPjlsGs3rcZNmvlwRxt2DvhFGEsNeEhBqmpUpdkdp5F
mp0nvcvO3WCX20IDo5+1RC/bOUvrHKfSaaSmf/QzhYxSA0rrh/GpEutZZoAJBCNswFG0I6PuS950
dFZpRVeue5dDsqLmaBA00baAZJvi6FDP9pbq43LfRDVp42HJWGUD43zj0t4n6Pjo5GI8WVUPpLXl
jN/T7LnJSetEi59e9aMYDwP161On9RQ044orPv3DuKHa4ktKrm5C34V12ewDOKh41jku0Qx7lQdn
EkgbZISxhL8SFJpYL99Ppmq8y61lgzS420tnJF8KI/I87Jug+zJOaiRm3YVU89BVdIeBxaCg87CE
sqA+LZvcLRFGlvljZ6pynqp9parktWxydQtRe3y0YFg6vlCLYXUfGmCGhXVLtEY9Djd0OoaLQdjY
OsRglRjM/pta/xIXgMpHp38xQsiWSsxfpv23KChepobJmxzgiQ9aB3xqosRpktUwOfdZ6el7YqrE
ppmcU+SXW38cHlML461vgwRKhm9TkjaQL/1LrZVUYsJ663rqlNYYX0KpHWqLxWtvPyQ+hUCEQlSq
w+nVSlm8KS03J+NqnqKr1rfSvRG2q841jX1KRi5ELu8x0yMKKPN0sOnmlJP82Rg2NojZOna+sR17
JPWtHs2PtUeoRmD2OznHPgN09Wj3NF7BbzntmF1nzPEk8KqcmjycGXxL2ewgURUXmtlEwwfhM1IL
5Lmxt5XMnwCFJx4wiuwQOzO271HkasaIBlASl+AglyL4flM0hboOvJTkKAPXqaxjiz1vTYwmbOOk
NW6r0P6a4UjnNzshIc1+RBfWatXVx+PSMvf2KvdHAdfSIwnLT7qtk/TNxhkGtFNm9hAZHhjkSCV5
zqP+2HBNcnulLcjAJqXaWyukvetTojBqigX+DJds9pn9jfa73vP/yGsfdF0lOnYIhAPlhKVSuoln
JhneONvbbI62RUH9qm846fTgPJZHP67R3wREOUQiex4b+X2aBv2uD7FTlGAnRhcKDY18qrfPlVWE
0G7rozdFA2Nag0DNcW6MBjKoOUx8vJ7/QobmycT2BfeMxWiRRelG3tr0sr8kUUaSkUzBJWfOUbqU
4EZLARJBmduWC98vvqL2HJNNE4NYtiwoK21AfxabFgdBum5ySmGtGx8pt+9ys1cxHshu01EB5J1o
H4X5U19ouyiKueTFIQT1Wl/ViGc3tDLTjan1z27XAgAMxeNg4ZmJ7S8DwmJYK+5TQsNdOdCIZqem
3VzZBnZMUyaxshEOVx3WnrzrwT1OOhx6fBz67D2l7nBFUjmxNQ9dcIeu4RzaLdB+0SMFCWtjJafw
q+lSXi0bAYkAzxERdLetpNddJCjdzYGnjyjc6HU0zw7/hhi0+AQMoAxHDlHnK4Z9kD9zfGmtlCkp
+eWbEveeHOR8KIz+bgpw5jgTWqUaZfFoee9NUDMQmkNMvJ+TEGnhi70mRntTYDfw7Zs+LjzOYrS5
aWbieiN/o3WqiIxPSjGdl6x93dqnE2Aa4TsQCAP/NgD5GEOLGDIFJLbeabHs6c7BqmvcnUQgHHg4
t8f8NQg73jbtzHU1ayRh8cUQFxC+Fs6IN6/v4CSaEDVb+6Un5Xhgubwj5u577emsoXCords83k10
A2k1peFUqiAdJtqLGK2slOBukaT1I0xgk8sGSyyLrgJyTzRsn5vlSZ+7+fKThWoBLXf+8fD/8r4s
qq88mnkjNJVWMjsK1KpGqiuuPiol3LK/bCL1yOcuYvu/HraZMyKrc65qRX7A212fllutLfA4CaAs
iX2lZawZlruXTaae9fnUz/uWW7bdMHv7bx/+fJm4IIpy2Z3u0atkH7eXFxf0I48TAoDl4c8n/vYL
Pl+HiG01XTRtBa34+w8omDnv/bQ9znHvbeey+rYovxYhWOc30SapYUB9yM+WO5fN53M+7ysmtbr/
3P/jOU6PayvXWvrLkGk+n/bH6/2mbPt8Tqguu5+vl3clTcSPZ/7jO+s8ScKBm4+/nrT8KIm47S4h
sbE0sSVtiwFwj0s0Zq4bFb1DlvafG1vNupbdagLHPvgt2RfLXKsvFWvh8/GP/X9+zPz7VZbnJ3WI
U5NgqcEBe8ecnHensFO9KKChq6VwmsfJcLPcnE2HRcWIK2vpZVqqZbnc+twsvcXPXQHiIWUwPXze
tdzKtQBTEZZmwBg0RD8fXX7+n+7jjMFL8vnyn88RHgEIZTHvhCZ1euU9mzr/odkZ5LYSrOf/lTC5
erTTvylhStsznP9fCfPbxDU5D36vYf76mV81TMZnCpVSd01L8FqOpIT4Vw1T5fmi+XKl9FxTOr+l
9lr/Ero0bY//hKp8ErX7q4RJddPzPAcloyupcbr6/yi11/2jfvlRKJeepRuUyz3JW/i9aq/PRpPU
XjVcy+p7CLHXgrxGSxB1uHkrso/cZ0Kbydf5h+6YVM2v/1qW//xtfzTHqkCKchz4bf7V9BOVvv3/
2Duv5caZrjtfEX4jhyqXD5iTRFFZOkFpRhJyzrh6P916/XJq/s/lG/DBoECQ4kgk0Ojee61nPcOP
FcCUC1jSOl9YL+QQBDfGtnjEg2i+luvoK9jSPNww14Az5S7D0/CsncaVsyeeWuQLY9VZtwQwHv/4
Ev/Dr6ohVfn7l9VcdMM4AwzTs/jy/irtTlqjpVZqajdOw12lrObmkIuNNxhUQ0xRcOuD0FmW6ESQ
CD061PX2Sjb19LFEZrFcPMu9OEB+hrGZeZdOj7cywbvpYHSOctNrM+5IU32XpUcloHJsaPBUsxhc
ojyW+wO0X5vosCqmGpNEaB/9quo3sysMmv/WeX4qsfksWB6aCapKLIDwu4QMIf+G5kpthnxYqv1d
Liq9clSxLcpNhVZGLLwRM1w33J7rw+TE5M3PaG1F5VVuwC1p2FbRffx7qNbEInh2aPDwIaGdFYVP
WQztZApy15XJuh1p98khzcJOtcvp9UkZCNNNZCE/NSB5QAb4zmYfLUOhBxlc8iSNvt8U5JYfTLLr
D0rMMl7ueWJPPmzqU9Fq+t5qCM/KjBB+CLyMCmgnm0pstFEpCVCNWHRTRjj4CFoODk4U1s//Pi7M
lEDV0X+p0mqHY0ff9hrynqxmuQ3l4kaNWkAM4lA7KyqoPvoNa9+N3lzUZwckyN9uHxPtIB7JQ3Jz
fahV8atFp3ihVMDn5J8rbyyomcZ5eY0uduvg5DQwV65/pdzzewNClNxVXYIwsjl+uP6FOuLvf/5s
OhEg41Sj+yxZX659Ua5yx5KT9PrHyj3NTNMdl8NaVkNlZVPuRVXRb3tz3ruAfDaQXxDYUbhIIz/Y
NyWh9Tr2W1sBCj6KdkWYi6qJp7cBNdvi+eehIQqa9IxFWdwSPY5rsUi3VH03IJ+Ux+UJwzfuLluP
cz6QXtqf4rifEk2sha2ChbUHOxsozqH1cHGbVotHMqyoJ8l62TA47Ab5REDFnCPkFEVvWeweTIe0
xXz+aaDI0/baYunn7pJZZF3/cb7+EQHeiCp049c38re5yqvkQ1mdv1bz/QavQlRg4+iFJsx3GSpk
UUY+lJtRPHF9+NdLUhMwJmYiQi9FPUudOENxRjFptPLa2dpesZU1LvksxfV/Sl7Xh7kPnNrzmDSa
cW+tmhT0lWH4uraWr7G12VmXafd6fXu511IdhlyAPET8t3WIlW4YSbyU0LFBTMwkuEzuyWOTnIPl
eMGXaEv9H1DZrMF5tCovXf88/ccrW/VL6ZVsH4sxK5FzSbE3mnFZv8qDk/RdyF25qVzrI+SWQdST
cFdcn5A/XV0PXt9NvkZxMw1qvEsisSiRJWIjP2+EX8ilFf2+C6thX3GfxZEzME4Flghq17LK2w3I
GQb5p8min/x75UY36IZ4gXr8eda0Z8a7n9Lfz/MhVu+oNl6KaSQWOzawjTsEQ3Bh/LxWvko+LsRk
9/pQ7sljP2/3x8/kSpdtpyE9arXubA1V2fxRmvzrba5vraOKRzZbt58UHtAvY66XKX/o7jEepM6H
fCTj/VRxvqaAYpBGsewaRCKf3Ltu/j6WjdxU6IlGWxwex5+oQPmafA6/sVgT+yve6u/3kz92faZQ
RMTg9fHfL/8PbxF0Zqh6fAyT3i9rjMIFo9kae1N9gHhH7aFMd0quvpo+yQaxuOvJDSAaWm1CLpUq
+gh+Ak2ABXCEZV+BDGqOIImqyCpXg0lhWW5cS703YsRbOBvLw3UDfOjPh/KJPKq+mqgs15P4fxDF
k9HUABHFdo9mcGgzdd0OOpKaANNqJ055udHFDfr68I9j4q5XJxXLJtn0grWirnOTDysfGtpzU0XO
uzXv4kF6zMy9m5KMltTtOx9Hv1c09RQDkttGtjMucgraatZTM+8fzLOZgFyV/1MvekGOvIIqk1r7
mKAfc0cy8iKLj6cG+zhZlQNPKGoJtADj5ov7Y581A1M2sRtqDExyQ2MeNY4NxNKdQHcOk7/DMSc/
G8tQ8mIHVmDeN/ptKj4R+SlRp8Gg5zTn2JvjbdA01jobrG8MuNWxY9WD/vGjasKARRr5Pwk4cC9f
dfhnDmbwFMZcvI3o9IxieuI5tAyXfenfU7GsNvKYOB0M3Ux39RjzCzcKusFBPw0at5CmchqSIpKL
rXnPLXNd2iPJAXZOUWsASpoMlH4Q7isr0BEds8CSm9nszh65zrseORlFaPe2xFQS6vNjlfn9Jp4w
NQ3lfSTgbrT56pVFMi/LfucSm1j89XbUVqponsuNGGx/qivXYyruWSxrsCdC0eWTm58zQO5GNsQp
N4F1FVEMZrWh3DohoF61metVTRt98LG4Ozq46XZu9r07BOd2tKAXDgnzZZAOdOycsz3T3ypVC/Cw
lmnfzQhARJc9dNmolndpDxKyPJYjRsVE7ULbJmNw1O7yFB1uAlzpIPeqmO6FFtKQC0V5JOMv+KeY
8sdjT2WwQ64s6zBeSHtVvNZl6OitGhPdv4fkK37eA7ARUzI69HDERZsF+w30TLGhsA8JU+52JmY/
X4AyHcnMVCVyU760TJhtyBfJvVHcvuTe9Qn5up8fmeF1pjHgTnnMETBPF6qnLRifrtiokvkpH3Oy
w9YUSFDmbBgUxdOOJIaW9akXCFF5SD4ZCsCo3CuEfRnTG0OtAJEiXVrXg08EaWfdUWUk5VcUtEz4
pakAmQ6SafpzDM5pIICnusg+lYeQvisrVYBRW/FT1yeuD4czJW2c61q6BhPXw2FVVpwAGtEnWw2N
FozweNMaR43aprseXvIvV8tuhpWPVljfEh38mN6y7LhXUGOiM1z12T1UN6GBjemsLnT/WNkH8mqn
+r4ZTnV0K1ZJ8SoODlP/3OkfPaEfYbIF+As2KUyezfisxdusWUKqxTvsxNtW55pBAHJ0e8hiPtf3
KY9vK8LfxxO6At+jHX5s4c2jLLUuAfAabxVEe5LFE1LhapFXvoA6d0AwtzRhzZTL9jfxXdU6+0Z6
ULeQOegMvhOUh3tweGidvQVDRZ3OEz705EVHvE1kzyp8QpVX/dIUfDzLXn8kRIcGlAnPHhPQwiDy
VCFQgN7e1lE3dkbiwDrAfNguKvPs4o14quO7Rv2V3qibcnGyDuUHYLNbslW5RMkHnQ/GAZfb+3Rq
VvH3REoyjYB+XayUO/rwgN/Hd29Lvt1e/9QuMAr3ZFmvyudq5a7GHUX38IyqYAcqfxHdOWu8kfYd
i06UwXt3ld1ou/JXxMKyvaXv3JbrhJSgCOTFviHk9GT0q7LbaMywacooC3/1C3nkmRiNzfwIWdJc
JxflNviaPsPn8rs4VaeRlf+yXmevaBltltlPbb5C9PvYvJqrr3Y3H/fdu7/nt4KiuI2W/MLMSQ/F
3cEYd862BCBN6F9A22QROytS9YxtTlRd9UoMaxTeI//VRT9mY1c7StAoFdJsm42kDTnIizEw0OpX
P83iEhKR8xaQ9amubQIOp9WId7BeYmccWdbGS4gJMcWBEUE6jKPlDP1ZI5+1fq+PJ+eCBvWCKXWZ
P9jjwUWIuo722rBSgBTQAgi2CIwZIYF2Ok/dZiaAd+dd9FV+gzPrHQNq86mf6A9lzSrxdgGguHE1
PRADbhOCN+5abz34ewwchX0Pcz7/MMqjOm/e4HHHOvnsu7K4HTbqbzh15bxeh9xJxT+kBdMv5xNJ
E4mIpCAi6XbUo89UGHDFGeJM8lxNy6P1iNxbOWobwnBfrM+Q+2ADX4Uz6eTfBwBz3/ocEMYyffdI
mKLvQs/iaJq7/n169MqTbu7UE3OvS/qufZEATmWCUHMcR4f+Q+WsrE6wuZn9QGFblfDd9ylzFEnK
ntwFBFj4EvpLvm37VQBG7Bks8yW7c1+r/XiDwrwcSBs+cfkr/d4lUuCBFh30q+6TVL0vj8tHWwOT
RwI0IhaDMG1u+Q15+xTjwrjUboyDccHuPI446HcDHbgv9Wb4UH6nd3iolizSHvXX4DN5pG2F3AN/
ARpfEb/9Ur0UR/VCdSBAkNsdaaPQ5ySBcjG/pnvz9nm6tx4gON3FX3mFIJ448wXMqm9Ui/gRNrTM
CQmdtvVTu+0vOiEH6h4Nef2MKrX/YHWc7Bsy3cy18qoWS2eDX3bRrbpHsgYYC0WUKD8NYBCSzQoB
dcKQzQLi0r9ne0hSiN9pL5rw/U/BijH1xdRQawQPBW1ze1msMT0S/sDqd1joC33j7vKL95asvGf6
NysSl9+zLWhIBPDumfhiOFiEsG/B8WBVXw7YVJY+Ungut3hDkW4X0KF94Tw80RnDOLemJAExBuAo
frvbGAztuLG24+W3v0Nbf/B34Ly5UDHOunftjqArRp56Y3oiMwtZk+ot9BU8n3W3b48jUbErHaIl
Zyqhu/wNVLHVVcxlfee9IkrA0SXMy8aGnEXAS7AaAUjtoFa4nId0LhbdlmTKZbWN34abon5i7RWD
MuMdvY31AqC44NzLlsbJXWGfPvmb7GA/g4R2t1ii6Akvz1AFnWNVbmCXc09ZAnRyIF1tch8sy/pr
Oicn78O8S56CG+Twv/DuWbejTAL/976IUIiCj7xFGgwbWY+IjuLRQTVx54UEjGsuE5tWrHB8kT5u
irVRB10KpY7drSPdJV/UZW69M0V2uVEib5cNql78iNyTXSm5N1giAv1nVwajx0SkJyIrXbavUrm6
+b//tOxpVQ3uBacF/ol4B2A6Ke2u8w1a2UEzLkxx0h4nN9Itp4jQd7knjzVN+a4UtNIUHOZk0ECK
CeZ5EyaJvm+oXLkDQU7zbDJSyl169TMQQFJ9oUE0MIhCJpxD5RfLwO3HQ1g6pHJkeRgz7lKDiOVj
3+EpxyDOIUkQG9Qe02k1zyiFugjn5F4bikXB9XFN0ZEGswpWjhiIUgqE/jXdSXvdX0Y8DbX2Nqu7
Ox+jTKRx8tsTXzDLE8pJuPvQ3cUa/vvgHNiqIF6lzEFsXH9IwUj6EHNpuWkxsFWTom2usle5Jx1h
12P6EPIp9er52lGRe3XpMuReD5o2GFMnIvxZytRsEglVczZ3shzcivqf3JPKyyjR1R16qKVmaw+p
avgb16M0VY7ktk8ltwmEctWxVjUwFwbjcfc8VhNc/migez9622sBSQW3sJwSW1yMEXDTCAnoAaEg
XewWUgb6CJbrOjPPro8gHaJLkQ/VIQKkzlTJ6wkkCxqVvtA4MGebwRbVbrWhB4DwRmxoHxtbA+Vb
MItvvDatl2wqXUh8IzlyUo9pJkTdOr5broAeslIRX991cz3W93iZdP8khYiaxLWYXYGq0qwe1aa5
dVj1GI5v73pRiJMlOiHkJpuhZ9QTteMfQfRP8fhaTNb1/t2yaIerCngIpRiNQz61R9a+ISNrRUpP
4nGNdG24KRrjpRcePrlR0UQAeu3WTW1ra1lWvbbarg/hqkYHxG2NojInl18vVAyKypOjsTCqPLKo
Jhi10+RS5KlE0flnI2rIVllzMEAsl3khUxLhGfzRBMsKq5QG/jx21TH78Vr8fz/B/6MZh17fpQvz
P/7X//xpOf13P8FX3na/k+nPbtw/P/RPN87V/stzPE23PMe2bJ121z+9ONf7L8vRHVuz4DYKOwGm
gX/8BIb3X5oJLwNLgWHb+PbpFF39BKbnYgKwNJMWkobR5P/8cv80mZq/Hv/pHjPo6v3ZHzNd7DO2
7loeDUG8E/pfLSfDNoCPI1I6QDyOZSE9kWpse1T2BSAF3wtQLc71IcVKnZUkEs5uHu7U8RIp6SFW
hnGft1SyvDr2N6oD4Dv1CiLXWibsNgZ51jAZ0k+gsnjQ3VWYxA+J0uLSByq6Um3EqL6Kghjf9p6S
61etIxLv5o8/vpL/0FrT8SD/t7+TTwpTh6rbuqmBv+T5P7xCY2NNVqK79h4ipcZsuN2MUZLt5KUj
2zEAnZAAegHZiaLOFIg6UwD0H1wQMK1kTne5pj7nviGaMShraisjQ0DYWmukmLa/BknArdPTnuzW
aZZwVh5yhdSuMDPv5CbNQhtG8qiyuPU3pk3wgU48kiIEbGUlRDX5OrOxPWymORmOSlrsp1npdtGc
VevJYcmi+vpw9Bpc7GNkfiQGt9Q6mTy4jPWjC54CNT4bj+7cARxFq+bqQW6kABqMlLOflcv1sCfs
3HMW5GBzQMd5OsnhsP0PcgPbIkBk5JEy+m+vTXYuDN+/jIhnyTeHxEyPMIth5Rlvxa509K++gOEw
mcwZGW/bQzBVr4UaEaIp7h1hx2eWe6SWyxtqqQTBNre9W2S9zADHzrUYq4FWBlY6/9ZMZAVtcUkx
LB/mIcSamhHAlfZYJwrgICazhTXFVuqT4iFAc++PjTymlM6qMSdnVzK92EZGczeKVzWcfg01kp0+
hsANUVEtipT40kRH0+VovJjM+ikgfIqk684zD1XaWwe5Nwk9PnE9Cp3QFr00RQLaNwEWXEo9pB7N
LkVE6WuA831ouBxWg0LX2QVViVKN/AK/rQS6RlurlIIpZNLXmgztorYcAs25ydKgO3k2yVF62JMH
KzalTV/cCIqIFEErOnZFM26SElyyOCQ3QTDyZDYrG/IvLrMaKuTXdp1ykJvS/daKTAhESEoJzPcy
Sft9MZxsi5OqUkdnFc0C21VS0jMHancJNme9no+R4XUUuklLLOpTSp15aUf6u2u/qR357WMILP7a
uitpeC0KQ3kuFKRAGOPjfUuOA3kmesEiDnLmHINIO/7MjZw5Wha9y3y68Z6B5maQ2GP10GAsabPZ
3jdxGx6Bttsbw4segxj+BK3xbjnedWhQD3WU3KQdTcoKuHE4Vu5O9wjQ49rYOXHOejYVsxDUEaiN
bIUGNqzErdKmp1RV6iW1aGOp1MyEsDR1JhCC2XcnOta0WmTvWbaiRzXIyPrSc4juxUURzpnSgzYL
oZuFVPHCzzt7vi79MONFWNRWN4LpRmPfTogbQ8s8xB6XKGREbaEWFWaMigZlbLIYGpe+DQiqIvZN
L9vnOmo/qJAqh5FqwwyXwHfHZd45PSpuJrVhVD0E5dQfLWNV0oTeELDyVIHuXpWlyty6NYX/H3gD
gTGQm72FnZZvxhAaG50JFNJ9lkpBWC9DcB9LgU3gLPa2uqEx4mlV/py3Nvm0STrv++B3MdnOAe62
c0i9e5wT0z5Bt7/00gLejOhbc8OsdmbW09i1KiIws0vjdM4qUwGzmmZH8nL+WKewdZsQMGhbiPKy
W9aIn0ZraWk9DNgyPUt3SkEPe+9RWi+ZaY1JfrTpYntBMiwn5taJTwa33n/FMGGHmcqhq8cnCvB4
RlLvNQSfn2tMbNUgfTaKodiH4BUwmVHFch3y2yzYN26Ee1iP7Y+2waIrcQ5hpejLuEoeB+oNbmU8
5XoKhwBPF9aw26Ij3ypz/S/E1maQv/swJ9e4v+RpDk+UJjRzf9vN3nNVhU2eBvMh8MweKYmDtVhM
gJkCvir2zG+pAyRzzJbzgQk1gjL4AyGtCAzGum43m6DRn2E+1TvGiXvHeG60mpSSFAiUVzDT44S4
7xP8x7pjHWd9gllHOE2ZqyEmIcrUiprvvbrbxWGirjxfpfhVddYt2EfSx0jkiXOwo1O6GvlyBiux
dhHrBtjX3Zq8CSpV3qyTRqoDJq5h/HWcXrlxj1J3XOW2epOFJFQCw4yJNYrKL3sKb00XmGnQxDbu
CGIPNWDqNvhbRLlwz9quJN8Dl0vJTxhT6xAMqoRrI0pb2GKzaAtiLi8oNhg6riJ3dBzY5XoFlcD7
NcbFJkLjepkDMpnVQPXJ8enPpRMcDZWgaEwjG2xTPxPrJKzyXaPnu3rawHuddnFGmrjm+efUp2RW
RNWLroX41zwqagbUqDpi+hL29S+nRm9kBAZ5segxcBnGLekmMIETxd7FQbkDUD6tXdQrizzstF3h
zzdjTXsjqRI6K9WqMZABGCUccYSzjEdzCp0NJ2XgoWFJ0TQtPXL++pk0oWJSnpyIuL05V5QLSzqe
jykhZTqVc1LjlXSl2L99COBQCWxaDeT8WDavB/ZEpb6Ppp1Tlesuoa+ZWuRBOhQj8W7CJ6nyt0hl
Zjbcj1zM2PMIcQxd/w4KTvVgl+mN6XTrNk0BKrlmva5hZomhbGO0xXnU7eyJlV6jJy9Yqll32gMu
ad2y131d380FaATSbsO5hxibBDcz5fXB0TKu8+6iqjROlK7ERc46qbWeiYYBiWFSWLQiTkvNTOgQ
tBpRHcQeFERpN2QYrMF9zDhtYuzurQ2JDDSaqXoAS6cmOVXM2F7S4myF9z5BFuchcN+qvKlXzZx1
a6rmSTFsNM95TT1E12ZOBEDXGOZWnwTQxHVeY90LsGgBhwgzW7tDLaDfZeGwNQsB6MrcbVmCohri
eGX05ncqiKNT1JxAFG1ijxkZCpJuNRV2uEw1C3u4k9t7soqCVfOtJK157NBzxK2/bV1L2wedsc5z
WN9zZBYfrAEJhmrBhUU2qNsRm8/CSvxqG6S4zOHdEs7pl1jBgvbkgN5XykdTz/SdXWYnbaxuXJ0P
JoorD3P4Ho8XuR3esET6NbxP6o05uNOzW2SoYDqwIp2yqu2G8xRqf2+XztGh2Y0A+xM48zJr5vwV
3yTC/IQahVnctDBkUNyCa4fBXBDWbkxr0nXsD3gdFYVW4gYJT8I+2zTIl+n6sn4+lY6fsETXSVxD
J5RZQixU1tmNE5MI1b0WdfbL9VzKZ8zd4+aTL/2hMPpLYhEi7xHbYCqYXNOMCCQ9pjfqmdmy1J4a
Oc8jYTdNiemYiCZJvenXjKUDW364zS1jU1U+iRXmxZn185w72i7LCQsm9woT2uidA6IHi9lY990Y
s2AgJNHJyYJB4vNFJ16rApusZNeGrqLfKOj9XTupN0Vbo+kJPaCO3ftITwijzeuUkmvoxB92S7Ev
NI19r0Dq4FdeJRAiF0HW3GkF+Gl9CASoEv29WqoCfkzPzK9IVtNhG9fgXKDPULqsi5d2+pzIc0H9
Y99OlVcT903rKu7IJdDH53F0XvPSfyh0Ira8tv/VUrcB45bVO298LnNn64ymuyOwh9KVsswBBdJ/
58yu923HFRwZhNDDjloZjcRMVPSciKRaMNGPuJzajTXpJKtpI1i9pr3ty2AX8C1vcpeEpQT4b1B5
a2yhJWKn5mjM6XNVlbcoRgEiY0WAJ0ZuDpgxUwAFx1zPj5qJGdtzv4ruY2j0J+43Wyht9sq2um98
V3tYaZyvEVKpZp7rPXPOb6dLh02Q5UdjoDSs2N6NVwRHJbnggR7uG6ZjhVHbqzya7zU9usfP4kOb
geUCMGbO38qORkbkMw3qdbD1TEzRxdyHoF2VVH0ihQMJupvvVTwufBvxS6WSvWWTLGIH7rzP4x7D
gV8vwlZSb2ZqxKDRQvIskDkeue+XFz+5FSGLQRKf7BKitJbc17ahbrPUYCVnRTf+5E4bK7Hv9NYE
KTpUjMOVoTOkgO+aB5oDwX6M82o325h6B0dh4VQl47bCj7FILNJKfY0+H0ahRRtGez3BnDal5I36
rlGtDFUrVlEArrOnjKYHFM1HlYlk4MZPpL9cDGsY9rV2NyTMx2v+Zqs2HNLknFsiyHDe0LtRSv1z
FuC7QKyqrL47jCX2VDsKt06DGSZgyT0a5HnOJPyUYfPqFMF5jDn3C39RZUxigOvd12NGRFzBWNiq
c7r2Uu/dNEr9BrvUPFN7zgp4Zml6zsfqWc8C8PWWMi7rwGIkR2PHHfOrU3aTIVxQOYGFHX2GvGwJ
cFFNRB+ech/6EMSpMVJg9+psQ6UPvEttPiaV+EgZC20XiKZP147MmZWTN3Shkozo7Nw+FwrC/ZE0
HDBN9a3bpeSSd+Qf6JH+EeQ9iUyafs5nRi8sgcdKsZ5A+t+oNclEmDsdCsdLO2WUMFMd+mXyO9Zg
beM6e7NMhTMnzBImVtMyEGX1nPkuQecRRlbUZ/kuIES7KlUwgqZdbFibEbBi9rcMjnPAzDHQ3BUB
KLcpfLVJmWCfjN/dFL0NpMKJ4IZnr6YGMjWUzoffZZuWewXtiEHwmwcWdJFAu163cQQOahCTEuAS
i2RIf3cNDKPM+10QOmt0LBGLtAioygOyxxnkKdiqQFeeoXodHUybWvE9pM30qCjMOVQd12yzN4KW
GTdpMts6LX5bPkqrxJ7uFBugcataa62BxhJa8Em12d7aIw1Sl/F96nS6jD7qpLqLiFv13XAVxREm
0ihehirde99DUkvRakT9wRTeyeiPgWSO1smcbNs2pLE1jgRZePVFsYOnnMouyOVi3STJfZmXX4bd
femsRcys1tfqxnSm934kVryJiUbIB5Et9xBh/uqV5FaPe36HFDk2PEKqmvY7ovaFOhjcwkZoS56v
vKbNvGtMFg4pObVmXT3wxkybYgawxqV/3RB5mDRUwkcc7wjZMQoXSbhpwbIci/YtSod8j4P+QKaZ
DisCYY/JWKUGJztxHAABE+QfPbjtWMvB9yq7RZ4WqzLEgBzTVJtUg0AEgj+WqCVwbLO4xMYP7zEY
yNdihm15uC11mwZUMcIUmufyUQ3wSdkZSgSNFOAuBIuf+vOt+JcBB4iwXo0JHkyyBzet9UYFkdN1
hP0zlSV5cPSju3kPG/u1UFLur0pxTN3KFbyftKSADtIjYcbA5cC0AMh6GnWrMnO4/MUHmZT6i3vq
y5kPw7ErhNmswHW/WaoJ6RlWMzIEGPRwPP3dnGlz+gm9zaEo0ZqrFW/hfadh8gAFESDdl0ItoBqt
mFhHEaxsWncYD2jHwdBDkTcTApape+b2Am+/dS3/yTPsaT167mPOJHJp1D7gu8K/KEQDGaMPjIll
EfmrKeRN99NXIuzH915PVEasHfwJKVs10NZVYxfPctL4OIbIWCUNFgDZTtXJWGsoPHJz/B1pkb8q
dEAQpkPAaZPorOW5T0D/GHe+zefmDxj0EU6Rb+37y2Ey6ezrwPGELWAxVja6hM6INmZsOEvSlYKt
33jr0qD37NnlL2wSxDiF0b0vrkhsmdnaK+EnwQTYTn5I+UTnhhQ/l4H5nCLO3o5edQKH+3sYaHX5
7XsUYh4qnV3R9je1hWZ1umEM6TvlwUJPK8ItHydgQLa5HjMYUH7v8bJhp3f+bT36FOyGjQ8R/p1G
qYH6PpmGb6YWoVLdWzGaV9dCu42PzSCAQl1UiQs5QTFYhxC5MW8mgw+QWf7TqAGaNIn0cblRctcz
aSDz3dUBHbaWQZRcH2LAWQmkFfnjbjERUel/M6/qb3NvuqfVEOzSxE8OBGqtKqU+dHWza7yC7j+z
+bTokY1o85NRjQ/Yxs6ta6rkb4dfJQ15G9ALxm7r3koreq/mBfWEYXXPhWWeG9qIHYEGIIGXpAIe
SQF6aA2uFjJQiWDT77OaXEUHGHqGNMcPnKMHwB0YJGmW3BhS/81ndaN0EaWq8UgSrFCpfWn1wKpF
BbVnIJ0pyEdS2jOU04Th5auq85fCYS0xY0olIu43akxyaDV4ZqzK79quQduJT7fO9Sdfe1BsXA1m
oXw37XTjBi7uUAVmAGfPuEqzjDtvPf5O5nLnzKgAenS+EBs+RoWkPqdR4JJlxi+RITpEuKu7Jnit
7Gg/daDY6rEDEtVHd7js7dj+1vuEZBRgWaUWfISGd+ez4oyKkmhk81tRsodC/M0kQjzZZLpkHQM5
mFXi1zSRRmwzRMcmTSXyQKvcvUEjoI3hsOnN9lMzxz1EmeK2VG9G2LBQg8p9wjR1mdeuD33b0zaO
OmJOV+wNVu9hM9YUzqjvswJJR8FqwXTdTBElxNid0VIejYreq6UR7Bmh3AgTJFOB4j1ErBWMSuUu
HT8rvjbvwI/QS5zx+FY+cZnZ1O3HesZJTMJKoCbqOcjLZe9APiSFZWW1fiVibZejHiydlCmzC7dh
MWY1z5NUtEln7a0gonDRlwmUjxJEtUPoUKQnVNPV5ujbcw72ki8UVd/vrAXE3HfJ2i0w+5QDa3M7
c2tKBMgnGpU13e1gVs/JBgsK0DksHBs1Mp9dixmN0oNvR9l7WyWIWQxl/pWWo7KeOI0WUZ+jcWMp
sXH7ErdwhV95Tl6auIaM19xXfmqs7CxMH0b1wEBkr9MGe7+oPu2qongv2uzJq4uCxLDi02Suu1Qu
qR3eaCWe7AllO9Kqfjy5Yf3ZQshfmiTabFF3h1A9EufGZ5LPXGv+GDNvxB2emrfmzIlQudNdNotM
mSEgeU6Pb0ra6W0dgMaduIcwgmatew7DhCUGLcyFA2ZqW5Q28UhGMCz9WZt2ItJjbG+jmSCdWTMW
YefYxEHCxgFir3cJVKn02wgLss3a3FymE4XKlqklfzfEm6Yl11OYxP2JcrM3wxUdikdd7Xxofam9
0RQ8Vlkf302K57MCGR8HOpvwaWDtUx1f+/Q/1oxxZOHl/Fw5kKKc+8TS2325GmNvXGWu9eCRsXqM
AgPBanwogd4fmSUzfE2duW2c+leUjZ8lZRkcNtYBE9BdmsOv7OcelYevWlvHhn3ux84vUAjrxnH9
59w1bpHd/xqp/RyrYoYEYhuA/QZl4TWodXyM5gz3SPfcuolvKuZINkrVA5X4jzghbLXXx45wCX8+
NW72FU9WShwTVSndZUVg+rDilTK9NIpGOiMOXJPy9SaJNQgLnL3tmJb3Q83FPdrGPuoxq6lK+Ozn
SoQOdPxo46o6EWbFvDcoSUobrWzlEGJqkMd1DodpP42iWEmGm6otjFYkwesQ89OaWZyBF4N2snGO
KofobD32uGqdcdeJiDuEA2sTjfgyjs3pfirOSh+SD6OWJNTm6lqt9T23CTgogmRnWvu8/q4DZTjx
5X0OVVxu42KmmQFcMtKUk6P20dFxXw16IoDFmeI7SjXfdI31RNpPcfbK29zQAWp2zMOzrarSTsgI
G1oPBa0mN2zKw4hSyM7OlZsiJEp9xm/LPlGabTYGzh4u2erT6ab7YIrvyym8aWf7VeXukZjda6KM
1rYa+EYd1qBeO7ZbO/qq2sy8lHr3xHKZgFz3u59pUOLlh1kfVUyAK/DTyXAIlK5YTwT7QZvs0NgF
d5SOhi1D4cKC9/WQ94ognLuPvpeHS70ohkszRF9Rku9a1kgrb+IWPyTF8xCFFLy4JKFVf+SJ4W5F
t3AVDaO1jlTvNSLoQWvz9uyPJUDmltufMQWvATF3C1JPLvNAWBWrup4mmG4iM45eSroEm2B6Cebk
2AYUUefSeeu0/83emSzHjWzZ9l/eHGXoHRi8STSInsFelCYwSpTQd+7ov/4thG49U7JuZVrNyyyN
lpLIIAIBwI+fs/fayJVI7gWEoFHbTSEAWMe6UEF0JDrRjIBmk5TNQ2rpA3ugYlknIKWSjXToh7No
6WPmDlKp2htI2gvVUWRZDBcem7ww4gtq+r3jRN7Wq1WzxleUbXN0GRujQM2YOUGNNB/c73A3kGRU
eM2dc9Rsn7iGsEHhSjbTClvqub5kjCUelS1QW9ICd5fdZJyNmzmqSecAaLouYvXT1jjOGKBE1afh
BnPqRRp0Qwnx/UEmxyrrCFe1QljvfvNmD5aHI5v+SuEGyJsdnomK1LnOvXcGePDUdxC5jdRlkEeY
fZpRlcdlRizoekbRDRBoWhV6+CusjALeLLy6zp7o12V34Vz8YHMV7wBvBeAm38eaBCezJr7RroiN
jpL0IOTPfOjTDXnBRNCbWCwtzRZ3TngvC8s+6035mGVs8LLJ4vZM+6vnd9+iEYmvmhCzad6Xpujf
q3iISUhqho2fMu00qyywOFt90UjmHjXNnVaHpyura8a2eduoEESLq28szFi91U6H2kHs2vdUf4M9
PgvnWxbPd0lhE0NvaTDNHRuJMLLKrGwCoomBO+uOu48KxtLAvBcg1XBo57rc5HX11GnJa90Ne9+e
bKKf63zTYwJNC9ozabf07Rc4CUZ7O8hCxvXuiI7za0Wr+kvc2/w0YV5Shx6AaCi6K/R6OLWtvUkl
uWvx4LLSk4YRZtW5MAa1ATuoDnGDqtFMhkdgM+4he27zbN6mBDm7AwQjSGFj0Opxx4NKMx8mCDDu
5L9kua32Y0KeFomK+kKm35mmzuRGT35QNsyb1iPZ0xTWQ9YsmUa0m1GXUoHUfcUWThSPmTZQ3BPa
QspgJxnrw4eC9/QR2Yi+ylZ7bHPk2i1l3L3I0I96vUGzMV0CY4BP2e51TmpCOGbx6BSsBn4y39ls
CHlod+veFuJoC/NHCU+egAswOKFpRl+y9iq7XyG1+QNxjv6dIqa6XPBYM6KHKYNi05kdl9sD7I0n
qye+sA1pyw2Rpa6dbnwnNjHfJpl2JSShW1PxnzWD5RmJYXxp6mzvNiUBMkPzKpFWGxF0pqE0gCtl
O2mKcw6WPOn8n1n8PojsUOjcTbXdWNuIrGRR2ftooAbsDGLppoXIz5OW4j8tEOvHzja2M3/TVqm3
sW2VnzzdCLov6Vz/KiVy9L7N17m0vhLKRXabWxydYttNsrqksSBJzep2YiZhWZJFG9cyP82FsSGN
IA5mR7ApCim9h2nFmfK4AaAOo6BZazOo7L7y6Egn2iofhscq5PHTjiHc7VEBKkcnkVjRdzGlYH16
w9zAgiCiBnzxQMxvgBHk7LhRHKRjce66rFt5bBwYb5DwPEXaIa+7/mQQs9MRAYvk/43gGXXQqY0Q
3CdgbmL9nBUoTouCvl4NmGtT2157GnotZksq+KQm7RstY2CCxfzgDtm06Yf5O9UGEZHyHSL5EmWx
TIVK9wiIczFEl8PGHO0dMDUWv8koHqylvnFB7epKkjYxpOKOJL01rDk22L2VX8eQlGStb3eNvTUz
d89s7UcqsZwDy0nXaajREmP7YYRztPY98yiUfRhsJsH8ehXUZf6YqPl+JuDm2mk0KUgYwpjWzN8Z
V15g7aQ/Z6Ef2OOxmEXbKeZdUOCox2mKz3pNHigauO+pQgTQednB1avozrE71r55XLaMxjYlW1in
VXRh1cCIM7dX15V8fPCEeWSRmcLvNHlWKELTaRI48Oe66t6MaZ2IhIi5vPGA4IX1nqk7Q2OTrnY5
hgV9HrXRjPKrn5ZXpyqqjcIwkbbpOR+N7ElA6SRj8Xz7omlpcXZEyM6iJ2Ov5lpQaDgoYuECOWSA
2j4dgjJJOwD+bOYTkn+ZHHlEWwtY+7noA1G735JKMLuNZ+ve1xuemswVUQ0wiVCNfsLH9Ba15QnK
Tb9J4+haOmnxpciXOFCG76ULdzNqHXQky6TTYF5l9q75gkLTmq6SESFqVQquyfcWZrmCBO9X5alz
QZ8nzTMRMwLmlq9t6NRBkjtqiqaX55i7xnGt9dBX4JsHDfx4L1aWyMb7zCRTZ1xCH6vx6np5tcsU
lE3fWsIhpgNF3M+xnJlb0sccuq7fWj7TA7eO4DG7ToVhYQ638USBIukQ2cZwQpdC4mFZ7CKzT+/w
5T1mekHXeu41ymRCcvTWpvkFMGmPphRA6zI5rJKVqjOYH6558FXY3N2+6ALsNAbIHofmwa7JX6ys
WN/VI49ZenJ4RPxUfompqNypJ2MkpIvTxNaqK73wrsMPej/mHTGnC6vMouVq9TgyyrAdVp6YAcBa
/tkq2AqUpbyPevT6o3usiHl+G1smIMjHyb00AwM9wRSRpZLmr1HjOGeTmGacfiaeTz1/h/mLVSev
M2Y7EaFXE/Q4c0i/VAw2pzzTt01vYkjhwVTVzYG4RhvtBtk8fUDfedgnisXdtEJuMtimu9wYmbzV
oJdGKu9o6D3G0P38SCoooT2zdY66TDyRcvnDW/mdSYAiGPuc3Bu9xNcwuV1xTlvv2Ll8PlbmY50s
iqOdiPuIPYI0vWbrW0ReIkfW9s5Y/7Ky5EM0uhc0uqvI2pH21kkIi+kKm1tgruodwQh0w5zvRCMh
tCkwqpXIz3RNQHhHilJG4uBl7lfslXSXWv8CCjR6Shk8pmR6UhbzZMxfGkMNd4i/zLTamk50ZRLC
jq70Duz9WWV48DOG3cqZWBkWEpqF1RRUwhzXigSE2uRDV+wWVnnPQC2R/EgXeYE5ukE7R/cdAzLa
d5PSdqpBHliinGUVu5MDsLS4U6doNoOQZuGq0yFaypgeSt3CsaDdncND3qGVzQOzGzlSm+5bMR0Y
AzKspjzQmOwGsnqMknAO/CTBmVJ2xkabyq+u9wzhwlzpfXaucpAjYUl3g766D76PsJ1vRW6y216E
zu30yJY/PLQp0xjDR+AgQ3NdE+H9iIGOvZI60G2JNkY6cM5M5zhUPq14xhHskTvqW9xecwy5OM0f
KtJsh2aMjzFyvp1vL574QfVMQdn0uuj9PEhchIOs85RkLiNvv7rYHPe6Q/3QJdq1cQYi14hWQqdH
20z33C0oivi5d0n09er5gUikZIvNHhVmhY2ncxSl2+yfii4JiestDyNJXLuktT/8ib197pf7fiCY
prQlsOh8Oqal8ZoZKZjSBRfrL19u/2cvZM7WjWHPzTpeuTFkYGqMGJQWN+3ty03XjDQBT2eujwyh
YzRG0koXafOCymDHwcAnqShYY/ZTqMPKJV+FbjRzIf7p9u+3L2rhPLSa98KhM/K9acH9saT1aaj7
G5r29lcR7WgwksM+XaRtwKJf4lxg+smJkZY8M2jEZ21A1bmdK3/DQ1mR3MOXGxElTh2dfRg+nVvU
CB3u7nj78pq3vGlvUZ+VWvosZNcSAO7Ov//KJ/f4Nyr+f7XU/6SlhgUKMv2/11Kfqw6OzHuJuhdV
NaSkw8f//T/G75/6TzG19x8w1E2fW8WzBXpqXvBfcmrI7TpyZv5DN238Vlr/p5za+g8Uv6buk+tr
Ch9U2/+XU5u8oI9kzRem6aO29v+HePZPOmMEZ5ZtWrbhCPTZgj36X3XGySSHruJaJ5kBcmQSq8XU
Oz03Mw0f8Mr0jVxtW8Y87Sc5rp2xGAIzR8EBv0uPaZfEmRlMglXHd7OzhyKFGKfL2HbOgwyLF25U
iraB+GzEWMxvCW9vSWTdhXVjUULFh8JglmNTOdL2PpLc9TW3myIgaw7/No6lTScZtsov3lXFTUaK
lOpXBK5R6r7lbjIHZWoR0tlhcekROGHzYEQWivPsEy8zzuzZ68Wi2HRMQ0kP8crKR/jNQTTFe5Pb
3d615bNs8A5KOuXrSsfa2GOfptYwYVo6K9oDNBGgS/xsRa8fOjRXOQv0Vix+klqbAjYfLRv2/L0u
eAFZT8exmYoAYUWFGawZT4aH1nERYnrDVU4KuG+lr0e6INuk58HgjuhhvsaGrDe+0CIy211SPBgQ
BVnFtLKg87seDCvaROyNfNuVQWHQCynpIK8of+Z9h5LbiwRwWM/+NmWOtf/jiv43UnTjv14gto0E
nRwBi2uOBtZfL5B08mRf9XV9qC3/WW/xqN2+5J5iQOcqMgKnDoFF3l31joOyicOZE/Gvk/n3x/IJ
N8W1uvC3dMu2iTQA7/VJE2/CbEBBlgH014hgSeryq2XQmyTcp7uPzOJF88ufCTSDv/+txqcAg+XX
CkR+cMSwHQC7+nQG5g4WjIrd/KC0hJ4JSGcu7GUvEy/889aUu0lLk02K5nNVQ8pbaWoodyFBf7wN
90B/9vXvj2hJiPjTBHE7ItsXuuFyw3q6/glJluqmGopSYeyMORHoh+218luyY4Z2R66atdKIvENW
lbsAVrLTUOYzGlRkcumMItlyzTWq25/9SNKV65Jt5Vf57vZSS27saJmQM8L06e8P+sZJ+4Nsdjto
BwuIZwN6c4X36dOLuAMA4qYctC/nIAFW0aYekvleQ+KVunAfhJNsrKH56hr0k5qI+zAJGbgRX1LR
6vtosLuh7YFN0WnVA1GYYFGalzy0ts1oUr7DE6e5u86b9HtbEUeVA247EseAc1WbvhP4e0cLhRNh
Jh+jRr5A6FS0S2Pzkcq13aJeev6Hd7xcGJ/eMbAn3imTCd827E/veMyiHBGHTupNOxwsjfpPgmDa
RcNL7M3mGeLd1i8RzOimnR7RMelrTTNCYhfchDYUu/faYgPb9wX9PdpNunTY0FibBB8GcYj+c89s
ju31XRfSlXZrHgJ+jay1zMN3vzZoSHVNdgSKrwel07031TjvpcZ4oIJS34SkekU2Yqrwn+4XFqdP
b9uBvCeErRPQJlj1/vrEyA0l0NhayOml/1z5Hd49c77KMP+udWG3a36VU7UpTUPbjtTVG9qciD63
QkUUwQpJMQKIlgEh+aSgc//hI/l3x2YYjomDyPMA3n+yD0mQS1Yrkfo3016XmSBHr3qrmJJsGuU+
1xo72plMzttyYPYIt1wsAWXEjsfKO2yg/VZjV7CqO/ObAkFrzxO0NuR8XJZq0/WEn1YYVdlMyV+O
jZ28NJ9nfzo65QmS3n0TGXKvmYNOHqYsNnS+7xVSko0WJQgP6+KIpOVbYofu5e/f9r95hDmoJgzD
N1zXF7Sk//qR0OMdksitCQ5z8Z7TUbm31eyv8TM1kOWSh7KxNnbZ7gZgF37IH2bCOZGUxY9pYRfg
bRAM/sMhfVpXAAZyGFSjOqWMAwHy0yGRp0BIQOyTJxqC6Mj1+arHrr2TRYl3XNiHuPVIXu71k+l7
zqYV8i4RdBdUYfzTkSy34R+36e1IgDtyORBIZjvGp+s1ZeyqSY3btE3CtWN/qBgv2eJrCZKU2GyT
51CGPu8403xkA7mpqrjekxoyHiFOufhNxUvumXQq0OIEjulsK+KI//5sWct1+V+OkTwe32Xl42my
nM0/7GCdmyPTr0YeJcq581vDP0oto2dUvWqmp74h2psjvTiJhDCUOv4u+rleOYOp3zlJcUdB+ZGl
uHS9+iNz/PRpNBCrkKLRp15xb2p5tAkTJtiVb5dbwjwh1pvaSwf9a11NprrkI9WeJ5kjiPofz/6y
Vn16ZwZ4T5uVQZiu/vmOhAVDPjHWrINuT6TVgUaPm346JZ5Hzp8CI2C1SPVMZgmt0VBW5PjcQwuO
kKPAdZA2ehzKvchS7R/uGedTtbFcFqYAnO5aHvt03ft0gfZsmqs5FMlhSP2daOlLqrRKWeunZ0dH
XDOCv10n2fzohZaxnEACvfka2AgKiWehCI1Y2JjpbtSIHtfxk01VW+Jgm+R/z7kKZvr4rhjyq84o
JRA9DjuwfsbKQ92foI56tpY2TTen2ntV1Gz7e8UAu/0YM7ve2iDkiJDuCFMi+7pyioeuqeJgqmhY
ISSjDWfG09qvBnmOvfYjxGx1yrrurjQzGu49n2Ob7Runbt+9GUi6eeRUo3yP872/pMz5kb/Tshnh
ZYUm4RalEnIgD39/WYt/8xBYkK/AWtkh+frnbCjK1XCYhabtbcqP/QDRK28KgKUzbzzvHPfeKvqH
0HfDtRf2JbJrLw+wF9aBC4qmMiIgPDK3Vn42EttALo0TFwzrPX0z9VV9kFX5s7LsJkAT8yXMfQUM
bPDWkS+djUmZiY1zSA5ea9M8ykKfNlV9rXtpf63xhof0Z22iHp2cvPfZf0uj2GVMZCaATAmymnqL
vFZlU3aALskBpFE7Lc+H8QRIisi/4degRLtxBkLoIxu3E3hV8DxoL0zu5fdY0XXJhwnPA/sFS2DK
UH60bzM2/IlGYycKJWNEkl0Nr5pXtav1mwH9qxMxZCor8iMhZK8aWQWzVqVHewbjUjv+763/b2/w
/e/b8E+7rfFpveQm8CDPW+SBOdSq7ucPSPdLcAs5Z0lL2g7Pp7qSCK/TXO3oExvTLnVa4NT0QBqP
Wa4+ls9uTo9deABqHIPOuTCZd1T52gL6sGJ60f42ev/3R/ipyLodIes49Ybp8fXzpiDRTC4iTdHD
XWrhZuifijACr6OztiM4Wg3cZmhe8N6EoKBzSf0TNdW3KaFMFuSLrCo06PYsGP/PbMD+/gKHNPz5
6ebpQngmWwcHF/Tizf7zuT15ylE2ObIHT5o2zAvdX0cdYtKUaOrQrKM1qr7ppNkkcJdFYjEy28Mp
hYJyW/RiptZ/f0DW7x39Xx+4wJR1oeOs1C0O7VNVmssao1djhvvRys2NY6nsEb4Q/UGgLX2pvfFP
AaLw8hwlqLWL+qefm/W7VX2lgajTJLfkj46+oqbFEGpmLz7Z1U/Kme4UioEMPESMQZxY92Exj9sh
brwAYxv3dc9dgcCdGFs63R1cuz5ut302RvdSkBeL5Ls+8FFe0lF9VNABL5DX671q5/vQZKatIoy0
gjMZxBERoLPfWztXJt9lGsfn0UEdklUSjlFKFez4LoEv4r6jwjjGPsfZM0+DWvZDn2j1MUqAZWlD
3903ZXQC5mntUAKrwEGTuUr16NF3Z+/A2BvCcLRo1MIiOdZpCIaomsdd3KtffNxq3TD9CjD2fFiy
xvWUS94UOZvtInMrsSTtdeItTSRApypKCK6N7fTZ9L5ysuOLVQ6PoW6HgQCzsYGGC/acDTSLnGcg
+sfyG+bR8BrSPO4U8zK/lJtk50bmxjNreWJB/aaJYX6wRqRIgpaEM5N+UQyxc8yXzgWaE2KRq/yr
MLTxlORdvBqSgnq2CMvj3NtfC3re1How832xqVHSXbCkjKcClSuZsZ639zuXFavLx5UfhzExrKH7
NpvMBc2djPvp0BbmL5zfUELz9F3M00AfaNJ2Hg5mZh3LGgIRjxG5vQHj69xBY/MvCIuhbrXhXb5M
6QkTAaQxDnySXh+Yfmqimyhqmuhhy7jAH7Dljw3cMi2+r80CY4Jd7kMTdRm7GxM2Gnf1XHbE7QFH
Je01RMRZidfIYCw71eWdGkakPi4wrEZnHIuo4KvXkvqRRvAep8RHxzh4P2IbYRxuyOxMD2gxmOZI
TumlP7NtLgKXkQg/SRYGCdFeEBIMsI7Lqj24cvgYBDqrSHMNxCE1XmT8vxtoOVeaFxfbUYTwCaSH
I759fxpe7BmjB0VVtHHnbtM3RrtS7Jq3PYZJpA3uyfYVbaFBYVhUYmfa8qKneYwohRgrM82Czi21
jWG0GWIbhnI2CV57N7EfQK62gShH6tSOWdBc4b1KRzRqeVhEx7Fo7udu+RWuOIu80h/0xjjFPdvG
loHZreiWZYi7rJvhNxWIGF3Mjllp7NjimIcqrwsSAIxtpCFGqqVDjSg6cyuFNe4wYGF0t/MvoVEy
HVRopTMgJvd5zhR1VixflvcKbzJ5kIbGjCTLMeJXen/xjcl4tUJuyNh8MbVofDWXoZet0DSZFEyI
mGPyhvrIDCpX7bIwCs9IP9iPeWg+LfAi2fjUl5N7oQaq0wI0nubMGAbsK2Hb0UUvfvQ6pp/ZDh2w
nT6D5OWgE+VfIbtCSa+QvipEN2uXXXKQWbDO+jhqNn6M+ajGKmPF0Z05/XARAkwoQC5ZPy/4u6qA
9cs4T0tL56zj22czaEBgn/tnG69cjFvl3I8YlkgdADeko5dTzEvwqJ57Y7yE7gAplPyvB23sNsby
xrGpDTuj9+TWTrvx1avbDLnf/JIZ5pn6Udvj6pFXz+TgMkZFX+J2fkV64KNX843L7JEijgOC5LLE
2RXDbL3WAseOVsX9qbfY5bIaJnGWr7mtglo55dm1JHLVJLO/lGbkbiwrLU+TiUCx0pT+tQltWGB4
ixSCyB1bd86TR3/CYGKVZAzyDINkY2P0flQD8LwysrGvpy0qQVc8SjgUTy6gx5WcUvNkOOk3GBxM
NLldKSXvJpFsKTTY+jfzmy159DQk4GC0ozUR/ix6ugbsGj/MqlFB41jdwVJaf8UQyyks/Ic+Uy5X
H9JSttnscEqysHzgOSUkHW7LvSNIJR9GedVJJdrYuNHYj+OZyoaLCK98lDmUO4y1PtbuSjfqA64O
xLlab93RJnkzKGQKpyXpME7iS1HmJ2AAuzlvHpyYe7CSFsNv3xl51ivQuqkC8j2gpEzI65LDO/jP
1xYd9yVLSRYD89MEyFeOSZaikXamu9urjgp3op544TYbB7nF+REHtvHNHiXPqsEhJyrXcYtKtepL
vb7MCvnzDUmCvYtwt+JYm/4RZwGXOP6UlWcMJZ6H05ym8gEfUwX7G+SHAXie0KYnWbhpkEdWsy58
SUaUkaJmA8tXT9K4xrTDRecRUg8D9jjMhGgmltQPhl/p+wjzAH6TYasNOeW3i88ld/MTuSJ4smm6
hhXxZF3ZTJehki8gQaihrf4t797bguYNOxZrJb3sboxRVqWSDziBqTIUjoshMZcBzwvMPPmSHV2m
10o659J10/MQE+OeJANDVcIfSDSKWdVYBJuisp5iRsq2cdJ8vKF6I2FkV9uhLLyz6qGdWILM8kXK
N+cHYE9vsy+McywA1mXxURdLrFZBCYg7kGBqv2rZRnYtRE0y7bxnP2b34E/A4jRlwKpjudV118FM
48EkBsi/7WvioayikyfdXTSPEupnbBqE1NXWHtsSSUaZMFBWey94QBF+xuXFt2OSWmlydWndYRXE
6JGF02kelNxpZBDoGbqxPnVc9jHdunKj8ZrbJZwrkrqKHg2/nt5ns/aY2+C1VMEMZcJOvsmzaV2L
PjtK5SCLHWesfOl8sEHZ7AQzHAK2uzjwigq1iz7UB5QMr14yfBu0L2PhwodMcNJ05MB7ofOULQMP
nuMH7gIIhz6VoSPDl3pYS2bRpRB7hfRjbUa2cTaLreclT0lHm5FbTrHoEvQ9IdlmrDMTAlfv3Kx9
JxTtOLISj1Nx1eh/r9j50XbC46rlTTB5eGVG0A6Tcl+jYQY+qEDkIfZ4EI1/zAoE/G6raVhEAHNM
YxR0bX1niY4xDbVTIA17ndrOEyU1sjx3OHc4NiOs08EEoZ42TP592oZl972OIKKgcMHoZn2NBD6i
MSTT3c6eJa2Rla51b92AR6dnGTgMKCxWfYtAjfk6fJTJJdA8pGwzifzV62RD4tsuS0BL6HPa8Hgr
/dWYdeGWqYCzt0w9QYm61UdMKz18tvrLgOaf9TTDt5azNBPn8DzMbybm0W0WdWDnrarHUGxboDqL
djs000c9WNAMctLX7Po1HWTMwE0hPNfSQPMoJ/AUBHBxtqQDfU3AZTQZLrJcKjSgDs93tBoA8ap1
bI4Ep43aeh60N5vwhMSd3tnbo/lovF2s2G7n48Ejihj6LNIjbMiS7EL1ErOBo6wQW74v6Hut2kRx
/d1wsfO5JK1NLHI0YOJLX9KyS91damGLUk1cbGXqLzmCgFcY3M0ROWijds3KrY/4d42QcSVEQcoR
apAVQ28CIQv8/yH2qL5FIdbmwyabDWzIdP5XrF5XK9oBMA0nmcFktqHUog5cmkF+bb4nXX1pJi1f
t8g0pZb/MJHU+9F5cpdI4gnHvKGXVApddof+uGW5lvo6Dr+TEvroiuKpduUegf5LS7+BvDuaHIDM
iBVF1JHBsShJ1oVfP2x92jKrMOd2QTz+gzy+TTGU9CZQZ8NFg01qQ23DgK5wkhzcJRX0m6qK8qHw
/H3Mo2ADippH39IN1Huz38k6fqrlhGcidOSFESC3RDNqm2mW3yiOWLJ7B4Rq7L+4ic7SaZS7G4Rc
LTD0G4ncw/a3ToADIdCF5nf7h9u33P74+8uSGJAImqer/va/Q9hvYQG8377PvSXc3r7RZ3z4r++5
/Xlq9GR5Cp1uf/r9jTi+/MAf9fPvP/7xq5aXHjIvgjEdh+HeIAsTI3S6q5uCj+Kvr2y2tTlv/3zZ
SS3Bm4hLbn95O87b//3+yd+/7I9XiXzzCYcOcuFbePbtMHTM/BTyKR6m5VhuP/7p+P54yU/f8+nE
fT41v19nedmoK198RTNqgqfpsF23W70gN0X1V6bC+z5FHTCI8d3PAeH0UbcbseEiUo/noyYFqtue
zj7aWSRwPNGCFEMoft5+uLc8Cvy0GN6KuANFmbz3WXnJJW1QVTtEnrWBBC64AaP9OrSjy6XeeVu9
haicwGHaGmP/JYpL/yIgGzQ6tF3VxiVLmw0gokAYWGa1WhlWf6/PGTmooQaINYyPCk73uWL27or6
7HpFcW/5h9H1MlS+bMHYgMRbIqCNlWvqv1TsR4+p/l0OSOLMDBJiKcH5hr49Bt5hLqnPtXF+J37r
IRvjLXqytaED1HYRNjd0+zaWx9M0zccL0v3hkBvQQuSgAyCzHuS0zCGIlwbHem7BMdRJru+rfhbr
ZsrZSnltt4MqtYttFyFnjm96GsleQuKlbKRsnnaPErnZ8K434NeBHNaCATn0V0fTHqOtZMcGV9UO
142GXbbBh75VocZ0s0PZbuOx0Z8SWt0bOYsfXt9BsLZ81OYw493h4HLprIT5kVOzmRZno8WZRjRh
Ax8njxi5tReEExYYeS3ZjWUnLzQmqHt6vJ2FdleMjX/VvENTDBf6Gu+60e8qvdtEGfKpQrEPigdy
ykX7klqhd479IkgkZ8/yp6+14d+jHWx3MjXo5BZa0A9tR9S5XIKdU+I22+yhxl4AxNcXZC9O93bO
A9UmUBNYT9C78m4onRxS1MAcy/pi9ni5QIzGx0ZkFUdLO5003LNkR331sC1GIGr1EKTCZDm4xDCk
jZXX7MICBmakUIcD1eRnfSgBdF+TegzX1qS/ZEjZ1t6sJfsZBFxMkOaBrWR3zPJpZdB7IAUbID5M
/9md5GEJJ7diJpkTRmZR4mcrOtbASeuAjengCW71oqu5PVJ5g0xbRNag46NkXxvJB1CZMih06yOc
0ng3Tgt6pHW9uxgNldFzxOhMsFEATcUoXt/z1tSlYJpQMle+01KMpon4qXIELlqID9BMOmOdOk63
76C4Ip0va3SVoYaG2mqag5GMeDe4sLwmSp/E+GHrSj/wQ/GqHUHlFIv3pnK/9TifThLl8fyEajDf
4w2mgW+py+St6z6R2xkxLmrh+d2xqSTLZLjmZficRYQE6BtbCsAVYsFVaccwbjnIIg/3vfA0QB8Q
VusIYbkfOhYafr/esti9jR1cOG9xrqPXhkrXNlcrxQ9F5wj0Q5adQ6PaxpKJAJlqLMREYK6mRp5M
u0IEPX/3dFpnJZkPBSIGid+CJB/xBaQKwkB8k6yb9rNS2cMyHpi6YWTVdpPAStRzpqKz43zHVR7S
NdXu5YyuJS6AcIiF+JFPOAx1fYRPFPVXaFrTOoflxUdbG/umcb4BB+OhYYNoMBwoZQKZ/9ocUCBb
dfsGVeXUCgOJpDV/6OkiHpyecNPtkl9dGBnQsN1j3/mKNE/jFxfgsB7GnBoitV8NgeiOOh8Fu42g
XxNT4FukiLRE/oaWyQWIFCXO8zUuBj9gm4wpcTJoz5l5sc2/U2OMbZSccEABRcux47YI8Zbhc2TK
R78k/JEHBoHFxPZmyauvW6vaJOoEMyYE49S44IPY9TOMJNuni2r3B2dKnjUgWWtmitFGNIjfPc0u
dhL6DKnWlUcR6tBoKVM40lphiW1X9M8pbQurSX8VmvfgYSYhssAeYVzY2+RRFU0T5I3iHpnyhyIr
LpNj6luGBZYwPlrLMreqbc9F1HzxJzx86eJR64biuZ6xjKYFhgj4awi0wtbdjnO94EDyQFQz9Qyh
NtKmmWC0W9fg12STqu5RrEUXTb9LdHzitWI6YQ3vIbIJzLqEzE7dxOh6jl7TzP5pNlMYqKX1NM8u
4kxKCoBG4tECOSugZxNltyUgxTor7oBYat8V/MLVIN40WbJhwbZ76VuCkx3nVRgkSDSQhPRmjW2f
fA60spHS7vUmaXaegZo+W9zgs4AsJpidxaHsdlrpvcYLTbDRi68uhV7TQiU0O0EJjyNxM4zuM6yQ
vRFCD1DcodkMv8gl7bZKKhtyDJEIBKPcOVU67vWUrOYcwXDShe8xKTqrzGp7gBvVJemcbx0N3ABe
MaMPsaMp+tYbbXIi0funC1sQZ1y8nis2iUkIIb9OG+pv+sJewpUZ+w6kLhP2OoK8el+YgVuy3/CS
CVZcp8qgJ6orbNCLoyXeUOY3HlCFLMkmAkugXhhDBTWqaR9Nl55GY+fPqgs0F3g8YUcpW1WU7vn/
Y+9MlhtHsm37RSiDo8eUBHuK6qmImMCkCAl944Cj/fq3wEx7lTcqrdLu/A5SliFRAonGm3P2Xrtv
DuRziFMTL1u8tjWOqlIvtc++3gPMte5qG4290+u7xGLFz1R11FvAVmkysR9sEvxwpRuQgZPvbRV9
hejYEaq4O5YiDMsDne25hYARqcW6STVxtVSoBiss4JQwcerxdBrTgviA/lCX/crCSs3A6eAyCcoM
IR40jldU2tm6NEZsNMn4YFgTyIWeorCJi7vSqeYxfA+YwyFWZqCtTdS9xCj1Y7VvHF9t7AKlNjla
Qb88pKRD5xuOiBMF4pcfJdTbiKXwCNxL44ITm2JYEpgdvAk3BfAg8nNsKiAUKxraMLBguuEso09i
va1gblxvkxo1tgsve0rR+e86UU8BTqe5Mstf1MVzCawOmUWNsSNP3qCZvXUWnkg01iyOhDxpixG8
JAN7tlkDIdK3MaHc437CQKO5Jx6iX3aFTXGIM/M4kTOPHdC4aEMR4y4mY3XswfuLZOuBKC+sPbsd
CnXwy4uWRACjqi+JbxP/4TqHJo16cuv9Ydu6gPUcmPNeuld1nx4DNm6YoAsd+gCu6iku/P2kT09j
uEM9p23aptk5adOzncG3mfzA2oahaZPUE6dHdPUKn+JTofw+aMyuJmfaukp/wG/bXmVMO5tU8jdc
08ZWm+87KwR8Yqg7PWZJYhXqDgnfSY/MB0xOnIHBBTgW30P8sNc03C+p3Rc87DIEeki9s23fws4B
mj+5+ITJE2Ek0QO5gKURCGHVHueN3SJac0XZH0V0rkb1Qp8gXXuaX2DSTp9m8aAaMh4tgeJJAsRd
WVMY4MwkHgGT66wRdggBYdOPPUsuH6+07chLqNfxnV0MT53oqX1W1CPpvAvtHpfBc0GizvFmxaF0
S1G6TJxok9ZUU/74ZtfTXm8QBxluRWMJdOeKeK+aKbY2XyODHlUXaeSWtKlBRwbbmJorcpmsCvgr
aJh078TupiKU7nj7AsB9RH7H0ilVmEmWL044V0HsQquzO53knOULRpajO+vmHkAVxNcOvlmFbRMm
l3EccmKUlKpJXxja5DQ4ryqJ6RNo+fwdde4mMzt3LzJ/PNZjgwLNrM63dKrbF22hZN7+j+mKRHkK
Quvb92AF2aNMj5mRNkeF8/2YLP+Hx4UmqhgitavAVFlLimREWYpMsOUT/vvfZle4+NhgzOLlNAml
6FKs57UyqfyQAXZLtypv8b3mgAFmpbzozcjyEDn8ZkprLA3LMctbQOW/D59QfWvBa8BRdIYjJeuU
4JNybrbdrD1bHX6c9juNZhCKy89vLxph+m9GA9rbbIYM0KrVgP9kCxSntNdOzf4jcvV6k4uGNnoZ
k7RqUY1o+gn0Ymxj7knKdSmJVIcJ1q1LvSdPvWRZwR2AMUBfvmRtgbvzApu6OhYWmIPVDHImqcPk
4BN5vqMctP/jh8v+nQtJo3D8mD0TumK6hLBJZUY3mGyzpdn9OC77z9uXlKkiGClbrYwldnRKiMor
YGKh9r2kToEGtVZpwCoOOFFE0tct2guTIZIZ2uVq36R4ntVkHCEO9KtB84zvIFLVwUuyPVpumANZ
9C4dqW3MkvtXqWLbLdmLty/UswPRuSyVB+muJ2B2VDRget1+ePu/fPln49V0UpSPBaqj6Rlr4D/N
pbbm9uO1zWtaORIq1VLBMeKaxeVr5ZgTpTRIR9n0nREQK+oKARQimj7H9+wayAUANcK1+Ioqvj33
w2PunbJQvwLWoZsZ9lR59evMvpYEIuPBGM03YYir3SftWkHvgAL3RO7VdppHEEhGd2BN/FlFrJt/
RHb3DcoY4Ts5f9ouy3tXGx5RYF5bOG3IdV5HhxWISwRB73NsIYmSkR+uZb0jvnwcG4fNZq2PazRL
h8IrTxpF/rU3UDI3DEzBUA16dpQ8vxa0lL5gycioVEH/mM6Yn9nULd/695eWehRNhy4+wO9f3b6f
u1LuiGs93n7220uTfLn5bn/y9mO9U+6mGa23317X+0tg7O2bt9fNre1BC7PuqqygK1QWkMQmM1/T
avjCu3NHwCmldj/5BtcnCRqqTUW9gEFZAazcwicfstEDTzsVaeidmk5DdprDaIGDsaYv+Ki13n0I
+wSRBYwXaSqcwVyQAiBd0odPlrl0wmxtG2Ukc5sYQG2TH7UerY0+Abg2qtp95pET+leHnZB0LqAA
47Cxq+ZOMHicHVzLQ5IHXhYHk9+nT0ArUlb0LG7KKkuPcI1PY1uMFxs49LpZandRXtLHqNWHROa5
q5B8YsLaU0gw8F/JF7b9Lms6ubNt+Fq20rcGGuWAQOt543TiWaRyxK4fsegOmYs91hgT0/XOdC5m
A0Mzlu3DCFdVtjp47NA4NHYMXcsDrJh64z5my8JSEcV1jMh8RyWSvb4SXy589GMG26nN6CSlZvqN
LE1KNNa8cZnzp+FNJ4DsCF/nXSS52hqO87PNvTvXaR8xJT04Kvpl2aV+Ap0dRBEIp7h/HTJjp2et
jfENP6bO4ndqd8r2+gPb2dei8Qx6wzTqRDH9qlrvKg0z2sqlEdBW7oWn4zXxY/QGIlJE33hbT8XY
aodvjPZ8xOpgmQZ7iTh+AQj94JL90NHvn3OITkXGc6aGettXcqDnMnc7JF+f2i/2WcM59ZwX4USA
ChNw9XgnXnCcqKNtTfMaxnUMStP9qqsBDMeMca9FttYQhHStC19DF9yAssjmZ4vNSmEbYieKN9Ox
frolpNMF0r2mrzZtFi20ohs7urwfM0wWLRWU244mUod1d5c0xQOlXla5bM7NeDNoxr5ru3M5ztXW
1sBCaVa/tvTkgTDDH64ZPwxR/5AiBrBzNpSDFQN0CmHEDr6kdJ2RXKhvcIuz09zIzDlNNY57k+ZV
hpLEsDv2ycb4EgmawGUT/9LMmawcqZ1I30GY1N2Nxfjdwr26is3hAdb9Y+NQq1D2kz70b3Hefyvj
GPPzuE+p2dtpjT9vKn54LvozyDArU+OxsIbqXJXlO1c/wx0SPQIQ+8laawZeHh+MKTsz0Ov0lX45
bXXunOFzFNZnR0ueAfp9zBG0tTZAwKR7IKqvwSvZAhx2jLNbTB9F631h+2RBbGOaaQhHVOLBbH+h
gfnohfPDeIE9lVLeYaCcZfVz0h3Ofvw5eiRHuYD91pAkLnFhfs/mpRRg0LNo++vkGyN7ohSxgEco
FgENkwSHhsD9O/dlskl1AsBYcF+mSL8qzyHJBJ0wdXh9K5e/g14EsLDA2DqN2cn0mmfh4Xpo6SZS
OinWdgi0D63OIgN0WetB49PJYaLJjrLemM+ma9Kk541nLaATYAQvqVT1rpxLWv3yFHfqu8r1ktb/
W+JlGR5ssSoESVBuH0IpA+eVNUuiuH0fj6bcidKgDCqpUaAhFyXxe4MYL2aPOxSBQTp12a5v5NkZ
aWywub6PI4NZHVQ0tiFLvjYUeZ3IPquJ2pW7jFmGDfM+jA96TGY0PSlKa9bPQUeGY6QymDwRB0bU
sfbVuxevTZ8GUuwAbYqxXiiuFR0QjdIvTh5GK25AQGGU/wq51xpvz1O66IQJVGsfO1N7D33viTNM
9sLI3N4/TBFDT1FvtAk2LThyrVP3YM2PVWTvK4PK12BsqmK4UmAyXf0L8XPZ+XQI3OypqqbnXs1v
9QA3zBekqSXFGcRjt9K4PL2N/lFQwBLJT4QhWW4+mhkWFVf5H8LW23XSA5KNB3PbJjqKGrtf12XS
7kqzQuXaIiV5j9DSrUjt+TEPer8RvI+cpzImIRAoTqYDGZb0Kzvzg9LEabbxKVlh/ROc4ptFXSet
W4ddxmfdIUNrnJDelWsD2G+vceK80rWgiNZRQQa7+Kkq8pR64T3CQ9h18nuoh3iFXf2iF9pdKnBH
J/51jGiF0ilEEAc2z55ZNJRXrWG2rfz6ZxSnlALrcMERy23vhWLbUthfTz7bU6v9RjPJWg+pV++x
KmDz6nt0bYbO6mGcDobR/woV+5esmx8aBzJbGBc6oZM6xfLyS6csyuTaP8LW4aFETTClEjts/DK3
P7UE21GXNdwtSp1EH3ITIejf5sVz0QiMYxJRG8FTHVYGlsDQXabITe4Sv3mLSnDQIBDAF1NNXdFL
/hA0Bfa4n0D3FoCdY8YSS6MRgTChCDScbsGscT5TyGmoQSmBzoZ5rmbqrLoLmLuP9Yu/yOj1OjxG
nn3xRsd6lhPkkAylXoW8QqDGI5IipU/hECkJSJ3pqAigeP0MWdSc5Ez6YzXgFekI/Jy7SO5NNmIb
N0vg+JmRgCCNfL1y2F8STiNoP7dfmRj2uY/sicQUxlfDqAMXLSOJbkiryq5QxwTi33b0wHNANXwJ
vbx+VmlGCcVq+x3LzWTjd0DAbJUlp9KeHiX9vLNvKffsJNLY4i2JEYrZ1VkUfh1Ewrjzjfwj6t35
HOKjOIz0xAbfledu+eJVpAOPgsuLd885GovvZBrzUzVSItfruYQGyAaR1GEqS0sMQJN3/naxYU55
IfbUz+6dFPXc7YvXAX0yiqCQtr/LbHc6Jq2JJoiyfuQMwLM6JlFhgS8aspb6GFPJ5fZFTCj3NB+l
uTU/eDTuwToMiysR0ScwOdITIVhtc2fEWZiC+epR/Rqyss4jkyF+8g7yRTXCuuta/Zm1av/sYpTW
52fPzkjv0G3j5HSVQWII3a++GJoXJcZiiyuCVWKaGjsv5ZaLlK09mtVr1FVwA5Z/OJGYtmLp4Vca
mCDLhvBk8HgFloGiO2vb+RLPMfOqw2qm1kEt+IrT4xildY778rO1VLIzjcY55zPOKtEke4cO3dqR
7bzWY8Q/bmhefJf0PHSn2sYhg+ySUwleW+5gbeAIq50BgX+lUsigQ493f/I1muuF4q/1NIbnii7/
pFNzUf5l9HaDWU/P/JXASBV0YUmnOwURZPWiQobXk7IyOPzNHTQscY4mpjjw9YgZDY3MgWzUcOZ1
bBliMBFTp+/D3jxoPhajmOVEnor01I09ExbsdF8+qdmMKQQK6HvUzDHR0cSYNTj/dhd4MWt3p0N5
hzxGBTxmFkNquNfGdOYmlROC0Y2SzExJyy+berR1OGW72qEQr9XUFdtWecHQo75APICJ0jqGCYLK
1mxZK7rHKLceoFwdBIU/VlAazALj6unsPW6G3q62krUekcI4s/MDooM/jwl0Y3npRljRRGhLcxeN
0r2L0zHfzaq5r2frPLcg10e3+Z712i/fGiy0pMAmo0XeUoF1bQtOBHodtq5hdiLq2acxHRYEbzPC
zN2HNU2XuS8BTPagqHxwO1UbkdXEGs6smDZLTC2Jq23sJko2XjFFC9vhKwuHZq+o5iFxGi9uGp6W
/2ab2Td1wQlKX77FiMRoa8YNUfJeaLzUUzLdkwrI7pPx34R1NU7xd9gIT1WrrUYRhQhZSMXOJpIJ
EpYpFr0zYE4M1VYF5AIB1BqcAyxY1S2EsOgjT+Gq+OZEaWCq5rs0+ZmXtk9yUkkB1WnhNzdTDUsb
GWYSYinWHPsuK+VCAsOSHfkUwZrsSOEVgKCZQlyBe8wIqtMjc95wyaQPKhq+yZDlR9x1+zJiwzYP
6dlPQcH2hXWaxm6xTMMm9FkyOQJUSpSZEasZFe/NkZ11WujYIYtoa8ghPJpOzlOp5+oJnPU+tX6F
RFGzBkdxPdJaPYVp/NDZvXYI6UmrSJCtkZT4lGJxatPRCyqPeEsCfIpNQY1wucf1TWdSGp79TJ4m
JbayZMIgyvwQd3Vz0DFfpbZFs6efH3ORP8SycPYkAcEmckVyLu1aA7Lv3jMfvupj/Z1HCN6fhtbT
mxv/4BL1ibhTuzeM6mrQhdo5nfoo03Q4dnbyhKp4cZuM5ymFbdglHrtg1hdtOVwbAmFmh0TTiZ7H
6FCcdYhciSHhrp2UDsk8/5B901FWtM+tjn3AqtlREW2CLglID1bK9Mj9lVDLqx9soK8j+SYENNS4
z0vr0M1IaaLHsu4t/OP2yQOsYiNapithv+UoIky793CY9Bi6S+tDzIJYz8yjhk5HgiDfOgh99XGz
xt/OWFGqfpMl9zHGpLDFFjq/1vZeBw+4qj331HJqg7Kp2qCyWCLmAgpnxsoKhTnuTxQi1IEpUngW
GTW+/dgTqLK+WShuZj99UPbJ4QZfh/bYrVzbnvc2iv5LbT3dXtWoBoWmj6cVTAFi75I1SB+3KKBi
6XPRw4TNNEIEw9u5g+PvsGGwKkg9YlbaKvAlLBSrTO9cnb6JdBCOZGQr+Yjj7iq/Nfld8AJKbm/W
TD3SPqKpeGGvT89sJos4Dk+ZyFhs4qapso94iPS9cCgGt+QcZ3byUVqIWJG0QK5fvPait7bDQAO3
LJAwhTwBEFTZd86q3MWbhfyyLhaUAAZwTJrI9DTLxrPww6wHbN7IRjfVBEEvpMHplZjnIvd7TjFu
zQ7zBQpNvwbMDwJRhofc5IyjizoWGK1WLQ7YzkEzm+Qvlhw5dIbVmJrJ3qr7h85kxQUnvKeVhVoy
bOpN64fd6vZKN2NDextSM1sW68gKv6dkVkZqYqSjh4R8jd1uR2DO4GtfZg+NupBQcfqZDk2GgbrB
GoLOCm6wRu0KWozEodOm2YOoqcUZQ2muhMcxMpkGcYwUYjCg/qf9ObHNd1cwHkGcv1QxK2odyFZk
MM7H9I+RM/Is2PfaQPisbthPkpuEBMjAa7UX0KD+uk6n76pjL0ZwCLNVwsW2ILjFU8rCSENl1rbB
cmZoRsIe9FjctSMktxGFBwXOnYu40CxyL+hE/HGbT2a5BFeVhyl96A37J4A2FLU+v3Ir3zUk3S8v
HVlLjmX/LZ65dqLSQAtVJXZoRChAXRZq+70lzHLn1GNxSn0wQg0GgrZT47aI2eR6Bst5Lx+0VydW
43EQ1l7q+mVunfaukZ26q+i5g1DOD25WjodlDezkg3wAT83GYbK+d9FgPfQsI/XRaDD85RvNNPqH
TC0dnjmg11YGwzCm+7JzvrcRlLnbF63vfsSxFh0nrbY35AmctajTwzWVuT4QbEJOQPze4kFDPkt8
xt006sk+nHGCM44+0Wzvd7OhP9W2craMJfbJ7MiEL3rWQ/Bvarb4e+nJH34ujLVsxWMMBjZQk7YZ
HCbJ5abSF6xD3FnfNJIiglQt54/y2tGecKZZhNVZFEH5lOfRJ9ZC+btlzz+Nyl0hcNIPytu7Mvd3
FPlJDETfB6xQD/JBbw4wA0HcL7Jb0fXmWhjQETquHgsDMhhZJgzLTs1ojGhDOCnORVp/PIgRdPbk
W9qjBM1c3AysHx/tjCCQMcJSNgcN7p62cFGbNgn30qBdKlYySBxYNOVO9mwpu0SG84nDzgscEwG2
YLe+AjwHdlrW07pqAFUOzlXVXsM2iOVShLqnbOW1YWW8liNj0G0gorwC/sk3fRDQTMdhrtk87B9z
uexGO5e9fwI/XPL0u/Ql6N2zuJUrOYKUQxlxKFy6/lTWejCv94UOsmQIJ7nXoUQskTBBb1goOuAA
cjRG467t34SG4TpkWUbgJvVvtodELK1V3hxxvaC27ZlUb+fJcb5pA9o0SyzRjDiGbm8Ygj4ZR6y2
9CF6nVkIBixdmethoAhIRwlN9G3MLYAwRXxC0BsDnsmA/FjcWB1iCW8IWbSOFDJx1VFR4FlN4DuB
aE2pGTBgGYKhJkPuo1Tfseqh6RAT/OS5B1IIiear42Pjxh+L+V+1+UdRcjchpEXsLTTIzovt3Ouf
I6GuE7cVHiVIKn/egnpD0zvF8w0c+EWQYsmIlcHyXpdAv+Ul8yfmR++QiPgbLvo2KAeMaFAhWJbw
okq5u6mw2fqGDRTqTP/UMbBTLfMCvWHIDy/kAzMmO8Mdpetp7YKDIVFDrWxCatfoA9oFZ88ZwOoi
iif28RctwiDoAhS7jeR9u+0RRaDZZyRvJzZ8GS+3GpZ8GEQoVRrph99Od7eSOjYSk+h39BiZVVGC
S6dAs5yzu9QpGdrnbVgvlIuseKjd7o5obarUxQchjRIbMZ+m1ovNDLJaWvO+CNs4sCmfkwXEdfxj
TOyGoyayYesP6Qd5MwAfTcwyRBYlRm+e8hQBhT34pJjytHvTPXuS+CLpQq0K6rZvfR9L3CJVtM1d
YL0FnkN98JZyRveZUNDZy9HWH7xK/xzH58ivjB8UKlA8l/N8Tiwn3dvm3JCI7ZqBRoGq0mGbVrI6
JLbR3Zljfyh6Nn8+qbF3sIhh+M/orCtig3yiLHDzQkgpkW+i7ed2rkEerKRLgEo05AGJdVDVtfLD
LgUAj5zncblDGtH9VP70ahjlHUyBy1CBAwmbJc2KeVdvrAO1bzY5naCtR515WO4eW5cMUqwS9WUk
GP2MaZZBxSRSjkeKJ86KvB8z6DA3x+fsWNnbMh7ynKA6cAmmST5iN3ypMvlYztY3NcW/8tzZx0PJ
qJaCZaOqQUQCJXzIwc+S5bU5UCE0k6Wyn7PctZaHSI4cqK0o7M32YoUs6vuoBmqO4ofcC5Yd+G7J
qZ0ovumMyH4OUj1397cJO2RvqxsnTHNENhE0GqQ0PLr01J+Mxvuode+QWT7uQOMAMhp7lqp/hq3H
PcvNpXf2y+jRJyfXCj9z6RfTqpQM0bBHyXlj8iUAj2UsjRQmv/TDwUy9imZ/vzy7RtrO24K3M2re
y6gY7ho9zVaapqAfslbsluXESIK3JXEre9V9WPMw6CVu6ZZStx1Zlwod3ur2zpsel3bqTKCyteeu
tzTa8djfWEXUs38xFm/wNDMRwBVuV8pnkIvxWo0uNHtu/xuI6va4ROApMUjcaWinqS1yfSNMCF1H
lpFdMywB7t1g2Lg6y7d5HsZV35iAL5lVKvy1QQH4oxL+epqsC5hCzoLlNgxgEJYTay53y/f1CakV
S1cvyHukQkiGmlByJS06phMpZ2EX3I61vLZlgAOPtKoiULu37U7t6sbaMHmSuuQOR9RSpWfSiUtC
JTxToaGiHFJqdEscBtu646bw8DTlTsPFK5jDuiL/MArz2GQe9rGFk5Um5T53qSgCoEdg5/CxZz+d
NlNxsj34VPGyty80wLKV/dOu2amEBfNzTAnajWt/l2skP7LyufZA7LWGzR13P7lnWAZu1lwPNjs3
0FIpJLwvJKJPtmzFi5wlgktAhwv8iOYOhgxtMJ+lYScr5G0Os3izlCsI6QB4Lpdpk5ujwpM+77Bo
aJtZ4j6D3M8996PiyoFh9V9bjDUi0R4hvkZI2X26phaQTnR367Cx9J0AVh+Q7vFsDd1VLbusvHFP
qicfJ4mYpj2ddnk8PKR4u4N8Tj4Gg4e+sZxdt+BenYxlrcTFgQGp2UdI/NFYzkhKZp+S8XI/Djc+
UtVbvNuv29iNl45Cg0DBPlb7Hj4/60Yu2Wiaz56s04s7WZ958QHGbPxGG1SfoFPaJUL8HE0vTuYD
nMvpKEWT4X62/MAm2mmNrCG7T6k9gEqsKcI47hJL5tMDr7xn2jnrcoiNgD+xxSiMPAj3neAJOlhp
vhn88TXrpjjwmwwRztTS4tdVsqZ4CIMbeqg+iPBOmxmxDHd68Uw0UTz8uDUInfKkP+/7tn0QvMdT
6iJkm+zmYCWD3DbTfUvFa0a35KXh1S9FA5y72aLDcXZ9hGtwruFpwIwQEMOxmvrNVpkdc2zEAghz
QwX3vpy3o1QPYI8wtUxZ/iRMlDcVwzdGGsIpLaNL71p28ERXFgGZ0uXDyG7xaUbA2aEn+QPp8390
wn+gExo6E/5fzP//kfR+99627z/jrv1Uqv0rofDP3/yTUOj4//LJeRLgkBY+ofHvvHfX/JetO44J
wso0WA0uxK4/AYWW8S8PrJXr4dW0wQea/OjPvHdL/Ivhzfd11zMd5nf9f5X3/jt/wvMEpALXtIVt
IfH8nXtDoczRslqrsbEOl4qUHgaJZVQzMURh9Us8ffgH1M7fHdHQdQtEggP1zfyNtJOXVglMQ9T7
AcOASWvTq18NB5kjwpAhjLt/IET8jq9YPiAHAmsHbh0C0W8ot0hp4dzUWb0X+dbKq3KNhPlaz9m7
I/8JG/c3h/JMrJxovwkL5Gj/k0XRuznGzoboH3JMv7I8+yLI6isxN2TWfPzlRvsbbMjvTB8+FEey
Ib2x48Mj9Ns5VE4MMA8C8D7UBn/je3IJV3bydTYiU/3vh/oPwsZyLEeAxHR92/XE7/SmiHWyVcV8
KhqKxro39asnmwCX+GlkJ0pfmcZr5R1Eo5Yk1YWz417MSG7g2/8DMeh3YNDtnUDlNLiawrG8386v
2+PPVOiJ9z4JI3oWUl6cniYM3kKbrmM9PrWW+4kw4Z/OwN9dV8cEzgLMgwzc3wmNmrArKqPAMrAv
H1JdHRClIdIanqSiPLCY5svonJbzNfVYx1Ra8t7AKKonVJ+J1ZgrkkhfUid7+YcL87dvyzIxqwCB
Azv2203gNFVn5ITF7ZXVov3K7T1+HnOlzIFKGkiiTr/rGpY3Kg3zhUSGeiN/nDI8d1DvaSpNLAnJ
rnQi8Kv/n9H6Nzfn314mG1qM6VBdZHj5n4/B3KUd8Jei3mudbIhboOrF7jCYJqJvBosnwlV0ztX3
GhP66r8fWvwGbrRut8hfjr38/C8YLw8SV691eb0fbfN+0FOW8hTf2a5DsmrG66j7nAqE6IPjfCTJ
a9mE6h/ulr+9Kn95B79dlSEr4qoveQdzDK3TcMcrmql3MsXAYjAk/PfPa+jiP8+27/GxuS9d3zKM
32GAVVjY+JBrVOF6vXWle3Kq7GvAlbaa9F6weSh21Of6PHntVEj3MtaI2/WGJ7sx90iQCUHXp5PH
70z5BK6Ee8eEUz8O/rZu9WuNvc7P+kukd6jLuqcq3Y529TYywPkJqbmCMk6LAnHOt35ZnWv6+TDL
Uenzd5bXdw5lXepSxlDtqsl8nqZwTYLKvG69c1TOJ1SRJoGfvMhWpJ+Z8LPmRlIOx5s1gBAIEfwt
D9TYD09gVA+94axjEe9zAUkkZmfHFS3v3Dgp1ppFqKqc3od2fKAiuqa0cAyr8XAr2pS6s56z8oH2
AQm+MblwJDrg0otJwZAR+naEEel8VZLCcfsr69L33NVPtG3A6fjbxMIXWMMmBKHyVdj5V2WkX8v9
ZPjcwgK43yopSW1tf3rLULycGboESNIMwPAD5u/R+Kkhb8GmGn85cbIzXPeuBeZBN3R4EqOzH8b+
JVfdxrbboOF83gYP5YynuMG8oTW0MvB6vyOfvVoNJ8hgxBt8sn+GaXoSicfFJp5X48N5oE9om666
HlE8DgOi9pSv1pWg7VwAYVlV7EGwsRzp9z/dTn9op1/ENCB/116wJXAmq+KrKUidb+Iv5UZ3holw
w5oKVB6xfgr7+qePG8Ea+ajawNCDBOraJ/0l9dEmUZSxveEaD8wTBg1Q5TMu1v5RxuKeAA26Pxbv
JPTmxxEFnMsk7Hv9k8+aGrnoKc56ft8ncfExa9GDO3X0jncYiVcIrT75JfvxZMHtXw5RzsMTCCFu
tASLJ8dLJvmD/E+SMfN3c9ZP9nKmlkrGWDsXN9OvkBaoEWlf2aL6S4v3nuyLlTlepZxg9bHPqiKq
i8A/gTc8pR4uSZ1Fv4xsRc5u97gkgdBaxMw1AQFHeRpicarOaDsrSq1wmpxcBkiRrzPvaF3GmEzq
BKKiTAkFI8yZ2fHeifpPypHIvkwuVuP4005ml+qzEBvxYNNbXpxnR56r8+3duxmfbxT90zLvppK8
luTdoEsK6eZ9INeKeKOzr/DijII8T8tgNxfr1+VWHpbJ2dSRvHWA1uew2KeCawP/zttZdBQwAF3N
hpCllhbWIUunVwGT4Wxh/lt1OdQE7BjLGsahawK4LVzsEchIIzO9v92O0o6+iDpjh499aoVL/Jtp
RI+uKg3MQxz6NpR4Sf41OOPVz3lWKuytBLe0w9VcSGJCYyyWoUTxOE/bqCLsxPHjdwzrXNGMfSlU
HuoFz+3MmvA2bPXLVB9jJR1GbiESNhGF5ZhD1HQVy4VaV5H+MyThL3Ef9XmkaeZ2T+sui79c0htQ
UDD0EX+3cesMxW32rkkaEIn6YSfHfuIZQEe2ElH27qFmXWG2o7HJlEX+KYplj6LXIDVzd3uBD5VI
Djxkbn+l1AZpSeNtjQ5v3TQ5lOAo2B3zoNHMS+tJkNNYdyZ1rudV5c5QCy1rOzfjSSfYBkBUeKd3
nBt/1rrdoO9tv9+MjWvgvE3GLXgQe6VhvtnazXjn2V1FM9e4Em3M0+VUNX+I2F2FytTGirQemxiC
jqDmUCtBDJPCM0sCYRDe3Vrx5KJhffQ8TOs4QytrgHcCaVqPh6NpyoOrGEUJIWGarOj7k4ebbB1d
e+HZSnaws7eThrTfUO1CCKC0EtMRI7zrOe5h6mpj7W/yOn0do8WFUuLLoilS0BvVNykFZW5OzpUz
TNdbtfB2Q94WL5RcvpbpQC/yLzty9prOqWGIUwpD16T0XzLUn9O4XPe6eARrcJo6lDQkogSh46n1
H5doUm8dOXIjSKbbzd9RfQ28o9lpJGgtNLoyLd+FIKhE5Ngo2ikDI05ar81tHY99RQuy++yoUCOH
dp4lOaeHIUSa4ZvlliQ4IIRIULErhqTPRc2r7DgjUYuXSBZn5Wtu0Ejx4RBvF4QzEeXCz1TQKkPS
3JZGoA/c82ak7aRDoPVNJGAbGqwdIkOTeiZQYnRwRJjR0R14fGyN59AKVdBHVPa6FLtKXdVLeX+f
zoLkGL2dgF941PhK/5CUVGVo55KH6MZrHmQyUZ3qrqwJDfZ6lu3e9Ck9dTE6xi3aWz6F+E9HLwic
kJwkWmqrOkeE1HljvTVtDtYzmMsUba2X9Bubpuof167KeYb6WX2V1hWWwf04cruoonHB9hjvWUyX
Eh6zRriiDKif5lhDueyuK975xYthtckOLA36gAjJx7Imsozxp5/abJL81MeujGYqM9W6zmd6WKTv
wo9mf/H/2DuT5biRLdv+yrM7RxrggDsAs6oaRN8x2FMSJzBKItH3Pb6+FqCsSqXy1s16gzd7Zplh
QZEMRgPA/Zyz99oIF+mxNhp5wOxlPVzF6/Z90NNh3QMEznhRkZU/ZI16yQZOAdJ4H4mUvodrh+Rc
XSdgBmtZc4r6vfnZzhpy2uZLkGzJwYsIfgtQErY2xkLWNghOL4PtvANl1damoz/bvY3EI4swM0wF
Yt/QZRzdc49PhbRc/PXoa9lpgRem0GyAqPloWP1+17QtyDMBXNfPnhqF8c32sJqrCEuJxbq4mUaV
Hyb/UttgbjSXjUHLucxAdZAwVxDUZY+iYZZDT5k3Kq9vxOR8G9P+HpZ6/zViVhzExEr5o3r1t61u
7+pGQ26LpKzrMEFSfM/U9PCzUzPyoRXYXzRYeXGYeHszj86i7PalV4Q3fjkwwVKQhxooNCQyolgl
0/Nb6I4lS00U78l30UPjxUUVrAC7rcWQPIcspRs93KEHL4+4oFkEdaZi5VRidZtCvNwZwIsUYlJZ
afoGYd+4GcW4zWN1rAKAAzXUiV7pKxvSHjW5xWHfZ+CeWzKjaxSdPthEZoEX7GFcMqW4k0OVbYyc
HDyFJE1qDiheuP7EB20DSODbcHReDGQ/R5TpmzJuprWftne60fHDkAdTUftnCw1yabUlsDf0w6oZ
6Ra7OEURKX9H43JFaAHCXTS70Azd/VDQA3YhnJJ0/uAmHEXpi9NjsC7mLUM1sKLGek1sogcEIMjV
lsYwc0C2edL+1gwsHzqQRJq7s/Yxv61M4+LZVrbGwJwz4NjoDvutbrA+W5qGxNPnSq75wGUjn8IE
fwenvuL8H13r0KUx6qg82Nsgu9Yu6kSCHyVsrJgloBN46/vQydaRzXE5bqWLKG0iaWpvQ5RaYV/d
oGvScb5CJOiVTEHC6/IQDBV25bG8BEZ9gjPUsiINuJMYeeOwuI17TKIyx6SZkeEHGM8mH3WU7GO7
L3XImYbzl4zojrGG6SSbDMfT3hXggh1chra9IGcRousxc3F8wK5fhfu+ReusEb1dscLAl/DGjSqI
5AbNTgeanR+olq9dTe4xVj4uEPNfV02Dz6IMt1IFH2ZlnzgHk/2y0qFgpshEJteomiHj4FvHCSUX
EPjiwOXM3XtZ9iBKpJlTGpxCxzchmpmbgFVhD0xkwyQ2uHEVDCrPh3VPOMbY1V+TknxPsEvBBpnJ
a5407tZMPpfwATFjdrvYIK64bJAvW2CpnEY9OQhmd1Rvaocj6gYl5TPDdwhMace4McRybHsErwv2
BlPrHJzBZ4OYsU03WvADBgcB/XM27wYYG5z4Z0n5sHJc4wWcsLdyUPAj8+4eZGhy/S6St3nB/NFd
wns867/m7nTE0J1hRwcpAKOSFKcxFz5baD6n2J5gIU3aOQcXRYoa+yw1pyYzRtF7RsxRGLj7Zdsa
B3McICYpo/6UNIDkPaqZqGuKHRS9uwEZ5Vq3YRcbA88U5v4a8V7MHm+9vCeT6TzlWX7HNekTwrTr
stVtIspMRyCgrcPoRThs3mK/eSCpLRfvzcjrrvQSoj4BUNFb7omXjIwLS0CDUTgB96FOOFmofZFc
O7gIeijB/Ww7mfIw/+8KXjRS94+pwhLSBVG29RPvVksCh6EL/1T0jI/Tst0JtnZVxkYjhQJkzIlz
wOacauY3b1E8wu4LkSpYA/Afq+Xx2V0QMstlA00rAnFOXKTSmlEy3eFjjOZiq517LQj9WefmQREp
3s9eHX2dcv1FRsiXfDN+g1zQoN+EN5ZSp2nKBfbBJ4YfEyo7FcleZLy5eXJnd8N1suVj6qgr2puP
wkJRFqEaIE419+ZTTE4vknUabRUZySjuQQWUj3IuQ/ohfir0DBdCicHMcOppgyPlbHbZRbOtFAaJ
M2y9MPvCTE0K6kubiUbsUetx5fUdSlNkVWz3Ym5+bKma7N7G+FkQ0TTrvEbkGd7anVhQ57IUJ+Kr
aA6ahZiUNOofR6jfMoOr3OlM4tPGKTyyFVI+6/lpt47C9ozarYOCMKsdD8LUGZmb+UY5lC8Kn/5K
MOINE/cQF6zURtphPnNx/gbGwTf7B7MHWl6xOW6RVc47ewq0XRqGH5rrDtuo7R7ikn0PXPmTn+Y3
KmfQL+vuPAnxsnwGbZh6ODCnQ9DOz2G+rmb5XFvM9THe+k8WFK8W+AgMTvxOziz8tE3yCJcq2Uym
w2BrV12y1VI6zeqJ89DokFEtT0LMqru5tM1UejNvpnif2IjPxSqZlOdWPtuRW62IJDvhaLko7Per
ela+a9nFtsdzQjSooA2BzP+kYSlfx4hvyacJP+b+h/S7r33+bJGqiLiAITXHCL7dO5eWninUIW+d
16JjcFgYw8XA3QNBIXwz5xKd8O9Y9z4t7bflyRvzmlNYHK848d70iEXKCMVHoxBPLbO7OKXP67ZH
Os9zvZuvppoDPg7V1Uvp9xjD2UmNe6wmihbMcGNGrJjYdbQu3fDOP88XjDYrPif6Ota52tiDATTJ
rDhIeXu0kkLHSeoLGw2UstR6rcPOqnxcusmlz5Wukq+ao2ieYbAiy3k8z+uyaHysYNl71XFOz0U9
oTn5tjWYVti5e7EsyQrQBBhToSCRbbJli+FukZy/cATzG74ZblN/b+ApXc5aQsxQxurJ96Jp5Ho5
5h2zPBPrNp9oO2c4ZW39ChgHRNl8Mn7Kwu57VXYP86Vk/lSDiXijXOLyCt4i41uUIX+vVbxOkozL
jHY7mgIZRY6FI+Rlzy2Irubs8YfhQdpPcRt8Kw3ounRVKiV8VvUjDgCQcvN70nn3wzR8nl+m0uae
MhfFolFX6dDMtDU++7lx2aIhz9m1spA8C86OUtGo6C0LCFPKyrXMBswGfYbXIEj0PCCVmjG9lFr9
QZD9AxFKu6lHphxw+g9s1FcQr45DmWvYx+OPyEDXXcG4iHSaXl32eVQROmvQM3CDuL75wcdo0dVQ
Pc86qLUjo569wSbRng/t5Sas5uYUwCxcSqUe1it9DA4qUdcB+wF9EQZMDCy2qsftqJKR2Tl9ruAp
kWNBxLoDALrnwPNDCvDGTet1wQGOlyEX6OPnnUDbGgY7M/rsMV2PNAFmN3c8mAO/kUlLKq7YdfRO
FLjFpSknhnRfa2of1jTnhqV9BmXGxfEQON5NjwpsrLmqu7w5keBl8hKHqv9K83BbVoAAWzTyrcHG
D7/a56YzbpbzAZQMH2FFZQ85bkuo80al6jsGcGoh6C0UNM3OHza+dD5h/TtASOYQX06/2n6a7fKb
pdT2QpLozORk0GPscmo2HCzJGi+9N5f3rPdd6X+gu5H4JSf4M5RFcMWOxIs9JP2wHwthkp0y7w9w
BqwDst6XHTWM14el0vLnVlmCSG/MgPBhQp9V05xLDFx+KPFSjVU3nCEM8rIEQEXB3IXx2b1lrrXu
CsT4TcAHIhMOyXKCxctF100DEMNhcaA8hSgJR4XOYEDeGBiAykVqUo7hY61Kdx8dexOGGhYuIMsU
yLoJw16xm0Rnra28Gv0oj11yee2i58bPAbTWXGKQUXzPqs64LrVnho0pjJxgA+Of98ZOn6sGhEvU
s0p5rbZOGuJKGbgisE3ZMVx907rCSflYujSaxouuknBTFvCzle5g/IRyJwOWtozW5LLYsVWMt2XJ
YSspjV0p0FVEbE9H+7sdzKLEuSWXehi2g8h5d9DObKpUY6UMzPXSyS4KutGVyXsXuwltJ/bIq8y9
y6PU3s2XknGuewuXGVJgZJ+sQX20g0UDEZpBThchNIOPqLhLR5aQaKKjNOWf66m5LRB/rD0kgAAx
JBdUljfTh8FFkXdeaubM5Khe1jYgwlz6bPVe1mAr5mb1NLemhOTEzMzYZsd4S5dhxbAaKRcG+sp3
MbixIREyYs1q07eqQ6c37gINJ+1yLteaoEYtpttlN7e8ULZe46YgQ4giFQsDbHN3/tDNhge1NPQO
Irz3jfIBKN5X4imcfVLeGKP+xZNst0EW0lRNXu0Q+b4ZmDNSxPjRE1AWu+u+POaZj3Oeo36IH8oY
D5RGQCVIx2xfZyANPPYqhR1eJ/eeLCdiWaGan00g8ay8Iju1NzVrKZfSShww4p8iXtrJQlbsINnx
qvG7Z9qfNCsrdpTne+m3XNzcsV2Xbvq5KJuTX6SkGfCykAmNEtlVmqF1Kb8ViaZ2gbwlr/ao6cWX
CY3eerSpdb2mvtSWXxzhKmjEuQI7kmNy7kUobga9ax9HPX1OZ9QPIsoDwGicFi7518ND4QZIgWjf
rUNdKxCdY2Vsc616QSI2DfJE7DVGj8ksL4aZRDgzrHNK76EdRLvTu/IKhKBfaUlX7GLROTvVOua2
8Fu5LktyUBKDbUPUDrd1aOoXkWUgIIJppztM5grP6w6kFz1VramOKWQHVMUZ5RHcRcjynvMsrXgn
U1SadaG9Nrk790j96DAVjrst9PhTioRs37fkZxteL/aY5u+QjSL4dKT+oJB176ARNae0Vg0MD27k
JMtjhCTOFwMOqPnGM7hpv+A3Mk4cC6QLLDcyB9oUjWz/dZjjJz8z7V03FvdJmajTcjOzj06SM6f3
/fxY+wUPn2S3yQyUGTttG5MFi5q/p38Q0C/GnMUJA+CRDiFXO5w2YqNyvd7VSfKt1jVxalP9S1Yw
UACcbGzT2fKEOzI9LTdh7H1xq9HdCrOUp8EJfr5Z/g0pkrMlSfFriFF4TIg65d20Tk3aW6fl3i9f
ojQ1976sTmFeZmcLuspWuQWd1Dl99I8bXBIAYdwi2nalRwsH+XN9jEhoz71iK9G3H0wtzjn7yx5L
iM1VwAwvsW8+QiBydr1LWKM5DFhHwssCKllu2pmRVNXzeUXDf/vHNyKPP5TEdDQMrPqn5YZ2v/hx
r41jE3PR/B2ydWhQ6ALvBwixOxcBPauA/lDHhv6Ql5G/i+HDbQJPHYMssy+xCJ9NhVvbapqKwjFM
D1qi+yc+pYe8IWV90ItHXVUXvj1clYFl2YyT6OgmCKEdXE9r5czi1qwy76VBTksYAJVRUYCd1M2y
TWPIemexI+CiM7qoDFun4YCav6TRXt71/I3lqwFV/JYOPwQHd8ZQtTwdvx+Lh8lMi4fRsmxa4/Qp
ln+zKcMawhruLOhFsZ7fT+WVpti4I9jri6XnyW0I0i5bKfgJAQ5VNI+xxUIEEKZuNTz7y12AAd+N
wRdbZcMPB75knpZ73fwp/PRvukIE7VufnR5gfjyLIXthf9F0u9mhri3PVmb751SuBjccTqiph9Ny
b+iCRxpnE0ncrOB2rcOWVMlHxKB9GzM2PC3/tNzoM6ZouVdUSEztpEi2XPSSo2DOIOhJnmTwyhO8
jzuOcpE3cOAT6zreu0BfmDZx44zjN5YjFI325D2OYo/d4FFqGKmrfDw4lrkV8wlsz2dnM7r6vsUF
VaYwDtMG95WWkco7dBc5QpxKhT+DG6S+bXANtlV8RvmMxLdyq3XIpWaOq2KfWG3xW/mnaj7Fa5yS
tO4KLN6hbiC9uyfHsz11sUKuns5Xm2S+0ORevg/j1t0TURQZa8jgwYY4arXSqSn3ySCuAQYJRoni
4DW7wiZpAUjzmZ+FtqI6dxXPD6V0KXdR6ty2UROcY0j6AJiHnC64hi9LZd/Kkr897q2ZIdVZVXvK
5yfji5g9xnKX6CtSVR0fM0buAFLxQmsGTVmn5d5y41nV71+GshC71HVYOdvjaBfjPsnK7rSgP0cg
JD/uLf8m/efe96Yj3WO0395AezwIgXXWRZij0XfIQdCkRQZG/UoI2FmGNks0FAJU158TuCpkx1cb
vD7jASDJs4ixTiPuD8ZR38YczDQeev/ihc5J4INZq8YrLoUradIpHxml8S1LIhSZhf7Vcyzs/tgR
dcgPw6tbFi+TbD6RPePhczEPPftSKl8RncZZ3Ip8/xlgLfO5EI0r4SO3ekYPo9Y0+h7Wqy5IT+i6
+jv09JsGq/Y+8UWx/TDxJYaG5JztHXkMRqG2ho2MzIg3jrKLTT7TC127/hzJ9GutnK8UJitpzHk1
rf91KL230apggdcPmY9EPZ8k85Bh52vBcX4Buuj37MucWXUdmPspZq8XjWxuWwchN8qLJyC1G5os
66LzdyEX5ArSXYCtdW2Y9jUJuNpV6jVMzC/VxINUU/CBjyFa9W24DrEfbQyZfvILP2em4TwJ1/9q
2s1Xc44BKe8JfhhWic8OTkrK7ymtPpP6dJnM01QKhnGCeS8oqp2cMorZsRGXNA8/cxW6ifWgOkL0
WQE0Kvaibe9EWaSQDNqRFDRAM5Vmbc3OQ5lLltNpyom01CCTV/dDJvstu9nqMik64IyiPiKBu3rp
8sAh2GS5fp5fRjAXAkn01NmkfyNIZEedLPM6DJNiHeX4J6p7Y47IsCmflo5e5PofcytoWAoqnQ6L
k2brRsC86OJ0Hcn+pYIbgn8AQwpyC73xKCDJZ6LQERqTACsqaZDY1V1c9ltTxW+hqz+abBbpHVIz
OynWXEAmTkdfQC4tJKQELW2hJEzeBDL4FWEF7ulf622sWWL2c7aT4+pUBciaCHcSpmH9oi+qp8m3
sOcnBzOXh2ykVikMPdgaU4Vzgy1ckX5lp+dRxoAxTgGmLu0ul4FaK8B2BJHc1uy6aVCEUE/mymB5
K33ajBZ6eLM/+oJyli3P3Baur0OkmDLjdV21HvV2IVGMjB8gKplXRewJdfsQ5gR19HR78khBwSDd
1RFvg4xmNfncOiDQjcs1W/4IsK52UchY/vWbYvyanbi8KWhIDduSs/7xV10ezsXRoSVyqFLjpUVO
hNGXvhNPKRycG8MmjuFAJtxmGPDW/Ou/Lf7J3yZtSPBHDQRQ7q/pZLXVyZRWfwLGmIl36tEx4g8Z
wYukzUB02TUX44NCLTIOxotji6Pb97D4wg/Gog+e64PptfQV+whGys1NlUDrtmj5/Otnqf4iCnN1
Q7eli2beNU2Ghn+WpWXVAPRPxRw2sxcgaCgQnbruV1yGKSbHub2GFWddqBYBu4uuCslY2ccfs5gj
xH2zSjOmI23i7HIqYrQGb+Zcy+GldLd2nr1FVfqW0CrkmNhZgk0ZUvPXvA7Z3N4tEkRfn+v2uR3Y
lNa1/ByNNmRen6Jw0WlQJnwwCFYbOwlWoqOQF3FS7CMWXH8azvH8LMlRwYLRMYobqgQet3XoRxwO
qewexjR4D7P+9ourkoe5YKPP86aq/oHoBBxAwycxNxlDVR7JNppFHvnE6LEyx8dkCA7/+r02zL+I
Y3mzpSFMSYqSDix0/jB+0gAWQ5hreB7iQ6hioJi6tUWjSvU7602q+UpGNCuTxjnxcUIDEWfwUKJE
ietsYoYjlLMc0FGGBMXOOCnqM9H0/aHutH0yr9wjvicyEhM7PQXwLmh4dw+WxwC4MHLIC7DGO336
SCeI/RJVyk6VI9Dw+TMJ6FiYEJ3T4M0HUk4iLf1qsFlv80AxC2mSRT3X/ooaRUejsiKV5joKGqJm
JA5kDgHzSsFW0G5TLKHbqLnrAwZT0FjCVZonn+2JipiZ9lsqCoRCgBSLkStP5dmvSWOzK5y/HyTc
LPPWVntPIpBi9Bw0HJDbKGu+YaCY2/VpKtgpkC7Yh/tAz95aQbsxNUl4DxpGXjjnMpJjMZJiX/LI
a9/1mf7MRo9+FR0fi9ZcLKqLRpMLDQOvWrrNw9JrL7T8atnxMSi091xw+MAYI7zek1+Mju0eeDYG
IzEFlo6urMYQXTHuJdaw32upwMIWEU3JuASTa0Rg+pswo/HUI5sCgCBfJN9kQnDy8/6r1UM0UdmO
BM8bswCkMosEVMiooXLVway0Vz/lPJ+fann08+Bd64eHNs672xEo1MrAkwEyaSBBSyLWKEEF9011
SvL6+W8O13+yohCXrAzCbpQkDfKXtEAouV5kaXV8MOeXPK8G9kzORYLzXWvOGfQhFQR0lxg+rzwM
gBu6GvR0ZiXdj0DGJvkb/e5fFd+4bVkkJOeRoCP5a4BhM6peFaERHhLpfykI/GT7fJxb3wmoVa0a
j96sOMv77mWWXqVO8ubp5SfTkX/z3vyTi7vporcWWCQsJJG/nsltCFhOZXl4aAIA2EPLWdWu9KjG
3FOgZ0Yp/q2iVOsm+U1VzF98JOf13N8gGMRktQ0xkU7ZJvWcJ70Nn7ACj1s6Yd4axvnfKHFd8y87
A0vnmoNC3jUM0/pVh8sG22IM3geHIY6ALDFFR1mx0TtAaIBO5mE2Zf0E1HkrkZ6cIQsGwutPtm5V
W8Ev0qC+jDFmZpAZ6Rb9hL0WczcqxCuJAQlrXTBCAq4R5uWt+wKSAsGD3mNk4x3SVkXn1sc+Hp7T
Mco3+oQqVqSVT4vD2riadF9ILgoxsYvqUYuTarv0xH2omuw1poOAkkanz912PY215BNW9/iQlFm7
Ldow2HFagHSN/Gc1c7VT9wrSbLpxO+KsRuYWmtlvfKsAT15x2phlka2FYRBB72qfqqLGcIp8lyNY
/zwmiHU18zD3HBepKGzqteNqTwEDXJ01IhDBHWg36GtZ9kiwJFdNMx03qakdXV3eZa3/IUl62Cvz
AAG2OuSwLVdjPkS7Ui28ifJSukXxsPDyVczVKh2bAQ5B+N70Yf5j9/H/rVF/Z41i44uu/b9NAX+1
RiE4e6/zhivPO6tjMx6///s/xI/f+t0W5bi/WY6J90lai5sDG9P/6d/r5t//obn24nDS8T7ptGOk
4lz7L1+U+5tJ+0Cy08QFIjjd/vBFmb8Rd25K1zB1MCI88j/+49/+FHNb//L1z8G8/Jk/n9C6i4hK
FzZ7Qp6fLpZd70/bCDOI3bSxOE8zQCABGYCFjdf1jHOR9sZYs5E7q6Ix370hAHtZUIJwKFZo0+yn
MhKp/2EbZi+/k/+Ya8/4r0vnpafhUn/4Iz6kt8k2gTMREE7RGk3QlCcTuApzwo5zskTwb5RItWdc
RM6won6spD0yKZJ1/RIKRsNbLoMBoTh4MeND4LNO7lwn6bxvMmgHTJHMFMW5gPV7G2uOCdum1wK6
p7lGd97S2yG4QBYs83OZhZQiuhOMmKbb0iMrFGSxoJDsYBzxSnyuYm2SvVIXadoKPXhMfCYTiHzt
sqCBmSGgEKYg+j7jXYCMrNd1rUEaGQIfanhQDo1ag8lrAYaFba0uY9LCl79tM6R/IDIaYqNr/lo0
6vUx8GWWruDDytB4S7umCXBdzxxDvU50e8WWOGaKFMA+23sBoJxewas0gWOyINoGaM1RFNquyr34
q6h7BP6a5RKn1SBHxS+Q2J6oDrplJek+nYJhYK8DvO9LltbIOHWvJtO9liYoyjE0xpPbDyaUQTeV
zMWUPbp37RTY/bPZO6X5OEzKCL4hO7S++W6ffENwPNX7Oi5JdImqqgh3jaRcWo/SbF7xGRBkZro9
iAS3ydeCSf9TZsiADhcZi9syope4bhGSO4hZBwG5Vlj3GbtGMFPM0Ev2ijkD5rr07OfWLrx+R8R4
M9y7WIAIatAicNVCjLpxqipeqo8oJY6Jv6zFEmWO+PAOVomEM6hGAX27rAsiXAnyYC5M6jqDnhZL
GRZgrcvumFppDgK23oSH4E59zNpLKEPGJtNNySwJK5sNaxf6IaBiX5lcn4XSyW4qCsx8uME7NmSt
W/cszcJm7hM5fSlRmML22Hp6nfpXHxUDsKuwnhcUARTxWhSd8RhZhYj2fSz78iZpap+YjMEf7JdM
aq44jCUF1snjimJa69ZX7RRvQR/yqSAIIantqnr652Iso60SXXiKJ1/7XFhknXS2aT4YVe1vAWXI
dR1b/Z1uj/6FM4CswkbKWwOfW8DrTMLvCRPAJ61i09lnIthL0Ydfy06RmEZBeU4ZILHuWB6+uzTb
iwLPuK3xNk8OYuzVpGcVasTGPFuVUd6EfqmvWczMW9LetY0basNTwsB/j1gvP6d2aV+ItkA15/Wo
JwxacF5pkSUl/f5RlbC0q0YCiQZad/BbUxx1z5cv+ljC5A7cUF7ryXy30h7hSp1UV0vrrHu2ht59
T2gKHQQjuycpwuf9qOHHEax8j8eh/dpBqzq2emg+BsgXQ0CYdnDjQHMGnVSSlTj0xuc0q8MDBIX4
qEZOFQKOZxZcmB9iJ2IcBJTbO9ShHx80RiLbikzYCyJ+JE4AACIWYFDV1RRlr9lgRduydf07LO32
HjiNx6iLdjb9fGc7jUN1YJRbH6y2yO6ZxStCfZvqxuRQ3HcaAzBriuVdB+jhTYTjwEPlBXaTorlz
cJrBLdFGEBtRdztFfnJUERpUL2B3KGVo3emyEfDHAyu9xrSdN0EU6R+pHmWPVZvWV0JWA3elZpMt
c4xUwNqftE8QI+ubBjsnw7BxJDFJD+LiDhSgfQ8fFYEgkYkbYab2Btd2t007VO/gri24kZ1Zb00d
pqGIOM1bA4PgxAxspzwTfDtoGp32WEF0ji9Q0VO+7+OUWZ1TS+ZSaWnC2mhtGwwRtNwWmA9HCFnL
ld4Gj2gC1LUaZH3NyyAHQZDVBxEW8uil8XAUBfFnVhxpO+bQ5qkMjXnC2EtiKsRwo0UiYbWC5+E0
fsvvkgubeUhUqx6OAIkt4UWnlNqlCDC2oG2Lfe/QDUABCyjEJvHKqUjnY0ASoG9LxpugddDiCZ1t
1zQM+ybSoq2bsxfFi4b8WkustT1oxiZNQpIXQsu+SVK0uU7dRvvBieSZDX1508QkpQgkKPdeCgmL
98DmkgxJjjjZPN/TikO+XBi4o8ZJbF3PEfuxKlErCEJ29DQKwa9ZwU7zjexYCpQ2hvIaaAJFy8Bi
bE9BDJI4SCRKbK6b28GHpaLnnXGYVOfdgDgGXW+in2FBQAvKGb2z/Mnbl0WRrz1Lj2+asSKjzO+r
q4xqZlu2ZJLv5OneYZK2LmLyCrQUZZ/j9MNRi0MLQFKLNB3d/JY4TT7xceyOoPPoFaYt8XEm+l9G
OfoxbSP3k22n6jmuHHGrYZnZsGDa+94lhi9tGjiRWhxvOL25iDajtyXvGUioDMZdiVv8I7B0/2yE
ekxIiFY9OM7IWEO2RGT0NUpdZHZosSbwnhMQ6HRU5IEhAD+101Rtoq7tbx1aG1uNbKSrwZVjP3lR
DPlJeeDMOn8fAQPfZjRYt6mOSVRqAb6qHDfKIfRx3YWZH526uqhv5rp0kxpmuwlCuPGD65kbANYc
Dm2HHAc+1HT2c5XMC66+JeVs2KQK4ZY01HRso97bKuwMaxuw4sYmRhWMK2dGamUjMxckzEPmcgyH
FZyEiLAZlfW0ySIqgIBWCQtIn5OYm9Jb93UCqwqDozSN/E0yeKgxoskNV71sIiBchB4VlZ5cyGho
HzSN9ii4vewwGbk6NmPY7DTJUMcrJ7hgFZeZ2nS1g+3WEik15qcwUy0zgXkqZI1x/ZZXRbmJ9M7a
Z/lgghUd2p4gzrII7mn2kHsMwRYppVNXn4p2DsXtp+Jq0W9JdrFFsbuJ0OOIHXT62rsZQguWICCy
BCOboRx5GIyhny4ObxLWrpKa9WmwpiLYsb+syF2uiv5magBHrk0jYBOnLNybK5CRbbiLLNeAHYlk
BqJ+sSKHRxv1S2s71ld/6khLy/7fVEH79/z6lr7X/zaXV99QbVehHzT/8ecv2aL/Xn3NNcWfvtgu
hcR9+45o7L1uE371x+5+/sn/7Td/L0f+tr6R+t/UN+wI+Q8pz58rnOX3/qvCcX4jz83AqW/RurDh
Lv1R4Ri/KRSJAD2pOn4vbUz5GwBlADxK8igu7LH/Lm1M/TfDJmTNdRGqCmVL5/+mtBGQJf5c21iu
lC5tCsdUJpGVkIP5/k+1TWiHJbS3Oj4mHd0Vt29eWwvRMZlEaysbvJPDeeRq3bRHv+twlmVHfxhx
AjQBJBchZjIn1mp7vItR+5wxb94SfpYflVa8gcNCCGlgzyFCBm7PlBM4HGOe8/uPLhfZpabQYL3O
11QSE9FmEbZfENv+uB/tinRhrbuS1qCPOVoWBCpsWxlzVHay7wML3Zr5UYkEQorEytGnyVnetf44
bfWifsXJi1OvLe3dGAHvY7gStJDC8TU1jvWoMqBiFVbeDT3YGI9Wsut1D9tpB92+LdiC6RVTQSfU
IHLn7m0UMwqbNIIRibpau5qXXGNNxneswO0aHFq9DwecFVOijycj9b9pleGeMCmZT01j0rIqvS+B
GYVXF9bS1fYooxqDBc0mURIe7tRvq67TEfimRyulvwMbrxDbKtKANbrYSlwb5GY8zOKs0ObJlSSH
SjM4OB7DsRDm8Y2Yk+rcpl7LuLsZuYgf8rjYp5Dg7pJgemQmiuk9iuNHRwfdmB+7IOveK0hOtIG/
9Iyr1ylEHyShHjmqEXzlst+U4UzQy2t7xegm3cQKMT7D0Y0wxiejyMa9W1c8EOOqEkHc7M/2NpHs
zk7fD3eTzQdamMG4z4c4P04ljsRJSy5cj2hb88Cmo5nbMK/eMBetl58em4BkuMk9D+FD6s1MYKs8
aQWOPZ0HjGBwrxmpxJveA0M4gjRfMQUmbQtEr4f8jKxGXqSOFGVMVHC2HZ9WdBN+6wIZscfgBl/j
7zd1EMY/fbl8d/m55Uf+2ZfLNzwr0veDtC7LVxpN3DXktXxdRS1K8V/+xvJ4xfKd5e6UWu6u9NXD
L0/DihxATlP7qcRNfPrjWfzxVBhZj+h2S3Ys8yv4H5/e8rvLd4mzNbaOjmts+Y0/vrF8SZAvGK3l
7k/P78dPatgKVJKBPyO18qcf/Onu8oPLn0ELThElCzxS0IoCAHb4J7ipDdHAi8KNqXrWm56QxJXV
pe6mm6OO6HxTPfjDU5ZeVNzFP91ooxVfbJHwb3hT1hCxKyxd/NvQW6h7vb1d9l+W31n+tXWmEbPR
HHjsWyfZ159Y1Uk4F8KvNiYW6cPYXQKNymvIsYW5HEoGuQIXQrW0y3LPDFLqDk+vVg36jnNigyJ1
+wn6uOiBeevEIgF+1Y2DYgN1oeQ0sc1x48pQXP6TvTNbbhzJsu0XoQwzHK8kQBIUKSk0h15gilCE
Y3TM49f3gvJ2Z1besirr935RiAoOIAn4cM7ea9t7JVkfB0xQr46nW8ev/zd7NPheN+IR0ZYbpYFz
pGkpDyMA3YuULoa87beeeFJ8p8uDD5uzY28fo8+4rGbmAEPQACjC/kS2/d9/8xLiOwe9Pc/bPZY2
/tn6CV3i3Dql0+Te1KVybxKan8A38+pgb5/7inYBJ1AtsLXgb/CzQ5yhfq47Z92vxJpfvu719UN3
C+OPm5ZIAARP+RuV+IrBs/iYMEIdsV/g1PcXdV7JpzKF79x0bIDBXTanMqGVaEiLBov6mccx3aom
Kw9KN+pr6eUvqu7dY9tMJR1pKgdLVZqhPiDkttZqvniutwGiE3H0y+qpVMtMzAo/5szs6Ki3PkYv
7mG29+xjrZuSkZ42T3Kb3KeT7RIy21OyGisnoteHEkQll2z7Mc6Zde7yBD4s+q7C0kDmYmFVHk84
pixHXcxyV0u9g+8pLiz19cneNO4QuialrReScdeLHrfrpcvKPFpJVUhW/vT193WSDcYqQVT8drds
O+m/fvvR2GfLFxWVrYjwrwRtCAUpq+ErUP4Eni2vzTtlI4+oe3KcdGwrBihzJC5tcYnxTF7kSmbd
yJrN6R9REO3Ic7Evy7waEWbPk11RvgkcNL7k6NKBsTTpHGvLefk6sVpLm4HOFxj6RFxcG7sqr2sH
NqOzl5a9AjdpL3WHhUYcxpulvPZ+WwWTR7uRGsfe7WKyLDP5rZDlfcuyK6w8gWU8H2mNyi2uJquL
aIDBuJ+1zqf7II07zymPlWUVr6mmaGrH2Z3pYtMh7IxINaQHaKO3xLWvdDU2V+pMgCRxNe004jiA
VNx8RbF9pbJNHUl1f8ln+/P21wMznTCN3df//+3uXzdNvh4CaYe7r5dG7Obt6jR10Zfw8n8+4I/X
+3rqP35VZfHcxWZyqP48kq/X+7rPWpabvGeK673Etrr/y0H85f6twnBoSiX3UjfIgtMaqrhfP4TG
RfvnzdzM2vPf/vb1v4Aak6NtEzUmjqYGPZjAEfegJACloQm1pZhDsAhccO4Pqqw/eiIsA71sfrir
927M7XiFy9gH+ZgWx2x9cwC/z0TcRcXscgHZyGxYCJrBnNlH6GPjBvv3AmzmPGLLxu3tgrjaFAJE
USxRWRuvVHIil3oJ7MDAXg2xMxMsW45XP4yuOiVqeegNQovjaeQ9I9vS6tAYaDDlDkbjuoJSZ+H7
14jJCF2JDt8mmINRYs2isnAuThr3J5wbnUc0uWGcIeZPLNJEE0EgDXR7dLHL8/QVSbYuWqYQyenb
REQwkViZByozLNtSv3omiqum756w/uQqfk1o02Krc3vcOJQiJ+DeVDTELW7IQ45yYZ+U2ntZl+AH
U8cnM0mcSBsxg84xyqDq1jQQYzpchpKploEQZ73LdrIClpnpEaE+ww58vo8YfSQ3ayvTOlUc5T32
Qn2ioBo3c5SkhAGZaVIEZsMO2pLAXithRYkzLhTb9Tk0UOKjOCP3RnT4IBt/boiMmF5RE84wjx3s
k5b3TeN7gLecnYjfpaWfS4KWHDx1EwIsMoZxko2gOhbnOMik2+XWZ+pUyaHUH11jzrYW3HXRaNKb
Zffmyi4O3NgeMUVjolp8/xwXZRvV2C+CVNP8PTqsp9r0KNSvUED6FQ/5OpJxrsOdnzg9WYu59wty
govK23f14g3EWa2oQiaNVPlSH946l5Quf/Z+YJCniQlAP+8x+NYo2SyfXoaY1BSYk8aiYsbgpOeb
O7V+p2wEefGKhR0ybx2Tuu4XkbEgepvy00i1GaKjY+9F/7qu8a9k8E9e1TUYaIk7Tgc38leLzvRs
XVsFf1S/MdaxuPacjj0SMcSBPpuGLZiuQmlXOAQDVnr7nHQHYuAR8la/PQqzNEYHJD8Jd1cfFRLM
gMCBU0ssUrKUPWEO7oXCcnJVVBMpbzK74XCFzIJehoin0Wr9GysdQTEih2kM650M9+WbS728TfL2
moIr0IUbUz+Avuz0nKAYou9abXwsCRsdabhAGWP5vDqkn8U+35S9jcn+Mz6AIWzs2dlnRHmK2CqO
KbYMy+KOuoPLIslKLVAMOkEu50s+eRv21T8mDv/64mCY8tlovBc7A3FLrfhEnqB1GlC4JoObEndH
2UN5AJRVExCP2hJoEVYGbpCFY3RGok8dEsQFdJJSZmRSWtPJIKLLilllFyjULP1E8uvyApPn2bXg
MrmoxOcil1R1TOtYDLeNZaNQ6hlWnBSzmhKJDFySv+F/OV6oa/4z6G+irTvQFnXhh1je8yPyChf2
rb8qjAroMPFYWvu4ZA9ID8C+yfI718iRfySJwCFB3EcNwYk0cMQtacZlKd/iodAj0E9vE92SUEz9
bZJ64jJAJha9unN0gb6YnODAmHrz5M6+9jEnbXFQMH3jNSOqe+G48dQiQWxKrIL+RNU90Q+OzNGS
oXMxE5STZo3jzfT5fIYFQKyVaceNJnzQycEJMJeboYq767bEoWy4d52igHeBCLPqO/ecQuOoJJ6W
WV/WYKg1iCwQTRn2c3i1BIVoQT/Jh9j1xU01jGFdkDGfaK7YU8oBoGB4SGGkuNdYyavZy/fzh5Cb
2kET/slhDKHMm7KQgiVv6CzllVmf8TP6kdB/m7EXn1KvJE5XSgVgp+G9D9mdMfYFm3A+WoL/VFdQ
3fZqFWh8G5lDNgOKy88twKX/Iawte3Z2czhM8zs7VjpBo5HtCXZL4cBUxra0i/GFbMjuuOIMtsZr
i37FpF2wobl51k63yJkssTK4YwQBQydDCYjT6n1XY+vsU0BnRBAy4nUErZ77JnszVAtONy7OgvXT
Khu8aNJOyAXsSwZ2WCA+5XOnFbQ2NftTDmciYOPHjg99J+9LV8U3MQG5kBXs3wkljJ3Zp5glMKxO
iXtmpJrIGf1utW3UFgnbdOTHptaiUzZCNsgJQ3PzvVVMSjgWftcprv2SDxqGFa69ZNuOJuZ0TbSE
2LcifWq9np1FWd5b40QlXy9/xgYzIGzKndEqPJBOmZ0mJA+VEKGXOd+krwG3hW1S0NFcxiGofPyS
A/LPfdnZQPUVjbHCu1iivNNT8UD18yr1BzkNVz2YEWjsNBApskUoVDCc6PZ3aRYvk8PX4BrZzp8p
oBfyxVlH96hQfh5H9VBvCGEw2aw2a/w/OH4kwvfMMFDTe3EWLsp9t8sBZNhIBLCB4MRPfppZhYTV
nmDtNOlN7MH/1TsSTEdSuHOyMAf3vkPqN2iY1tpMeBRJjfpwXwvS20TjPiqhf8sVlx/pllOQq+6z
UPJE0qh97GfUOxSHH2ztlyjH09BJ/2Fu0Imv7Ibc2TlajXGqnfGtzVhYiOV+MiUr/1J+qIHTS8sb
groTyRJ5BVFf78zaPvCxE6BgtghJ6vTX1NjfASTlWN4Zxgk+zkNa9g5nyg0WHSy70uRL1LyTL0Cp
MzGqwB0Zdmun+sAnOUOXR8NdZcl3L3U+LEWUoEWq5Zk8i6dEUbSRz3W5fgLJzEP8ygNsEfG2urVx
qhLtFJvrXVXxvSaYoiTbBpj483uvSmyEYslOXU8ZYX5Im35vSEIS1Ra/cISMzLNqBIur977RiMPs
QapjOjunWXs7iiyNumQkeDhHAdWQ9HmL0y3d6Xn1rqjRKD1/WCb1rjl1dkr7OljGpT3S0EBBLOUz
LTzCgbcll7kl4NgtE7SRsTsttr3v6pBilvri7DUQLgxxUJNzpdVFl7/R0Bk4I3IbtzlsTCoiZRg/
9JZM0TwNQZO/Voo++uiyBZoJHiz62r9bxELKjmPdjB6yTHp8e3vy8ZCiED/OxD4GxE/Rdp7vlum3
Y/XtYS41tZ/63D4IrDYhdubXYdjQNK39qAb9ZUFDhRiRLXw2XME5WTfSOjuWPkXveb7iuXVbPuYW
U7gtbsx5Ujfz5nVc7OYNITPdCMf7BUv7lzQZNmMXCyymCBrpXZWFSWlWhyK+rUjOultKSh2aH+/d
ymb3mYg0skVk10KcBPH0VPgzABzu1F/abwDddbKpMiMoRLWiFrBv+2bCOdcIkNf16t7QHnhG6Fe9
124o1wLp1JQh0JWYkUp/3pcwiZTvOceKUseuhGNJiCb8rpwL2vRseTdZdHSIwujK1n1MB/u3WWID
nlOJcadfZlhQKbHMmd5dWNdVufEjYdE0xHMe1l6Li6XxxK5gU3oATDqv10HC8ubqP6d2R92Bt75k
M14+7zWPUXbkZjkGw9qxnrYuRkE8pXDwIsItCxWRw5EwgPho8llVaFSdVbRoYYsk8Nzyu+Ysjz32
XWbaRqeD0n6nGO5GwEOynjal+XOgMhM45krKhWW+TEuD0WDxA6O1xN7R7wq0RBiZFbPucONnA5Oi
JtFx1JjoR5IlUCHubKfC2FA3F5OGCWAoIjRWEFKzK2GQL/QA84zzsLkfzeRB9+0yEBm59mrun3R5
cQ3y7un2gkaf17A06UGVuGX2nj/odM58Ni/kJsSaD1bHHl4JgAqNftq+CnY4GFhvvY5K4FRnd26J
MmWlV5xL5x6x041T9lcj4XBYVF35nCAUxHdmYqN06MXrggwjmKvupfanh7y2XxprYMXb+yMo7/yh
MAZEM/VCTk1opFgBkndEhXTcvGIMSME7VihWKG0cl3l6SEmJPtVactUF4E9aj26A6bvMzp04Lrl5
0K1O4ckwp4NlsI9xWydqjDG7HQZ1W3SbIZDRoq5hqEsrJveeKn9ymEbzzZdNtkeRkIS1Zd7Oiqiu
L5+aXWFv9DXzs3Y174ZNEPJeiv91yyp5dSrCrKN25ukASN/QvhQYQ2p3J5EfjtSuX4n9qc+zJYgT
YvqhtP5pFY9Dg6XZklIce5E/pCaYrKX1RFgyOQS1/EWaxnRpNk2sGmit1jOmh9IJRU2IJLCGNJwM
RWD9rMpDpdLTTISt5mYpq6KthNWfBHXykF2PS65sCkUMlnvj+uQAAKMn9gMLF0NHDLNgPyZbXkV8
Jz37mmdiPHAm016fJ7IaxvtWEK4dL1q2LxAser7sAlenSZ53UYUcxkeaas99NGUl6NcNqQojE9VC
ydRqXjbh507rIPEDmzfYQZsOy3xKpFKsHlHOa2T38nesjwVeZQ8Id5rSCR/o6ZJQTEAi/EzQYMiQ
GINH5kLaq0RyNz70n6Hqn7IOTkOXsOkhZ8S4Kcc2otdAm0JHPyZRXO764dAs2ZOBdYQpvH+YvVSG
ckRy2Q0utTgDrRbHOnpCBV3M9D5453Ho1MGDzHJwFP4gaAo6uVgnz0Q4LX1nCb0Uwt8y1UyBddYg
dYrhhqA7GZgt4dDo8IycX55upjcYWL+nGewDEjj7xM7QGznvfVExfhQjWwyojannfSyyLvaiGFgH
Q4kb2uXWp94MVyOz9wtKHd0u/D2fGFsbkpAWfCXj7D61sYIoMKBJrnud8FCGfsQ836WcWaoo8SLj
dovLVlRrfJKErYHNM5HF53yoGwh+ybfaICmySGke6bSJ1+bdomRtdC9tgWEC5Vp1XVNt4St6yzdD
mGy1Hy1FClgiFnXvhlyjdY9L9CDKxnvQCgeAR+Kce4Vo2YIAQRnC/uWv8mXpenJFE4IyuYZIqrCm
j6omCy/RsxdMpTLr5bVNwCelRd4cVtbmoWpfFL5S5hMKOZ5WHHpgZE4BkULOytjlZUY2zqrHx3Eq
nywZD+Hcsyw1dfXaWdSA19kM13z9ZCu4OqYeKppG9VJ8S/jGqHETKpfeWxNL6B4wSj7PyW7w3W92
k/3OZ/tuLMenVpu80HNpeWASWElUsDM2XGNofXQxPA2tcfFiIggIVqy9e3tJnwp2ZpFh+w/Dap6V
Nx9TYV5bPc6O9P9qVvJb5MYLRSPya2wYw30JM8LuH/rtIqUeGSDB1/aqsM8YdtMbZGT5j3Vst1MN
3pAxLbTprBgsL3yMDPz2fkhstFnriZz7ARSntxA4v7EnaakedQ/eWWa/wLkmHtjp2JUl6+8VbVvY
a6gsGiyjzc9YjkcrmR4FQuVBztA7hvmYLNq5Fc0bULEhVBXufJAy1K9i/3eJ0+1QN877ahXGiWkT
1yVkFLht4x2nRR+Wi7LRbSsiHEosH902O4pFQ5Dk+zu/+VHghW1F/WSNEPTSmMzKoQaI1eXfdN1+
moqZ06uDNLsW3mtj5jQhkUTAHQk9Hexfuv4w7MoI56aFEOzDTXDYKsqW3OhYV2FBftBlgeHqGTM7
nakiBYbkXw7cg1woE6rHxVsLqRTwoWHtmWxJzjWp2lJj0faQL/1TOdQQOkpihb0lgrjG0lpHs2B/
ItJ5wpN5V6CF21X5/KFErXbGIprQJcM7gwxKeTLQZFectPIRllrWJNNNY1nvZa/Ceqb3aqQkBeJ3
0CN3/mSNmT16Lt1GZ4DWJKoI5QhVwBpvfjmFEL0IHHTYtKUIaiRVsF1fkGdJV/TXigLdc218nB4r
8qbrqLyoe9On8ZzY2hIk7cShMWLXYhS3kIzI+s14+4VufeYSQY7RFp99TgscfW8ceI5LkxEC6B/O
Co/BczdrA4A7BrRAI5KcuUIF7VqVB7SFV91d2gghCC3USRxrIY9cQDsjm4Yzqpg00qCdiNROEWKl
nBrN8rz0kEbo1xeHpRVRnzbZ2R6zwC9telCVaI7JwBFXEBJ2oyKL09auXTbSVWnLOzvrLouieNh6
eXX0KB2fURBzOlqvVTw5IW5O+g9otVKWr05Be3zQ7D1AyHstNbwTVwxVgz5HMpoxZ05tGw4TNEqy
YA84nnGTWH5/JLvnnnT2765DvJGRVIdxBK5kuc8FLMhdgWsJ542Yd4pkFsanY4k5iJ3VddUjc9XE
3dQQ4LvUMWVBYBE1tbCRSsFxEYhqraK7am4iIe9kTbg47nioEt2AE3s7qs90wR/hTBFCReJ8LX/v
jVDARt/+mbqksSfVo1XcT8NCujjKqLCOZR/W5KOGpGPF+8ZZSHbY4M7ag8Bw3JEY2CJsYhFI2PWM
VkfX7wXVUkiWvuKEmljUF9Y1td0nz2uPjuiHY7sUBBuMq4frggTJIaE2MF/cmHLnODhVYNXGNyWW
GydDbFPP3hilxXw1BXz12qb06KQVGdk11eiRJfqchhZU8DU3P+hNmTsvQqI2I7GzK/ahKVXoCfp0
qv9oE18+MDb/9pKYIopPo5805/FQsFEKWyNKkZbfw1C6VIa5y4GVXLBBnLtYKyNjzVtIauM9nX/y
ajPE01kGbUuPXQo5BYXqscm5FpV/1efxNYF8EYKU4QPOSRkf+9mlkp68sBKxApOT2tR1GBJFGq0d
JdVFe4d5d4gxWb55i3vUoJ7dp50NlNFFbbjoFWHVI4T4uPWGYyWIpZ40KBu0B4Yjs/gmn5o/EAK+
05A49Xoycn506B1szLGueXGsiSjNpXoecOmce60B2kK27dkpJxqPf97++q3d/vvPv309REhNwN/b
HvN1++u3v92HUCO5J7BS51LgGRTC4HVfrqjsNGE+/uVp/njVf/mUoiC4ktgqM/jjTl+vw2xIE/rP
F//jkV6mbkBsZqzSsLwkxJSPuZAseLe3+Ofx/fE8qjcuOvEe8FW2d/z132073LBnSo9/f+av23/c
8euddML5SKZ4DL+eOqH0xDP8z6v8+VJfH9zXzaQkxM5T8QI5jI/sz09Udwx1TC0Dvp72HI/gER2f
WmWa1e9bCmuQ6O6GQZ9aindg0sdCY+cyMmPOJinKNvTg3jRQe45silkzf7slTUMPxGz6UWZlR1e3
jUD2VMIInHguGOEy1KS2IX+y5d/ChOE+McVOYeYuDPMYniaf9r3Z77R4yIJ5QaHsKvXsDw1p4OhZ
HPTFIyJmBbtpRXDqDPmtrm8tkwWb46J5+MLlxSCeaWyyn1sLo11gLmVDfa2t9SPvFOyBBsqVaR99
tCR4lXeec9CUdmuVRIMXK6FbFgq9oBv7DPeCj100vtctBtTMQyFgOSln/YRnfq29PResWn3Q7gyR
ahxIP4DQkvnnttmYtJaNU530LHrxO4UZYU4JH3RdJNQ1LsupL3+ssJrhOXoHjIqh1Ge1QeafIam3
BM3SrvE4aUnUmyMmtpNWiyOFNGOLH/uwqOUtk/aGTgfYpDlfkObsLWq2kD11+EJpe6wRxodJYh2c
bvmOLIedQ39AlygReGUHe+7iMJ2wTul2DUHN/awmaw7GZvmcvLJng2gzcFsVeSeSOdAYekKu17dE
mk9VwfK2ZiQLxrHOg+p10KmCzmuCnnrTBqf7VkudE+TbOFRG5u9ESwM9S9ca3ZE4Njr2OKgUcZwa
RHBRGbAtVewHosUCoIo4GDzDiPrJBnOrDW/NZAIKtvOnKWZd4dbZnmbP9xVoHYU0j3ZU+2MJ5FD8
WJjUQg2Jx6EH1gqjcLp4LUFgtvPYUOJs5pbcbY+uPOrPW4ax0J8RLzi9BnS3BAsBqeysr/E3cJcO
PbK1CufOfQFUuZ+FcvdKK5pDT6ptzISw+hjz/aG661cfVFN9dvL+o5zT+3Uz4dnJ8F2fBxetKynO
eCa9w5fmya1BUvzFXfUvIlfMTbD3Vy4B7SLTsSwycSyWSuj6/lnQl8QIQNOB4tSy0HQpRyI8vJzO
Qkq+d6Gj7kjt+MmpGxBxpSJTFezuQUiqwuAujb1mRUjwj/RQDHwVcrgxSs3/Zs8LJAxiVXNOhMrr
HhkK5H848C8X1d8P3NU5HbCHWi51/38+8JXMAXehRhvRCM4jwtiRa1DO280E7oA46CkNZoKefpHc
OVmSnhcL2NO///A269rfPzzqH65FyBE9NFZ5/3wMKYl47pyUaYRYY7mrCzPKjSyJWPmRmL162qki
2/IQszvQGpYMg35271aCd77/++P4/4zrfIlIRW0fc52OtNf9mxU4r5bFbnNPRkMd48gRrR0NoGE7
nUFw6rK3cZWkqBTuEwTP5ipyJP4pxZaxtqM67rTr6PfNhQX9rlViukoEM8xXUDgTI5lCWzJMowgF
WghAKLads+gn9NtaB3reox/eavSkVRHDwcd85YpxPM1Vc8z9CnDT9iPdfvTF+vbv3/a/OHc3ix1R
Vp4hdDLPtq/nL2LUQe9F0o+JjFzDLPcTAKMw8zdKv/QOtQPUyl7by9hM7C1HQtLNOipnRX8fIGvS
zBdVyvFU6pN9gq8yRrGdfCXm+ru2jsdjQQzPaTCnR3IErcPXkf+f/fM/y6P/k/2zI6yu/bs2envQ
f2uj/X+AUPGJZPvnSDzf+YfnoX12uQz/Rxlt6/8A42AwTHjs4FFz4gf9f2F4loto2jZ1jzvoApWV
/b9TRpt/44lAVIWWxDCAEd/yLNrC/3wytoTcE+wgk7PZDyRnSmpDqj/m0qzORWL2Z/IYnaOTx8ev
W18/UD6Fra5nJ33J62g0Pp20rs5fP0S1dCvTMLd1dvt7vV9v87QMOEkpePUk3SIje+/1OKGkQvqK
QUM4scpfsJv3kqHxqjcs60cK9svWH2jRLPLw7EJFYgOXB6M7GHdx2ZDtTiLrRYdWp1pA64pNXrgY
TGxiWB9HzOnHegVCPLB7dnPXj2JNpwwqygmlS4C0GNiCazgB9Xt0ZOac35EH5E7eeevQvMISU+Du
sfQVlyrnwSr+gX/QDfB7XVZyK9maH9yO0p67Nmhq6PvvTbGoABm5S6bTPJ1NBxp0HNfkmmiYnHrp
W6ckGluDBKMGvZZopoOppdAnoI2mHTiuwsd2SOLL0TDju1kmHwbavd3QYgKZa/2XZT75HSxYdH8m
5Kglh6tDO4hJkmAJQauvshuizLdibD0+Uw7cyMBOGwpzOQzVTW0h+CYe+bebeXCjTZPIABmkI+zc
3vLQT8t7US9Rb4B40t36LHOkqTaiGMMcQOOvhKmvyZ2k+pyGuldt8oEvK20duMS+XaeY9Uxiyjik
5XLvaZ7B1hvjrZ93qEBooacG5bcx54i9lc8jj/MnEiYG+FbTeGbLci6rh8wY1o/OPMzN9AvGWxyV
MUFDhttjxGoL4o/1Lcy+eHQmH/sxNsNKYf1pemorvkx06KPVHK5ETrDyymJMRe24S8FcYEgqzuv8
bSHT+gT8DYGiZz/5Zdue416L7FFcNx8YVjrvxsPMdyMd69e4kjY0oLsM4G1Z4J61+3TkMNk50Kc5
zjrvri2o5Xpt5x78AbopCmCUTLanAlnTCFylIlClWtIwb41v62rQsM7M5EloXghJqdubjYUyqiCp
Gf+TdgcsP3DzXEaUIr7Pg0OTAMc42WVUHwxXhdOCtqgbA5ZESJe1ojqOzZycVUctgZy7pAClk+vL
3Ur/BhWF80wlg6M3nTPI63JfWboMRgr2cE33vWW1D67MLL60Zp/0XGcC+V9Es3952FATg7A/i9go
35Mu6hrnZrBhiS70VAy0zLaxsr0XT3JV3w01GCDzU/uUpDH2hupB1kt6qOzuRI6Mjmx+WCLTtSn+
LkcWNOXBAQB4xEvoi4lvL9HmXU9MGFRm6MjaYh5IPLoZU7zYaVHfVuUWnYxPoV867ThBoWvJDJH3
1uweTMc9uDYY05LaEMvirdFhJvqxR3RQeybtgs3nW+uUq0nx3U8shOuC9IkB6Ipp+ZFTJPnVNNI7
lFxVaO/T1Jpuy+W577T16NQtsHhxMktNPlrc/ZqJjE2X+O6NIsJr3QSG5l2q0r6fS05k3GbjTW06
PyB3Bula1Ue34zu+pPXI0p3fd+BB/Uimz+m0MS3yNjnIsvsWGxT/XYI7JGsWBCWQ2dWo9sWgYess
qVyUzj3LgPWOBN43bUxeM5uAhM6uIHsAlI7aGEYSz0Hr/gd6AWr0LgCsQoSmXJdQ4uLC0qx/SApe
tALiMsXbzUYupDL/OynG8+DXn3G+xLcmQhJgWxRunJxtQTt77obTSQJTR1IeoxbaNy0ERCK5xkE1
mAhptfTorveFNyFHS0/OypbOLoybdXXvrDSu6d3VdZgP3Q+7pI1e+f4vgurehiZrI3OLe6H5dQcv
L90nRKoEianXR2uCZ2vbWaAY2oIlhaRJyRsL6gLNbqHgWq+nePS6k15WIxktyZXMuhsqMBYzEarq
lCJao6b+IPLybLYovIrUvG9xmljxKfP06ljTVUWUzq6olsstO7R+ffFmNq1xp2MoWMXnRBp5ZTJF
4BS5JFNz33iyOWVV8dmMKeBzkREKR7W50tR4SJZXr8/Bry8CiQWpA+0C8sp21o82bbleWsoUnYFk
raacBAU4d3ZtWkynXJ9+L3NVhYBUrlPnL4e0J4A6m5v9qFYtVHMLETilPm4/NlXlfHrTi5sWb4CN
8scphUvoO8yaNuqGfaFPv3q/HL+pbHygWQvp2mczoyz/plvZKduG/p62F3YcVzQPZ/DbwcxOup1L
ZFkxxFNX7vu6qHdFLInnBjgBE5xPqR/Hn6XzKkspHwkRxAXeMaqUt4uP9k1fF4PSpv5idd8Gqy1C
NwUXnvpDjfN0YZ/4wxAryidsM1IgxVlwX+tVmd+aScLADMWhp6Z48EilsWfIR3C/jBAw3Lu24G+y
CpIPfQAC8H5rFCusZsPEnZ9pZrylGO+BK7CdnpAJcn68VwIYeKX333s2i/vVlS4yXG/a90V26CBF
eNasuPhd0IgGMeFG0qGNSBF7Iz96szx8x46rfVIURc/i6F3YAlkIbEGPAWVIc5vSBUVGEqfXyS9C
ZxojbL/WfWVMZSSJ7EDxQBNQbdX0zMsDF2OTm3fj2bExhnojzZK8dth7stgomq0J2tHAYq69c5rk
LGqS2gtk32fdLNiEAZeZpQ960msbmNzdqWml2ueoUQ9epcObG9+slMbW0qlQt2g6zjmIzyq3fibL
GNDzvtW6ml6MSYpRbUCoQiqMftCLvEF7YJtzP3EakQ5F8k3HZZx2GoFUe8uetCdfz+6wu0oE9f2t
jr2lX/uznxIOkaRic3Ksb3nNxWubSKWAIlMVVt0bs45zUNg1glkwmXkOrodWX2FngB0bLNL4GDbl
XSXJzsCqTIlVneEFkapTGWfVF9NB1xQQWHdrpnfv8UZsbIlzOLeO8Yucl5smxriaaU12dDx5aGhr
0FUWeuTg+A2dskIoKRT+OryJ94a+okx3iueZDu9Wf4COburxLZ2RNex9zMEeGZEXjOPIO1gr7JM3
zbDeOMpl3/krY7WhyZfOweLv+UcbC/VxGFlEtiQp1x7ow7x0sjOX11bKngh9q9ZIx+ayR4yDnruk
BT8J62JjS9uJPGUWrCWc0jRnRTqZ+Tci46maUPHSXf+Ql8ahXA3JOtRFsEaPvjOcUzdaBns7g3zJ
1LzRZ7LsJsf+bAGmn1xkpKvDimVwnjg/zbAi9BX0tp4HOB/OGpHB+3IajIjJmzPD6oPGpAYufKFY
mp3oviU3vrXCHBkAJ7ea+Yu42C4sDTRwdFqD+cuCnE9RsxH81eiAaLOXQ43dhjknCUgQckILgSMG
4TVcYNajUmLoLDx/p+ndnVXb77PJuZLa7c3qlzAYc+ddCWwWC36hJ4riemBCNPgv9s5jOW5lW9NP
hBPwZlre0FOkSE0QFCnBJ7x9+vtlcm+VWqHTHXfeE0QCVQWgAGRi5Vq/gfzIak3VB/V7eiM8JN4g
QXCX9gSns+Mc8T+KNygeYPGUl496Ywsg8clyNepy/M4Df13Z1bD3XNRT7bF8qC2HtGwG33gY6uci
ak+TW8FmrruZ4LiFFaeL67QjYHecGCuZelPX95o+VptcePHOyRaM6ZimtG6dnl3h3eFTGq1DraGu
wS0vUkbuokpCHsLyeagL93oJk1urWL5Wmt3yEtbss4EwlLmp/bY8oLI7UkZ2NGqE2b4NQYEGkBtg
P2XfpxTWdR6DOXUnZDDywDzbRudeEYjc4k4B9CYo3A1emdTuc0pqfX3tJqDq2voqmtx6m7XWnrQK
8w8PHC1yIl8BgBNVQw+dUaw4Nnr5CEs73BqxBdgONBguh+7VmC3wvLNmb3vsnKq96ZsPSKq/Ym11
NGPvdS5LEqM4IiHGDsAaN6V1CjABs014BEFq7YYqpuydxJzpdaMtZKEN/oi/FGsnWnjM2na7RN+A
88ynplunITMYJg4vjW+n+9bktWp2w56h8R0VQPseq8RzA0sf6b7yaHUTLgIVZqC2Ux2iUwxtYh9H
w7vj+Yhq8mJfh3G6SuH1PGrp8IGMTg0rNulA9z8MQEKfY8ct9kn80WqTvsOKebpalvRM3fZszqfF
nrB06V8DciYks25RDEuuYdqB+sQygNgVkZhm8Nf18jJw197mFKjYlImf0VZPh2vu+bx2dQNcRQ3+
p/Ok9jBC+eZgmrscVgm50R0ZfR4l5+jpmELkjRkdGzc5VH4foZMQUqWK/HfTpaQ4aiYJUpeRsR7a
p6iCAeFUqKHQSWPRBLge8hwtwYMX91cC0bJVWi+8Bzz/WNoGyst++6DpMIqDKbDfCjRWy7TEJUIT
H2aKZvhg0LWrGvVJPFK5OfRk5sDbaMyoVU7w85LbpjNzLPoSBmiH/18ZWnOypiFfa2YIPcVyto3Q
iZW5Ljin5t5mIX0N6sso95kHYG1ubyuXJFMCVIvpfrTXdciA2QSoquC1OpfdLYT+V6sq7ibd7K8G
AMS7xMSIEJwvznBCBlbYcMKmozsaC2UA8NVxO9+bgzWuoSE8F16DPCWT+wnWwa5xZsAhlCCnoXIx
KHamfY8Q6tZ1za/Qj7NtHI7jUZPui4Hx3vp+Tj9F3xdcSdykybUxDLcmk22izEwj0Wq2xyEcvgSZ
4Z4bu1s2cSar3xYaJ8QFV8IcCcaKOqcYEBJaltF1VbU/gIG5W4BOWxDy4BG52ClmWKjuG/oGmROx
CURVX9dpvJ7G5hnZIITaGQd2k+1aOwSDjWtgEU1H1XHAjQaCBaj+3LO3JGpXSZt8xVYlgYMNElrT
zce4g3/RDt6JCg/MIc8j1kERM/G0dhVxbty24UebGE/tFNlHL1pZTXTWQ+kNVzGF0bfRqtVwDhkY
TKqgh0ZjZg/2bJ9NG9/6ETGiLTkICKwhCBNjEuVZz9oTKD6QEJnO5Lw0cNDJqDRXnblyHfFklsmP
xWR3hYUrDDSJdT5RgvDTN9N0UjIO3VVEkQmfKXobEE8DpG1l3wRwLBiODu7suStB8FZ7CurFXxAR
Zfqq1r+65AfiKiK4nysoCc2t5n9JUEbagvkDRWb0dwLpxlMtTQsYpzwUROX60peoy8uWWlSAFXsB
Kt5twUNr97g0AjfQYthXclE7tXEq5UKtMngbSE2PyHIWuXmq5CLOR5vXURPfuK6b7tFQBEebB3dw
f8KjOpryTVCLCgzGafDwMPr3JPQOCyknN9vt5IULn7FQrb+ttiOGBkJrj548Nx3drVPrvZW6MI5q
RW2eTHCL2dD80BuDujvoMnCWC4GTPFnVsobkNifM3/WIgOCGID/VKPry2EdHdNHMUxH1/1wfKxX2
2jDR3rX71D8BZRhk9c1DKSW+6zq4mF5n2viS6h1wNIEvzIJPolyoVkB+7rOF2gZ+g3yjIwAwt2YD
pcgdweMQzXYncibdyWqjHgZmOW6oLAAFXyRQxJK/m6aWCSi3CTQlAgtDtCml5vsi5d7VYgI3h5j8
r40DbxSeEkokzHXvtCZD01j3BsJIWoFcXLYJovWDALTlTuhNdq7xzyLXBghyfvJlQjUHBSXjIcKa
FkrQVMJIpzJf9UOyMaemOl0WRq5XJ4Ls6gT2cNz4eoSseOkmuOTie95pWXWYeT2f8j6vTx4xOg80
uCm70WruEDhNAi9giXJVy3RjQ0lXIuzIEKaFO54yeuLRcF8pQo0nHTT8vsayYrLK8TTIhdqOWT14
yywZYNT5CybxnZAR8NwPpwCU7KnOAwA4WobxwVK8Gun1KEX5s8nJ20Mlpfk1z09BRY240EfSTeDX
IocPfsqQu9phkn6vtnP89BQEcAGXUUfXwmpPlCPbUyX0mCzeiPokTId9hFMJFqEV5AIc5YoW94HL
QsiDtnYHjk9tvLPkHgxpQ5LIHdbyBPo5x05ArTcawp8QOhqAFeWX0uGpQtQFYiV0jshjmPQQ/LV0
pkkCaypK3VO5i7vnADQyVVFUg2LD/jagDLhKs5G8yOK+mzXZWS+1kAjVrkNYhH6Dp7sWSsx41iHD
jjrZeizxBBic8NX3ynvUiveDPji7PjUeayv4OhdiRDlqpyVpvMfc4y6ZEciwjbq7jjsbMQnX/Ui1
RwRMavzH4mDtOv7z7ERXVmrnu17aGwXxGOyK+aNIpnzv04+LgSwd2lQ3uWYDT49WuqTHwDBi0nBI
7RB3Fv+kmUW6La0cn0JK43ZHFhWaUtcHErwUAdZq8sey8i1g291PQrr+2DtEpVr2nGQ21lkp4yWo
2Xx2NpjToCEk0+VUJDEbCgdEE73+FstcsqSajypFBEF8gnyAMXK2SxuBAdU4rPROOj9bH9JfC6w2
8wncyTlz7dXWeS7K2fXoWmJthRNGRiN4eDdw37T8uS28ZeM0rrYKcO3qTB93HzfTduXoHVuMj09+
Ch4YRVb32hMNPuzDcyCG66HBJ7DGQXMN1QDt/bbu71rsUFrNeqqhbpQ9wXIxal9LKCgaAkMIe8lZ
phj22Kc6KC/AakNsu3xFvxC3Y2rP+akQzdfEyXt4T7gxEggeKbG/9ojrg6IzvW0pJvMYjc9pNzZf
yGStXKh4GcDmdZCjs4SJ+P0UOd4GzZad4/F+qwNj2npG/zI4PuFeTQKqc98o2OTf3aF/BfoJ8cmL
v3eLl6yqRQsAK3AztKgHIzWK71zwr2aebv3cA7FpVtgtlvtoMD/AnT4mwCsk0y2Kwrsl9GbcAsl7
Boaz7wISIKQlVpM7JfsG7F9W2D4jOBjxPi2DLen3WzEeQh2uszOE+t4qPSRU7DFdN1ED/m+KfkBC
wXaQgJzagsyuDdi6ACE1zAwAcM/MTq+8lVHmVzNOBBurDZ6YIUyYZzPF7IgRkvYbuYJv44QIWCSl
o2AlMVmyeJXESXkHUg9ZvarVD5ZPNWSOn4aGwjuGBiSqyK+uWxGfC+OueVhM/nhGwZYQ/HWx/G6H
UBvmAP1AIrSGAFWO15aVYVRigi1prulaPF24bqVz0YOtd15tRGQOon8oCynObk3PulHYu2jovikP
es3Rc+b2PGZtGpO5SAl8Sm0Xx+I14sYwD3c2ZRTbuxT09Lpnxtj66D0LLNDEjP4UAGeKUEX4ZZk5
0xAW6s7wkP8xnPiazrWSpYwcRMXW9mf8ugrviDJABXwNiIuH0NmDfVcB5t9YCP7I1FZMLsY66bX/
JslQV2E5CKbnzm0lVcudNIRGRqpvhvABiubbbPvaKazwODDQ6o8SYElxbtwbof4CZfQbiW2xCiNI
SyOC4L4RnRlbAet2e4K4bdx07labmNrFsLHwOgFmy7t37wC9lPSwLzGFFaYmHxCikdeOkeQYJmCe
vL0gBFvuzs+1d8cugJkO+s9mRBBwmYznMhmXXWxKXRq7+OKOkAgRKEGsLMz6rWdjAlyEk76eB/LP
gO0ZsyQliUT3CkvQ6nbSIOHMpyp2n8asM+/0Q1tv25InLwRSfCzLNlpnmvsm2vJJTPkm8zpY/jVw
6civD7WDf7TInGGTzOKABmawMnO8ZWCGbq2I1ymskVe/j4ed381XSFbfMGCZAG+Y3JhWz7FJTTK5
vInzZ2dADdNt6mdzSXHmsOB1BRHoQCNZnsfBx9o9hNE6L86xMd2bcrZI0ZpI/GAZk0t4ahI8Z9I1
F30lvB8BbpIPKfbznFwPWQScmfDTRmbOi+fvEVKO+xQq0iof3C8Enl/12NJIY017ROHGUxk3ABI7
wFdFdJ0kTbvVg699OKeoTuXwpafxOcbsikTYSR8tJiNVYOy92XtEJQYVSX1vm+hjp9RjmPA5FVPl
8q3Mh681lQOpjwLGa3hLytFkXms8QPoRZEc0NNPCZl2U0Xg16P1tW+Q/SAbagwsPHMDeYEsti5A8
bou05TGV29QHapFIQGEh5S1QnnwmrwmtYSFKUYu6JjjtGXT9Avl24KkRfgT2zTjDPQiah6JAXhRE
OhIpJ/yzUbQuiRnUAmWa/rM1h10o4RsJFLvQQLoBLmWwSiqT0kqvDec5tKM9iLu1D4GhT/Rom5CT
pExnhxvKn2i7UvKL7HI5eXY7HfIwuy5yXjxBUN3GE6/xIDV8Yy1G/KGq3D5muj4T4StPqRFMHonb
TV4Sv/KSbIlQCGJdiLVm2pZHtb0GgLVHjZdJvX9fk77fLj3lySR7GMPOhX9UBCcLOvPJHdZT5ySn
CscdoiCkuZCLTI+eTyDktjXkks4Zt0LDNQ0MarWd9bw4W4ufnxf4wmc7GsmIML2KMDMHHujiMoCJ
Mu4OroRsmW0KvoWw05UL1VKLMcUkbqWaQGbLE3BmtFbPAojheZJySXlq/Kh6uzrNPn07twngZsDp
GMW2H5GOakenufXJKRH2UKtM9aqVq3WHZh7Jf8hb5oXJP3fLG5ZxD/H+qp68euPDNVkvDQ5JQF5m
EvYJrA8mf+tEHsqeBLnzSKwWLgdAw3u9SDR8qtzikIYO7AHCwsvCEoSKrZmQylVN9ckMATM0mS8g
clGc4w6Q6SCSGxFXr5mSXNERDsQYvLnWxOjtftvWue31gCoHHZWZn7t00W4yBwqqPN2G/KlqUY/u
jr14HlPXOjFyWqdiiOgJWPhKPIMdJEgryAVKJNVpWewM+7Ow2wRWQW5GziKCivmEaqmFk04m7I0S
8aSxTc4mhhqpIE8NnxWLC/J5J63dQ5+PcHdvyOVZExL4Ve2TbZZhvY38ycr0Gp4xGeqrhZf0wc5E
LwX1AfPUJf6PciZLymv96FGa762YMJwQTiQ8O8qLy4taj2nLRNpAYjoo2CUIGLRo0PQVwquGi44m
DgLMeX4tAqCUByNiCitQalnN/HgLH+gnQuDVSUtjpjJyEfxqWXXgrPF2CoAVYr+Hxe1NZoWYkkkA
iYuyS5651WEzw3vX1yOwl0Pn4q8q54iFnC0GcCURxCOPq25EJLVs8mUGzdE2nguNkTx7TJBGEZ+Q
vCoh7fiNAHMKgrejBESCspi0/eI4xSlKF/KpQXX4BAhHVTns+9mGZQ0CuKhCPHACsVPHGZXqzajk
e1CltDFDG+87H+N4z0NXuQAZZjl2x8kONqw6iCVqIqQh6zBkeJRKyj7QU6AuiUPcCqltncKAOckX
/KmWn6pVG0b/Hq7BsZOTvIFvbEJLRwlgsRkoLTkXDGJsD5gWMgNpUWnqYgpP/kBS2Oq/u+b8kC74
3JhyFopUYnVCfgJpArU+ofS9T5qEazGU/dnL6+RYkVZQEJxJTDGMAHmKpXw+GxhSsKIGUL6cXFzj
cJw3R3WmIP6YEFlmd+213MIBCR/KKOp5RuR0qYNdxEFKfUbkxT2oXc49Aqife1fregYFRB6bUlUN
14yF2U6c6GV9QC54LezlHsOrb3GE9Dp2jft2mHnMTPl08YRgNxcvkMgnObjIbY3t1iuPKsRG/WPb
60Ezq+uQau3LAl17k07oosjLE18JwDj/+PC17boc0Q777IzyKgxzDSt0rqnTyWl5U/jfQ+D4uUyP
tPUc7V2ZSpFr4Zx8DFMxbPH7K08h5cO1HYft2vAGuoo8LdVf1KpaLPKDsY97BNTJuaszn2atRgPX
vEJV9Sayc9Al3N3Uc+RdmVG3tXYZSlSrYeyPQ1FkJ9eiyxeQCcmgv/AG09A6KXIgzQ1SObu8rh6t
HrZHkPU3hjCYPkQhYl8g0SdyLSt0rq6HRL8jgiAZychl5l2+aXCFptqKuh5w1H5fGzF9UMPmkKtq
VsN7RV4TP+Tiwa/Ml7RzX5HDv6krI9gwowQuXsHrwtTgKk+XZY8KJq9zvTshpXBuverVQaN7Uzv6
AyJuaGSDFV/PMRiDtvgWBTje9oNZbPMqWQvUYcmU6KvB8rN9ndhP/Xy26vC6BLCJM864Scz+BrlY
bJxyxln7uh9htkL9eScd3z4M5CqHHDLQFM8PeagfOuIxYKFgzWdx9Gqt22BvgHx47l6Tpr/z0xDn
8HvDQ8u2shEHmdzkdpJUxaSCluXPUKlNJsYEqQQq3YhQUPlOj1zQqCMoM5MQNSgdmlqbmg3mVcAf
qBaI81w77mq0xBFFmf57qd85Xmi/x/jrUpqQJZ6SGHVAoNcf9ecIB82AxMU2NTJkxcfuJ56m+LHG
w/1Uo7zSllqwU52RpHN/kKL2k2j0/ej6ezWKBI2JC5JqYi5oHuv5CAwBRMHcGbdGvmi7IBbBaSqQ
WP7/WE8lqPv/xHp6Prq1/xerj1J0b+IPow/1m3+gnoZu/wdnHNezdQM/Id1G1/Yfow8wnf+BW2Kg
k4gosWnoHOkfNVwbgCgue7puInfs2MAUfmE+bfs/FqS+wAML6jiuaxv/K8wnNnVgOn/DoOuOi00Y
vR0VJd/0bTCk/wcAuVrKzAyZLt66swQgEY3AixcHgbb5ClP04yJKb5fm1rno8QvNh+QbVHDyuZNr
gDOIyc7H557Uyw4sRbrpxU9fzohxFXg1/e7BrpoUMptNiXVwgHNBRCE0oFcg09Q65X0xOhQ5zWjF
W97Xv2Rz931ZUGXy0gUFgHheobH7GmfTuzDF3kVg9jbPZv1e6ieA91tlWoamQ9j7K8clfZHbE9Mo
22I6bBAH3dXL8qw5xVdr1pJ9+ZM4mjiv2Te+LHH01JDjJlv2NfLV6yjM9xE/Y7ZEaoRk+Qt4vh7l
gfljsik1cvXWYNKjwzKgfWZDrpuD+RQNb9OiZ/dFV277AMehlqAXPU/vDDqLOGMJTfiTM/TgEeJb
EiQfde+fxZBLHREdG4mNYbb6XveBtk8kWgHMbAu7hY2fl9PerFAJcTL3pGOat48DhiLbsMEV8c/t
qe+vIPpXkQS+aWAxowp/937MtiZMv01qzncxKkdwaW9rUWzMKnM2nS3ps1bwqCXYuy2NftcNqNn2
WNKulywuV271yFyr2WqGs6xMO3/BNgLTATN/M3rAYxR7Mf8MHGqkFTC10Pd3Vtq+otpORWixyi3q
JCczKMerqo53KGkx1lGJKrAl3yUu87yIK4CVF7XRyftm5MODu6AmhUaSTiTAW4k4h3rhgvlv6c+3
NTZm58THyDfTtNVUIMVLhjzuAhuZU/YB/+8ZvSbwCx5Sq3FuvjErmg4WCgHM74ZjnsVigz5qeMgd
jLtBDN1oVo203QKqJpGqnUKCVSbf2CMOtaOnXBcLSCXEv6hLe9/E0ol1iS3Lapg7gCs3UAjJnVvV
W9EBStN4dQBzSG9qo5E4n8XFaPrKMt2TFsF/C5p0xKSQ10pu/gyQyDrGRf+iJ2RCm4lJH5SQ7VSi
4281kL06Nzp37qEt3zNMak6pMMEDxKXY25YzX+m6J1M/5j06M/g4NCgZxfFzGAf5GVwuEM6Edya8
FqSrCqwSWwMs6bRKp+Rhate6C4u4tt+dei9iSK96c+uRgNxFBn6iHbovqDRQAdlQWwc2gPRf3NjZ
cSY9yWwmXlUw4ooEdYMmENApbe+taMIPypb6Wl8MDXQOxVwmZ+08JSt7RvNATNeWLth3inNiUfc9
Ii0jjzrSQuuhNaggUhPYGQ4SEUFVHRC+3cyEhpFAQc5gumWkLzXguaMHX+0ORDfJZ9ERu4BptlGv
bRJKiWFcNtsFY4FNnx+4a5jETR6V57ppVxhRfkvAApRQ4Wbf2jECr0PP+eCKC+baaERkI/UtoBGG
z73twE1oEbGKsI8Tz2wTIerpIkiql+YZU7I3yma7su2ng9MnWPa6MNNd3QKPnRTkYodyPALlfcHG
/gYLG0yFJVQMfVaSUVmlI2+FHLePrlFQ2jHqfuUWInS0020x7asAXGmPoU2gBQRe+UuEfch6FJO1
h5N9C9kOd5tt37TzcYIdm9vU6zDY2Jm29uZbxUOWx2+OSG5FYTm3mifJfCGgIAK8+7THqeIpSbZ5
bswbIyVtO1HEJ8O1R5an3Olu4u9NqHQdpO9DY8/ouUwU56gf5M1tnJoZOX1mcaIfeiqz1DtyqIGj
NGvHsT0P4hZRWil9Eunnyyb1jRYevknJS/3m8zP5w9/WQf2hxbaQkUx9bcCrhsSRalFTuls098OC
ZJDGlrFXYb6aZMNaINCWgb1aZI1bIJJp/+zIPCwUkdtpP7fBLfwGSPJZSdiJDi7+xWN02y4t0p5g
7YZwRD4zRnaYgXrjxvhf+Kan3cRk7/QF1nfCzAAcYCEgCJmEVqqpFi3ikeuFvwSflqmlWojRKE4o
5aMR/GsbrifGRiBMvNamhZiT1+jIvJuyFCNhujQPVlJSXKb4EpnLl9IXMg/v3ywOhJ42yQ+z3d/q
0l9eLSpkQMnpxMe+LQCFNUZG2frMc5WdQLjcuVH0tQuLe2r+HZAR5ghgE/zOD44WuBNUXKuoODSZ
ue0Meecco941XfQ4uSXsUbUNPDd3k4zOceyeCmoDJzRQ/KydD1GBgJEpSI9M/lvH7K7D2eOMq8pP
qFrOVvMpiKdee4uSGGK3MomgiCK6d0PyAEkXSxPlQU2MPPM9GKQgJJKGkRstwPRjZxUZAYkluQik
YmxPTjBfqabRMTw2Udlta2v2Dhpw0rpzYUBOAS/wrEDm1i4ZcS8EaMUJxvQpO9n3aMY82noxwCLA
LtybsF6NgU8b+hXAF8Ca3vBNN/RyV3TuMRnrYqcjYlGIwQQr18LjtaOc5yQD/aueAEvvEb+0h2St
skPqSJfFH9vMqG9I8CDEUYxdoW9VmqVoU7T0KxRc1FVqEnDQRVL/uCRZVEtNGv/Yxpux2YGhfBhk
FVctFsDvQKHJbaZLqc3wMshZyzJaZY/uhAR+MK4GeTcSmTlRCwvbJypV5ovIJnyKeRwWje4b2Whg
1Lr505yR/pmxc8WJfD/6cxJ/j/P4XZtif17X8vGe5OPtA+k9XVaLbBDFQX0yeVOzbNVHBdpoOJ8M
6DQAPkBP7fMb6jO8uHf20MbpuiUJc9nTIIZig4LmtFJ7s2T3U63P3XweQp6Bav12GLXeF/2TP9Y8
p7++olpqN5+ncznU5TtqG96rW3vWEK8oUu/bHx/+11X1wR/7/DzVz8Opzz83qGv229/4ram+BZxl
IQKZMjQzG6387WL9thPV/Os/+W13v33+W1P99LL446S9wkYmxe8B6hOY11Ybnyc7jc/lbExga3Vj
jxx4c1AfhFT6Qf3L7xSRZCOVsqnWneKJTkKXj51Hr4UiHC1ACfzcN3mp/7XZVoR4YHilSxcUHYMS
68aaJEbAk2llzcxJDqqfqnW1MHBwQMWZ/IYxGCTdc7/bVO2E8FR9FlRWd7aN9F7VmvpG5zW6tYcB
WEaOFoQr0z2zyn/ZvIgAdVW3XlGf4pQHupRjuC8fObU6JTpP7mVdbdTkk69af/ykHPPuMHSERTLN
pxYAWMrPlpnBn7JT4gCM44Djyp2UuMjNa9UcwhgxAnX4Qm1Vzd+2Ah1+EQ4BidvO9QkRY9Qky/rV
NRYG45gcT59q+bEbKrICqR9o2ykzn9BWf4tMl3mQ7Ldq0clWSjAs1XbTrTnn38VskrKlpoZx3zmz
K2qzQX9QsuXGRC55CNaVX3UIj0RbiD/iZHUfFNyLo9ohE1N8G+Rew3ZD9cs7usn4sYzBXY3b7Er9
jzBzH0OJIhBqQFDb1GVg7PWO/O5yfqZ8Yw7AuFaXq1gBx0a5WWZQqSE5m9ApFDePvLoWvAyGbuES
C8zl8yu2vMENsj7VZDhbvcnhHSI3RTIWWi/6K95xDq2HCWFJQoJp08G5w2ZxOkwy6Y8NIApWiSEF
k6FHbtRZBll30yBOCkaIU1DnFbrJdOzM28USHdGbdf/5xV+3Vq2Kvn9PrTlZQeYgMVOmJFLVUXpZ
Lhvk8bQ25q+p9UzltY3iUJXZjEl2O+pbA91WpJo6MV73umcfFJjIl7HPKLFFPAs/q7hAiEBef3Un
WrXrX6vqg8S3fuQDMoEz1vOQrAJ6iWcB5JGC8v4QQrDhXSqVkNSdUY91pA/o/zK9CEv785FVn6kF
GOx/usrlTn4+0LL7qL/+x6r6ntqmPv2vu+rEMBF7XKsup541dTJqFV9vYrDLump9blwS0nh65OWf
9yvSevegoxykvqIOy1yTnqyak+pqn03Vv9XZEPn92wEzdaDLKUeV8PHwtK+0oP+ipPGVnH6shdqy
Vd2EtEkJUWu2v5WNqPYAtTMYMTE2X+rrn03cGosTWhn4mRA+yYFBPamqdVlcts1YH+xmw9xWRkJZ
898xSf0ntegGg1e+agIZ+ffafJ59tUyoBFxPJZrGA+22nBcc3YOC4DinZuna3311InZzAuutH9XF
xqCHbiwPdbn2l234JDAzjxxtdfmyOvpl9fJb1brcxssHl/398dtEPPUZkEd1LdTA2XtxIw5qXfU8
rnjWndX658kveIFKIqeOmyHjqbqnl2crWN4iTSMfqy48zOmZrsQ9iPueUEY9iH9vql18DlUTtOWD
X+UbhHGp2siFGkvUqmqpbZdVtc2VUfD/6nvqy2P4PqKOfFTHV+dH0p7H9tJnQl8+xp8Ps9oamKJf
wOH82+9U6/Nbqvnn+m97/e1bfx7gz19pBuDjDrWFRUd5UF5D9RpRLfXbv227fEV9aqooUDUvC3U/
LquqpX73X/daGT5X4PIT9cU/DvW3bX/s9Y8jRXLAn/RtI8s0qs92ZBKsoQao8cs/Q7UW36rAB8r3
yR+fXLahe00XV+t1hw0F+uHSg0MNt2rnl6/+9olqAmMYVgb1h88n2l0E4LpLR/lt/bOp+tVvW9W6
+r7qZ//8ErG7CTBHny0GKT2C4/odKptr6vZdjpMfk6cOYcsq2MOB0bHdfcomgcVA2+tPDCeThGl5
9+SFEXJd+voJIZ2jXUMFXCgSvwpbHNza0p5MIwzu8NOoN2Y4PCI5C9m3mQJYEll8RCVo0l3nQUwp
pW8Lmj/VnOpqmROx8aIOXwy7uAKDRbqRPAmYE5A//lDU+9EjW4e25U5TY9yff/hzOFlQBOzlpEpS
GuDyc9HU61W9WC8LBMX+fdv+9spVzb99/Y9t6tWttn0e4W+/+zzCmAVXbgvzIWbqR9dUC1/13cs6
PHYmMaTOJXxR9l+5PsrO9bnxr5//8XPX6WZUhr0KHRs5qKmfF74n0lv1zQET5p051ffqg1l1wb83
cVzE3yQv342kcdeQaqhvIXSQoyHEa9OWdJ/43RNXvVZxo0uwELaHQOsLzCJ7l7TNgYSddxqhHWKF
5lDM7uzntkrujMa98qfgxhJgjnxktKTxmdkWDgVC5wFs2HtlIi+UMDxvE0L/w2iAPW0XMLl2IkZ0
nJd201OaRLtNaxFowD0b8XhgfKl0DyHPuO+0/tx8c6PYAQBBZIhlc8ch7qJchzSAdPY2n8sGKhHY
sTHGgTIB/hzA6V0bTnY2eM8eeMVL5Sg0PUvP2Wha+Oz2/WsUT2hJ5QViZ9QyJ/JsZPmwvRQkwle1
LzPw4dzgT4fCtzdNFpmC+Qb5FrIUrpWRMizKXZhFa5wH8u1c0aIoCghnXPZR26Yruw2xFrXLD80I
bm18AZgqd3u30n4W2jRvC5RRt1XMmefOc46xJapPTMGr0rtDCvINTmd0QDNhTZoAzFz4tXfrex9e
HYLoNa7nXNUhx6fhuxWI7qafuwW5WwRsU2fnNaG7zQvxMfvV0dGGalXG04Q0ctFv50zc1aUe3DLv
e/dw4Tjp2CBhPAIiWJZFjRF4VA4hY+1JBxtR7WooKu3ipjszFAWM3rwlc5NvmbaROW9jXJCFe8gb
G3DIAB5w0vGYwhkx1SkiYNRe7IwKywiEx8TgawiMkLYwcD6zIP6tNGE9Asb2z85c28h/oTlZt0/B
greq50UBQMvgMZ26eS3Nm+9Tp3+JkXjKAH18KeHnIoBhfAFKhYYiVhUrBqj03BvhtVgascM3m4Q2
nCJZlz6Lxlm2YjCcdT/aez+o3xA8xxUA1ULgZjbGCQiVXXkGYDVXE6+9fwPPdsa5uGsBl2NZRk7v
qZiNN2afzCphu+9Ei3BQ2IT83YmksyDN1GtIQxvDd3fM8Te3AR7kmntVW+hSe5CZ5eiP6gmjHvkm
Kr7rHK+Ebs7FVdNH+9g2enTAEPa3jlQXta1WJa/ASKddRoK17psD2pgdzo+5S60iMBpAtO1HARt8
mxvuFxsm24ImhFcZ8ffZ0r+n1YT785ClJ+GUGAyUxoZHzrjpZnLl1FtgJ4znYEn8xxF/NG9k7Azt
CsB2dDVh+XQYHd4rJRW23iyj/dz/iLxE3GVj9uEb4yFp/WqbNlh5iM69mRFWM+GFmb3+fXGFec1I
kZFBAKjMa+g1m5ApR/C62TZ1/SJdb7ZAn7CRRah6aNOjI4EgWR+/LR24s8DKT0EJXLoJ7ZdyZ5bg
yDK3/eaOlBLS+SUavXm1dOaVO5rfNL8PtqUG5hOHar19mKt3UTvxfaoXzaqqxLSL2oZkE3YmA/YX
V54PQdFwx1fTc3lIyBHPSRLxSHvvRhi7uGsUmLBIwUrXarZeaVRrS/e+4KtRSJd5RKPCCbYcLj5B
y4iB/jAmBoh7DrKWmFcF7rtV8FGQaiumcY++1XKVx+Leq7Mz6VhQ5N4xgxOWGfnXIOFtOKx80fD4
aY326EccI8De0iTvKRxnb1vZvelDLmmSG15/rpOBVa+9Y8R93M71I4Y/5jvgumoov44gLaCu4+Qy
5uG6zbmQmpGfxxTyQsPhNtH8bDrD12BECDXH1AXdQW6K6O8KpziPMG+2lragwVAV8cG34QEYNb22
ty2Lk3b+h70zWW5cybbsr9QPIA2Aw9FMSbAXKYrqY+KmCCnQd44eX/8Wb6Y9qzcoK6t5TXJ0QymR
gPtp9l77bZCVeWwUWUWsj3Jvg/rtDcAlaonAGxHh2ydf4612UvVkq2RTaZVu/b5rQwKBTzq/D8lN
gw+hss5+n+zxh00XZzIUxLqWG2LmXioihHwsAOYH6hkskvqvUznuvgHF2JFDvSiQgIMg7isBcNc5
S3noNFEQ+J7JxXboCF3bgYln8ZZHAF4Bec8joip3OzfjeFZ1Ry4TS+ZtzdImCWq9T3okZSl+wvvJ
zxvYk2aSM9jd4h7jdPEclrKT00FV+Kw7dqa2ZhUUmdFfI+r+kCK1AFR5GkaBErwaSCHTQGycDGE8
srtSxtFZLParNGtYb3OWnUgNOYr5q2lr45LbC49LnJ9Hw8AoVKTDgaXcqpJIcpHa3wModgwKUMIU
A7TxoSBgTLcnP/JQbTPvf+d8PLkkPRHKxoNazg62PA4r2yKsTHjZjcl8CHA62Zl8YmEmgnQnsvhX
alUXWExYMdoR9qiuFtLv7LNtDNelS0+B5njrlfubjnnXNgxrg+TMUtxey9RFNJ5xGxkqOtuuXa/7
xr8oEy610NAQocixrXKnJ5lIyMs5NBoUuXtRlsHpaNXsgidex5NpvObguFfR3ageKASBInk329Hf
5F9KsdU3FrzPE0pjlIs94Le3ATDResDTl2cJgCX3aZrFjsVchpJsy/BIoLOfH4KRV7zxg00L6JJw
7/4X221eUMUPquCQ7BXQP1lYr6DNuydQ6UCUKptsjfHQ53xCUIm2OpjSk2WiPTbURtcP49QGtyiJ
xoN2VlUCdcB2oW96oDPHgqAYFYz7lFjcjI1yjushJRlhdsnL6kZBYliDEq4IuvWYU49DG92UNuTc
uiumDTBIjr4lee7tGYV+4VJNNwY7zDKYITm3EQ5N4sXapnlV1tVbyOQdAcp4v0SwZOtZDIy28B8J
uOcb053ugx8p2UWRBCGT+f7YGvelZX+Sgw0lPjs5xsc8Zt4uEiNvfW5oPL7tJ14vwknE8oJkDeIt
HvmyzEbU5ZCeuLt2pY2yffTlJ/4IzE71aTRy1MQTRlQxFTD8h/HNb+O95ZXNoUv1tHbJxuWSOxCd
Y7DZj/tD4M5gViMK5iT2EM5f4x5JOnVTHUShsOrlhsGcyXAeG85qiUzCidR0USOxK0TAbWwYeSsN
AnQmjWaQ8XddLjjlPLVhX8snkVjb+FB5eFKIwnlcCjOsxTMqCX/VJtKAd8KFmrt3wiiIg6ZejtxK
bIL7hlcwIZm0aD8G1Bd4W+pPXw4HkE7WyiSLOQjiv8WcfaI0wRfLXOJBl90N8X2wjeUg91Pk/46L
7EUW95idKDVXnYeppc3xs0eWfI6994L+h3U0/gKdk4Ri1clDIc+e8cuL4maX9PQOs3EyxmV8QLX/
y5wNF5ISdUvUUYpxmlZlFt+SoT151QLIQ0Vs7XEhJzOHcmM3eThbHlvfEYZ1j7mquNpCpIdx7N/8
2f+rG9da1wW48mBouKHm84AMIAPXunbxTOxIohrju0SdgIBDYlwD2yXcwOUu9m1IPd49oQMID6l2
LrjqAI6slPQMJAxKdZz4qvbkvzhb46McbQr1KqhOdsIyvfARi0rnOeF08PwDJ/prsfghsLf5ZOpr
NkECzovxz0KwC4w1oDBIgFBHp+vCOXfwEUJYZjgmhmDbwBd1786GSgZQtZS6mO1gr6IG7yxld3Jf
cCX9uCvTRocmGWKrKDGTTSHuJxCHn2jHaz9Nx4A6iKoq3y3tjGJQRTz3wUgRnpk7YwJ9LjpzP6WF
8wQaB9ELi9B4j1f4E77JpZWRvnQl5vwp1gZCUWsLsIAw0rq+dDTQ4B5LcHfT1unurclIkObs/yoK
mwUhCQvr2oV4TqzVa4zPaaYCmFR9Sz3ioy0HrStizV4QKojONA1zOK45iI2ItWSYEkuNdP3bW6Ic
0lNKs+CpfFtLUazzIt3RNnw0FQasHs0BWQktru3RW/vkTa2spdkHpSbyGyVB4CHqnsHTwSVGeusd
y/Tam+JeocM/9sviC7jsg5cwAAJ8g4B/RmXRW3IgUwjMyoCfuOcpHG24fqDznqfe/yN9OX5UfvDe
6FxjCMu/k9RwQ9VbqG08zL6C5yt3LjqT9luuvfcWZQ8LUmvTRS5gtpJksZKUDqNrIcFM6JJUE+2t
MiUowSmeiciUIeSc9bQgdkoT47VMAYy1kGZUNRcbE1g1vdryDg6v2ZhTDkiU79KVKU9O1YaRhiak
pj7eutQDekaO7yNMW1fM7qw4HAxxGQWxIA0erl09DwNRc+TtEPQ12rm1i7xg3rtLikUKM6Z2wXgk
DoUOruxxHcFTDD0yzDdD9GRz32wx6rOHyblysV3QZqxMxpuIVUgsWMhHrqTCVh8BiEL/6cMBGig5
Yi/bjAyK83uSjR7n/ZjVHa8+wIW5Y/ic+w+Z2UDL6jv5XtAupTCHyFKEViG1JhIOCdsy4Fnzza7Y
i0SaK81abNK4Zt0UYhzuDgc3vn7sUux1Oc0HJ1mO1V96s9ySKkfATjGjnV3GfLXEi7tyHbrkwW93
BWjlvCjm/dymT4XrVSRMTwdeapilCp1v2nmPpSqA604kKbiuufZqPTylJFzIe4567DlsTjTqNPCY
KWC0jheOJ5BEYE7/qJTWEXtfvFVz/mamYCdsLi2i6ogZ9Mhzbv1YHXV1m8b2zU9usdNh1oTE00dZ
tSbFbShT98C3oaPWXSmy0YKIL8/xF1JqJgRWfcMLTWSkqKBD+3HwFtfAq9l7PxEc6e5QlJU7D8+s
tPCt9BqMnLVYKGvtAjmdopixtG2H4NJmL/6b81muiYEH5ZVkP8no/mZ/v7v/iofU7X9JplxAPfJX
PY1Mw+ZuL7uIvOe0INey1OHYf9gKzJEXQJbdwhjs8bh18vS3Ie3sqBTMKq6Im00LsiJRtd46UUF1
RGSVXPhKa0LI6Cuwh7bxpa+8ZSUnohQYDKPB0z3XQP+62P1HYUU2UV4e8aCLvpjQt9kIVDg9ZNnC
YsvLbaDFc+rfd7CuF4VWd59BzI99Q35sC/orTBpA16Wwoo3Xp/nJt7p/A4j/P0f2/6ItFpZz50H/
n7XFz1Xfxf9r/aWrPPmfEuP//NP/SIw9/1+SH+W5vFDWnYT93wpjX/xL0B+4jvAIYrd9C3TsfxTG
Qv4L/bCF5FcgJ7b5r/5bYSzsf5mOb+JhlhyCtnD+36iywkbH/L8rjPG6SFOifOaHgpnGzfI/FcZ9
QoIL+AkSZiveAQtg30PS9C+FY/trb3rX44Cin6J2radhCJl4SALNTzA31aoHX7djVx8Q8O6r4uI1
T4pKMAwWsvMqwzqKCjQVZgyCdGcGDrRvgxn8SdEzriAS3U+4eyeCpmGVUMninZuqMLr4RZ4+B5nJ
qrgUr7PK/bDgyELCTBDK5EJ0mcFSQu+oQhnBkMu1H21pTgEYWcMC85TmEDN9urerPNjWU7D1WJKd
yJvmsIQsRB7AxuIXXWkaxA3GNxY8Kjli+p9CbVIKwGYJALJBA52dgDoX60Y0uheyJrZtW+fPcPA0
IHNBn5st+4QLKGwSq4b/RVHSjP6hSAhCtuOJzFwf7G2O8c6Qu37yk1M9Acubg7H9NARWmJaswChN
gy0aYeeiOk4gxfNydMfyW4NzAc/CQHmoSEAlF0MyH5junFVpb3B4f1AuPcyDEb91OdS1FEyjSBoB
9whGFE/VibPHOuaj+K1bLH5+25QHK8J+ZsmXoGkdaNrNAZS/sy0xgsKrUvte2dHRcgjRVpuimuav
ZWgfCvEqISafhIFwI1XjTZhpuV9yzmDXzP2zh5Nz8JIwcIubQuyKQ7h1HsfZKQ5tQC+XwYBfq8gz
T7I3TkAs8mOcdcklHQJaoaB+HUhf24oezteSxPhX6mpexfGGAkY9qBa/xqgQ64p43OrS0U9LZb0j
YgMqrL03DsxuDd+iD2dK1xuuZSg6DPVUA80UG+S4DvoB4vB4L6E7ZqaJkm8KyH5nQwuydXQjF0ps
mzyF9FvHm6Yor2SUqJP4N4whyXDDuctpzu4XdSeftCeyGx9oaATufhnb8aUmrwUindltjBxXSj4Q
drfUI3V7VhHmktHzRvrb4s/FJOh6VydLAwQ6n3Vh1V+Aw9KHXA3lE6J0nGUUy2ttD+57fE8oSGe5
L2smVpWXP3puPm+yqY547l2mUM2M494zrtDZ3MisT8wwbj7MYaqPO+tiOTLj2/hxFJ9qy8XZpMSR
3ayETiXYHtUgR+wiOljYf3un0Q8JdRJ3sINvbLEO+FP7TYdY966LgzUj+/ZEifPUVOzSlyBrTgtM
jbt/NzFbHqDi2Z26i02c0FMVqW/8CMjaPdPke0VsDF8GPX9DsCYwFYKyEvzQDUWP79jIWmuICIZl
WidbnSxarTl4aRLdPGaKrUIjd3xR8dj7IBt9dv6ERlQWmeUYdINjprNXs3Cg/gbBA8OXR/NujvRF
/wiNJ38sd9HF89xT5TImIN7PWCeRiQogtY+9xeQhMNoBeUA9biVVpprqfpcNoAjaydaPGOrXQUdT
K8r4Rdtv5AGsC9+fwtK0kksUedY6DWyQa4Z3VZX7whHkXenk/satwPGFX3SdICnauMXsAsBGaj/U
YhPcI+hi03F3NEBAv/BzMN1sLlOUAKntAvjdvkGbfA/X7rveODt+fytqzNgpWknMSkCexqgXGyNt
BO6xIOHzsX9ZHk0DyMpgZ8b9d+tmWxZI9s6I8myfEra4ghj044Fy2UwjfUpnGvFmTP3iSvxq5p9G
4lXyVCEWv7c/RV0lYekSDFvNjJviyLgucQqvZYqHTSz8v06g3rSIizUMclh8huvsqvfZ6JPL7Eco
aRul+L0n3CM1zIm5uDXlT5F3/avuMaZMTpg6gdybTtpvHCwCFhPCyQcCGjFU09R0TKyQ2I/SJPDj
7iVjOo9ym7bLm39UXSYMutCOaitetl3bvKcStkUyaDc0+W+CsvzQ9Mwr34sIAXam1xKaLPGbnbdq
pXqImQqvR7P8s/jNkZCJLsSG/IdqrFjbGcZinWImnBFCVvAI8OzglqO9sHASMbBDikfVheKiw8YX
zVt7hrmZxWTFEZ+5rgTj4QS3xipiZ7zlV99PQXxo/Mx7AMM7XX0rNvCTHibtmsfeq7geFg4OGi8N
i3UsOOYnZ704xbxpjXcniV7ne1yTrANxmIMWzu/4W+KhXbvCn3YBaveDWJpPAB+//ThXT1oTXOYM
t5bx/ZzJJ990kmuUYDzEoNKuSF/DcVjxR7RO8qTj+xZ45tXUhYjIU4VlC+IWUgzjltILthbLn7XG
8muILDjmFlBhWIaQA/OiC03z7A9yeewIFlqzsDP3fpliEJIRIG5EKYvDsDwNdpXpj2BX8eO05GkV
jtOsuwJuRVSmxeYfd7RXImKXJXQ8MgzxIS/NRrFawz3pMBcU+l10brwnHxsDUJmAHBrLL0aC66kL
0sOyQHuEyyxDW5KLGvOA5Q2puZXXBoeqvoIGi14J7d0XU7NZ4mjZt4vzTU8fnxdE7KtcSA6f7u9c
sJpiiQL49gMgbX3DU/4OT+tPidWTaCqeGYZDoaxk+9isash7hzTZBcowjlavP303A4BBtHoY1Ngp
lEyZ/bWeS3e0FM+W3R0yxQwu4fzeknFtXxV/gNC+9QRQdJOWRvIxZ4eU0BsMzDY+Ic8yt045qaNE
DfCeDc6zn0xPbWnFTL8gI8gGglfayxdfGa8cS6uaj+Tds6Lv2BnaNXzy9oIJXW8CKpg1GUfY8aFo
hRlKimcnGavQzzVuBJMzz4TgsU7jVn1M7vzLnrvuYiWlEwbpgxvZztcAD5GF4KhwwVgXv2E9F8cM
IoFJeV8y9j9Urb5iOFQHkxTTl7KvI7TupIPHenFeBk+/Dw60tc6KQH/4TXSTLkJoHccw8GfGk11C
fFHtTdmxl9PNKYbhLIDShAS31Xs32keLin8aoxlxkun0OVN5vxt8QnhUj7UiHfk86HOBu2s73osm
PtTZ6PytopSjMSdLaf5h0vDgxV59AMROE2la24UU690YZ6wqE0vtNJG+RwO8oTf33YNb3rJCM2qI
6yOTFf0SdDzEMhDDH6YrjIeaW+KzsG6U2R7qma68qp75qPCptEl96DtB7IBaigeRA/rzm/QriYBh
pI3f86UAtdFWE8opiV/c9Hqvs4ZiwTau3J0Xl7AjiuaVu3cLMDXDMZvgozHlra/bqz0eVKX9X75i
zddaS/C8eC285WopzwnlKmc1e+V8cdZOon5sLv+107Hyq0swycb9wck0TsGsioyV4bG0kqX4m7YM
biBluSjtyaIjqGlp3x0MJN+iDz4Va8APM1b+GiAcFxxUoWyRLEhjOBNR9Tb5aRvCUrPXpiGTTVsw
AJzkEn+qaykSMl3G6Qdz/ynGsvs5t+LZ8OTvNiirWymGA46KM+cRJ4hP+HXuNOwI/eTR4rHEWTSy
fh8/JBoE6OpUpdg/6k21WPpHdXyPXpu4j/7gnJa4MDam8VeoHtkzjvEwvVM3GchjZmtdMK0egd2z
4bCLtYmKLwHCXl2HeUtivPk9cZ7tGIejX5uPlTLig8XOtPbhlbWjNe9ZIL43VbtpavR9wQwMCcrf
WWHkP6SeZ+4loZBT4rxhuevWYP/+jgVaCOoe5pa9CUkvISWTNuFblNMKWUN/YhNtr+B04vy2k7d/
RKG0HgucZfY38v5v/vmH/+DhYod8gwqQElNd9VyPqC7QN5I9tasImjm1ZvyGGcoDDTNhogIRktoV
oyBMGewBEE6YBlbuWgz/RtT9w6njfD7EZv2EhMcMq3xJjzGZ2R5PnJ0C07EIUKMAOwOcRWFcM1L7
h4P3z/+MAQwWlgifVsWgy0GZy7ZVwpMgUWU9A8pxcQtlkRvgvSIzZ4mYVpczthLT6yCe6NhrjmpM
S8LCa7itdfqO4CPb9l0DDBvkkyXZsscZWX2JfeeptP0p8tCYyBjXei8bl6yFfkYjmc/HkdqSreZ4
L5vd3x0blA1QJw8m2ELQjupemmlOw9ZHfiGWCEtPXt1z2KBXzfFTIz13K6PeP1CeLKTjVkO/gQgG
Lil76L7jIYjoH9DtoIvBwsfaWVntqZryiIgS6TxMA6r1xNxlnUtYQO3EZ/Bm8bbMUsANfvroeyZp
cpj7ItwLuN684Dws+VsV4+mcMie5ZWO+sxqXlIOAAjnO0ptVeLtaNj/4EU3IueA2RyA/m7xkv5Cp
dGYoN3waKL3JlivNbRb5H+ynmlVFFtkOzHw/8kq2aRvjUGQBO4rueUkxrhqR/5mSKT3rId6bZf7R
596nk7q7rr7LCDCUyABueeG8G/ocO8h4OobJikDutQ25gY9yeey7+RPU43YxwQqMOQ7JxoBr56oj
C06YROYMKHs40JicspLsUMB5iWRXA5wtJ1EPDu1upCvW8TDsy4ktXG/Yu3b21VFxZ8HdkZS79IAr
naXuvm8IHme2uI0m89FxJ++o5MNQjM5R9M3XkAJ+6xN5M1rWv4FZk+NOAsMpid+y0f9yJ3Hl3b2W
ffauRO0eAzyb1mReHNfrQwr7f35QBS5r39TZHswSces1F0cNdwfE0Up6yzvKJfukKt7jWPu0hUOn
oBAiCZH3x6/PipEuiPHB3eUJqMQ+KG3ylhbzbi7EHriPy4A4yHdZZjwOIyYliYExmItm4xUNK2mb
vwlgLNj93IaXFfhtaM79MwfPE3AYapyCIrJQNjtHTTuyEeM99KF4JNNQnyJylIkDm1LrULfCOPZN
FJ20jNTB6L4RW4/YQT1gj31v0ATqiz/N/jbJvCmciwlj5/2DLAyrp+vxX+is5NERjTzCjZAQTnqx
k/y8ur6T6yKZr00Llu18P9OCfnx2QFciaHm0e4C0/UjYSWVQR1HLvFgNlqISdcEW8jdT/5gcRTgj
1PUR7tNY7kxbvo6wT8NgMG6g2FOrv8F5guXfsdsePPA1fn4xl451ygIzkuv1zXQxhJPOekZP/l34
ELf8oWSHxerApFa2s7ynP8AFTgZffcz6aecAHoZ9oV6hUQImt+afsfxsm6l4tu0fl0C8YkoIlcCd
PmJbRcaCOEzMvk1y0mMBPmllu1B82ceyZ25DFU/WKfW631Zj7fHohs3Cph3x4zWNrF9kqrRlLw9O
bxJpYMKs9TuQIYu36vo+3Vco5uAGoR5liCysr4CJxArQ+a5r2ZRGGb2NnpuJhMSf2miCM7qwIPhl
Mynz0dXhntqOTMYiPzq5LbihoJ2HVWN3rCdm7KdoXEivxCOeifGxm2JsyGZKzLjyd1NCGJNNqb9G
hAAZG7YiW8n6WDkbiTLBmfGCzNL6Hqcc36u+9wBMRngu3ZMyIo8Fnz9sKmE1jyP/VSqrV7Pu0s2C
SKUp5BK2U8UuMkOqklvsqgxskI9eW9jMacYsJCC3DxWYGdABFZk8CWyxgA644bHe6xzQx5Jfs/sG
eqp+Gnpd4vyAe3gsSox8eqxfYQLtRgI2ili/BYaj2TXn1zbIodEmv+yYVbkpc4SaS7aThfcadxxo
FaOQxb7wXqM5qo94P37qjsfBxhnpqGZmBzOeY2MAnaAy5INzuMCzQT5TfpkQjZrGfW7MNF/HOUw7
wD947M1pJZ2elNxpPwhuuUC0F5u7ZFXQxkE72RjdckZrw71QUbMIVtr0H4nz7afxN3PDIE6fpwgV
XyYEX5BG1Jh9ju4dQnFwNN+c1bA9QJcnlXyKI/5gIDBfVWydyf8BoooqJVdjmMXGwevUPjLLbx8C
4QQEdgOX7KgIrjHTuNw4VMqrwgRmNnQmcfCqJoo3P5mpca1J62Ha8xjp9CUZ6mc/Zl3FCb9NqW8o
jm68IwStPJXJ8OMCNKWsdN+jYbpULh8OIwqd1iQQmcfENn4ninR7B4lpjUrN9Hsyajjmow5hp7lp
LQybHGrGSjjiqju2m8HEiUvoD1XrO5mUf0At/KRL+1o4Lhv4aZP641urXPae0x9M/0T16PlsJOI3
3qDnhTCkIU2+B9O6eWABzGA4LFn5OYCjX6UV8yPyGcK+z78mo0aaMk7fFmEpysb25fM90KhcHJux
KW3CIUhQhcrIehWuPCD+JOAH7Ct5BrruPqtGvox0AWOVEu9lg5DL9u2A0IWdzhIbu4IUpJiVGn/s
noh3JLOZIMwvqzGEG0R2s7DCZWYtCAoSFFgd/EK34ndU7c2jCzERrq86MhpDeNMQjerfjIGv8cEp
viuArIbWZ6FhMJrQPVbLOPNSOfO56prfne2clJyxIEjGKlP5NkmU8Z2FIT2jLusIu8ad/zM7hxJk
LoLhe3fjFxiVd5Plf2s1fjoD2rjUon6sSn/j1uVjg77LENfc2eCVfUN891Jl3TXgmYJAQWRbqJpu
1SwjXyxJnawHWXAhfuoEc1xInyvZJmLjeh4SfSdHT6pb2AA9tXUsjecypgtSqfOWidcs80GGMf+o
+OeYgu4YdYth6PQX0A9tVBa8YjslPN5fPmP/H5WCWA4iNddpxrQFgdDfthSXTmIVaZhq936/QQOX
hiIuzXNT/czMwdyyJso2Fruy9429298ajDpguXHhwVeXBXmNznj/RvpbSxgIIQiDOnRBfFZZG9OV
g2taFBqpJHlEuEVhyjAHwmi9TQyOXtI9CIorx50eTHGw4kGjapt+RwizyqZG5hefPLKy1nTh8EiL
ce3P+kgSa39CUJrHe6duht1gAudvVBQSx5HsDNzTa4d8hs4gAsk20361BNx4oFvuTXGPhWbuGVWx
NH8weK3svPHDpGiYybIXb73aOThYEmBu9BSeRYsoN/0ivXw8TCZKgCJIiMMCkSqnzFz7nkxWdiLd
hynbiclfLTZ5sgIJzKbwjsU97LvukSMM8jWy+JTHiyutrzL/06hBvPoxGwJNCpatzPTUzhZscE+C
VKiicptHrGqNXG+tftArldjUGBZzSeGQjUClVQ7IhGAD3pa0rxiXO90hahh+NglsYx0ZBAHExFfJ
eq/BTF7k49L/MWtBSvdS+dxyM2VjbG1tY67CcRheZttE5mXcFmDufAyMJEz00JsY4GtWBvfFzoii
porgRmXTjnvR2dtTb4ROl7VhID10oap8m5nC6Sh6qYP8bkhL3rNOM30anceBQyuwGnuXuMHVbJwX
K57vyRtxcnY1aVtI8sW6G+StbknWmWOHtiUbCEmPXjpX0QzBpxr8iLlqZWuUre0zYSo+p0HghV6Y
N+WKZvLQwdtc+0yAVmnNDVEzqN/qhbfTB3e3ah2TWkTEwdUhaAc/ZLeao4YnRZkPBB4Om6iz92Cx
qVF8/2+ZgqgoOavcxSo3Q+MSO0rcWJK+69morw6LalKt1nlXRps+TwCXkpcbI5ggofiNAlejAfAy
IOpxQwWS/+krwyZL5DXKvOaQBTRhMijEoxktv1pZgE7JRYWgXm+LvHktFAnsQioSiuacJo94FqNQ
X3W/kIJj2YRxi4AYrTkHE8GPzQb67WZ4Y9rfs2H/SdsZY0XxPXZQ7mz8mJAlPh23fFyiaONW9a6B
q75KiXQu2wx5RFA+TyhxA/MJBjgnD1N9LUfq4V+2R/5tyQgjsLBo1pKBQpTxDpRLg7qe3L6GNBh4
y04PG1dHxBfo2axXZrJNnRJ+4tTuLVB14Z1j43QAjmfUuPpZMdJJAFUCJ6eBMwEkFqN6MpT33Ar1
SFnA6H8hq6OEd40gAokSGu/WHuk14cYEGQMF9hC3GV5LGHjM0lsz/7onyWROhEztW8767JmAxK2a
tR94whv2AgvRJ9yMXTGnl7rQv/TY8cTmn5Jy152mBxg/a+a/69qoZ4ZhHhpTMVyze28glg3lzLkr
3t2JzWGMAJveqPlZ8oE2paBLYdwldsRFPNnT+M52cVO0ItS2d8RI+ZfYEMR6zo8/5eiyan7KGO3R
94aJ+BKq3dhZ8V3g746CJ5ji09pCTuoF44NtumxfVQcx3X3SYIwWCElBlG08Nzo3cKhbRDO6at+o
8nCmoNPvJ+9suCl6H7rWlWnlL0PffdQo1O4/S8vsXFbOiYp114mPJtAkdNxXTtPR4m5NnHGnkvIU
FY+NV34EkJRG070FPWZntXOX4cO2vQe+yWDMSWcpd2Cbw1Z61CmcPmIzl2BLOCLRi/Whrsip5JBC
501JbC6EPCy0OvV8FjVHZVJYz/68vCRt+TEx6OgE1DdveAC1ehIjNELnhU8t5C09JKDjevYh+Kse
5dg/3r+v3mCgW6SP/F9eyA41K/dJde2vsWaqtaTIl9yeXnsaV0XlLOhX8caMe0STKWpPzdVScDM6
zNZroRvG9M2Tm/fvja/5uFtuAPsGoAyfEUAsd7m6KVJ9Ud1lbp+pFPBq0uapDZ4IpLw0c3wAq4X8
Ld+VlMWrsZFvxO9tXXIsCOE4NxofTJ0ZLzDtgNiPT2nKpMrwQPkAP0a1lqdvkzF9s1VExUZqTN0R
7NhnN5PgcWbh2Co6fXLAWa1aAylRphwU7s5jg5Aq7ePvKmfhGjdIGafkjdlzzEkII8OzOxtYj/3o
XpTzi8HWKZ8HOyRPbxMQ0GkG0Q6d4v6uoEHjN3I8Ov01wj7f8YwY1nxOHOBQ5GH3afxipxTehtiC
4Nhlbb1XyiApiqACl61LjYMWRrEBoED5kBtz2T8rhsCdQU8blLvJIUeeQ/GB2BTwH+Xz/cHvjBRO
M1MP7rRqgI9MpqVoQi28D/z6J20El5zUk7bzX1m0f4xZFaZyOtFhc1w15ruFDHdlzn9LQWb8RILk
zCu/styIL2cYjfVolSdKj4dmcA62qXdFiw6PMHSb6UNN/VIV9mVK4Oam9Rfr68928veggtiN28XO
G/9g9AtL1p6OsYSawsXgRPU74/ditd994bzOtv/axszdGUZ84/l4mTOQ47D13a55Y4/5a6FW7NUv
U6onZ2n/Zk38iph4m8nsiZ3zYcScnM0sWtFXBDjYzGFnVM2LGyOHmniVg/y3bbIHdsVzSXxOIvs/
jGH2SxfOffalDfOG1//z7kczyvqhj9MPux4/x84gZtAR4ZB5+6worgsrWFGx+45svW0yLqCiWvvg
mWMvDbljDr4bvdrCulZ8J8L3v/ld/3HDxK3eVdAt2KS53J+NVVzT6YX90o+aAWMirmrz7BeS/VXk
pXuCcx+SZbr4LpoTozwvwjlpUf8kYLl1Npyk0ZMtZ9/cO+x6toowYWeamU95m3yWhQ2GB5x7SoPb
c5jwgr1LQz5Iog1Nho2115BMVV9iL9iLgWXKf7F3HtutI+3VvhWvb45eyGHgCQOYFKmsCdaRjg5y
zrj6/6liu9Xdbtu/555ggaRESgRQqHrfvZ+tduOtsVS3ow6peTFuFPLjZoX7pRse2yC96rXxkeLS
Q8M9ZbXQESk1cBzoH7uSU5vR00JrP7tcnrl+11esn86FNRLUtw5xU67tvjvZ2L9ZnzXb7Kguzq01
6yiGLcQvXgGxVJwsgZ7fBeGdFjR+VLmwdqhfMc6QnuS0Qo1YULSC0BoQEYR6AiNR06D0uzWHbO91
xaNmutvBmNdOaRmrrqy3nVrdZojQeufBSEY8QAbiBCr8of4KRdzY5RMlIGd+cGCarZyxp5LW3C6D
eZ3M+p2n1B/GFO3DBgJ6vlwFdFHbZbnJ0/YdkOq5zB+9CPQogRAvaHEDxMOTNX2WSkUnRdNvujY9
B2RkTU+jVv8Ye39o2quxbV8jc35zem2bp4gGXS45MKiZ2Xafs44Rgio4bZFdpRLEouhMp4ymPEyY
uWIl3KeOg/K7o7OBLiZGKDF61OJymtFpeZ1Eyy5ImSMxYmzhvbIwQ9TnTLazQnOjb3ut8GumWcDx
HjD+E9nraE90t649fAWoA46scfaxmT2bA5f9uIS8+3JSKT9URrvHs8jpR+HJIoPAML9mXg80d+sR
Lzppt3adP5ZZg/j/nsiyF/KHHmzL8gnBxEvSUy7Hr4sXhTmkrygRBWrL29qa+Ut8bjrb9yqBolEd
XUcadeGGaCSEt80pN7UHJ7fiTRx5V1PYn2GSHll27IMoftJz3Yc4+OysG225trQoXAWTyTokIqve
ck9KRP9Z/NCU1y+9E4osti+9jciRzO3HUq/uUe5CwiMVk9SwBxdJCZG/mzT3PvQ2QN5pWGd1WbiT
e5uFBRyi4ITK8NTSRlyejaXH2t36FaTtNnbXtklRRCEGiK581cE7pMDckhCDM7dcpTO3g2ncN85w
iyGFMqF5CMb2dlac65l82TDqdsliHMzXoaeIPT/i2wAqOO9dt78147dQlDLH8isZ3Q+qrQe7oAca
qSs7dD5q74kWzR7k5FdgutfAKRIU9vXBVdsfRMOdAyJfoAcf3IIKTk/+nkYrR2kR9i8MkVWeArH2
1v3svJMqpG4sOuRZVh41ZN78A72J+t0k6bJwlI1DW3WddLijBmQDdKBAF8vcj1x/E0Nm2E6vdl6D
OcyBoijtLR4AnAGJCrS53Hs6wyOqiWtrjvYd84ljofyf/PPr/wsta+A7++/knzcl4sB/2/xIy+6v
fNnLL/4u/vTs3yzbYGWpa4AgQcUivhSlvX//F2omEyGn7XpUvGmskSH6h/rzwpe1PV5WkYHit/hD
/Wlav3kGZUSHX3MNXTX+V3xZDV3XX9SfmHEd5Ke2ofMXwiqiaPBX9afpuVVLd0W/Mphz/ge8L+ti
Q/jklh20C32ne5D0JWD8whr/fiyfRIgJKlUpiFQVDJW5MQD2gK0bGGwOpcQAZU0QrMl7Qh9NDxGZ
vAS6OIJr0ggTxhQpt71A5MjNOLpqvo+NwTvQnDcE9T9s0C7uL7g08dhCKGZMdbTrCTw+YAtZ0ew4
Q4kL13SCn7PSfY9m46yGmbovhpup0haumHjLfd06BMNtqhSouOD9MU+rntpweczVsb8aCQlWRn3r
pejl7Tmt/CRyNXAILu1p070f44RCMnHSuLwZhOhp1x7elKAt++0UmICumTaEc12KCxbtflF/ingf
0U5gjLdfkQGdSZS4n9XuBeipg2KFPpeBb3ZwyTp2cq3dUYZCp4pKqS7air6j98ueNnmTUyG36GgT
JKCtiqq79qiCgT3gBmfhO16sF7KXbimH3mtG/G5VNoSUMb8vKocAoSDbL+qZRnDpu/374FFKNExd
hBez9iDhFLFrd91F7QumWyA4oJHIE1gBdaLIOJJO3YbclPAXeDvwfQv+8cFcjcW5pOIJ8ZpszJ4O
cWJcRV3xXoV8q8A+MfvZGXdzbTlFcfNGCsdjMNcPWt3cua2DMlZ7bl1mTeGY7D0SWj0t4HuHRYGK
WFcaRlTw9CY8xwkL29gkmyisf0LvmFBOUgQ3YTgxWWH6vM1sXKXj+DmO7adrBGR49J0fprsoKQhe
z8BgWbS+Y58asW+QXbnxAmKZHJvsVZZfrQhgGQor2JZm/UvXbZKguEvhLKXrFN57js6UR/vCPwvU
vnrMB4wXlF80BKrWL7AiwmV5SrqQJozDXYUUzHy18E8rCfWIjAn97PSceE30Ds4QYoBD0n2jd3BP
KfPVmbMeR++jsjLw72Nzi3INZANwchFdo3E+rBarfNBeUp2vCtKltxpMwkvQxRromsX5xMRmj8Lq
nuJdu8K1iKub1kqcHYpRuU0Xc0Ok5FFx7Ft9mFtKExaQBPI8xhL3RpvOPxdtusls0ZHsktveVdUd
651o3Vv8ppbfN8IHXqvpc6MFL0bh3XS9TaCqOm9RTlg0JEVeVqX/NDv1TkG10AGQrVOSASqXpFSD
4CAMzqJao/luVT1Zo/2zL9uGWQE3TYCfdFezB0RqC2u15OBBRmKGz9IHxsBGN+KjMoyiMUNNvTXv
Cieg+5QFN1ZWU5pIX2qvGKGo7BuDqFISD3YaU77G7R5HTO/rzMtRF3Im25igyKDMsCmFtNrJg1Ma
5igJgsMq2TcP4+BykB1qBKEKg9q6tpaavkJKNBpl9/tuMk5LhuSpXzMFR2FKgdtNCZzKqvkXH/CW
x+adElEzT5v4w8yngwoDH+HyQ2AnH+xT+hntvUuS02pK+HsPFTd83yBiGNr/GRP40O/GAaFlKf4f
vGscKJ1asGGm01o3cahblrHJ54g0LtZhreYOm7D+lXTKPvRuCuRJXaOevZDuNBIrCJOJcddH1zi4
cORm7b1txM8j6nWlDQin6frDqIw0SMvxTi/mM92njLsEp1fyPhhQhkkC/AVFnIpcl1arUJlOdqY+
EMjDSGaxAHa68Uu1bpihC0flbZvFX4E2wbjMxnNnkISWFt2jVuJVM2ed2tdSUKRt7a27cEuJ+uBh
iIbP1ijPajW8Q7IhOmYpaNRAb+0Ub8d/TjCNeRd5LEGR+uFtyX8oOBLBz24G3XwqyatozcVdpzWL
vqJcDZlKWAgiw2H+penF4zjWOzNOfk1hcUqmxVf0isDukLtJh8gJ+u/Kib2NI4oSGjPwpK62enmj
1DEBK9awbvviSeXtdddJtmrAwiw1ME7mNngDYhnAdnzaCWNFH90lrvW5zFigoXHyJnF8DUBj3loF
49+yIHzuFvMmRqAUotBPE/MFJ9aXE+jHsgQXES2Y3yPTuQp0KuLTeHJmQpqRgt3FQX+Cy7E1TWyg
ulWtVSSfA6RvNPCqGp7VIM3WeXdlGIcpze/IMEfO5xAP3JOj3fQeHGBaNZ1G5aa4z4bsK0yM68Vu
G98bJuDEk7pxp/JuqDXUrFxdE6VSQzFITouiL2i322G0cNp2VLUTGHXjTEaa8m63CaL21tvXbo34
FZljmhLOwXzlxi2Cz6FYinUruNXFQuMqfJ6m+BxCwSkHCpxdXxvkTAlGiaO+FkHn+pbB4kFxWeiR
FL92iAzWWTRMSnqH5B7pFVHtDoM8na1NZI871VqQyCARqZMBTRa9UptaVodiVQUTvkm6dEci0L4a
NRSWzss0gbgQZ7unV9gnXFQHYTKjKNHfwjFGEtkaH7nRQAMIsaAm+L9ei0iFgzt9eVO3VXLnGu/E
U4UxuKD6x8qvf0vIod8t7nhs4bz0vV3QC2zPEJ1B7Y8KXaW91rpECk/lvVHqZ3OJTq7XYU6jwEvQ
JW0P+04jgXWt80NugQ2DVIkq/WGOFBfsGCPlwolINXlV2fmpVWjvOVbFeEdlTSmdeldS7acYplJv
tzhvhjJeU3sllw4s+wqeOVq5vKY3zvMVldVVEczBFVMKtCsqdzfOEMNkVUnZ267Mo62ax8HmD67i
5cmbyPgezYoj/hZrA5lii/0zSvWd7WBbTkblA4kXUe4WILvII67TEM5fe9XW2XuHVHtXVsnOJe98
QISzppUJ1yKss53JevgUWzqNWp0A4bh4tCsucRY2P/D+PBZkEhN8Vn8Zc5v6bv1kpKq3TSqKhEWW
XVUd86GgVLgcjKcSlgR0e/fZwftTuU8xzhHijIKXNLWjrRU1b+jCbme6B5uwTM52HnwVRaNuMWhw
CyJvqJlf7M49BrEZIJWAoaaMVATy6cOoqmytY2WvjA/8JStzzB5JACGY5C2/oTHEXABV3KrJGBFz
s310TWJrs1x9URSI1sbAmRCooY/CgoiG0n2ZKky4aMdXAMHxApCIZJoUH8iBHFalna9zY3jQ3OrT
8u4MT30fLfdnC1B+3bbjVdq6Ojrr5HqO8FCU5VPgRcgJI/WO3h9GzgUEqgGGSO/QkqijuVHSiW6g
G96ifu3N7NCrMfOjNHzLjPQjqcMf+JRuIiM5d3pyQzzhtTOjzyty9WS0IMbbHD9pyYmoawlY++kZ
pAHp3wsNeNd4LxTsExbaBy3LHojNvQKwgvR0CugiKX6ejHdjGb5YiFgRj0cnqzYYdxPINgsVycJ8
VHQW1ooNud0TOtF4erWIWGfwqqhNAdimRxLB8kGKPNJm8aLwtrSIBp/ynafv0Xj8LDRsjeFyDHOH
m5Y7fyYwOIFLYuByisynQL+aW+vEjFwBQL+KLTjWXOf1GFC4xxzkUrZCihRfU0+m0xpZBpkX96VB
dytpGeDmKDuj6OOzcTlz6RTwNYbgR2giznUXpilFAHlzBvxjtuVLqpWhb9efBFycEwUNdgblnVX4
qxMNP5EOf+kLLgSl/IiF3qVS+a6oIJx7hRJMBj6g8WgHm12y1wKkTxRyZ2u80prghHcwENFa732I
3xjxrR+T4A58ok3wR8fOK7jpU1DXvyISr1ezlr2Pukvvwd13aAJo66b3Wk+gsdu4n1FHEr0KpFRT
01tPG5yVEyGQzKiU0JglmkHc8NCkjV/UEN11ODYo0+2cSiuivFmtuf33D2bpfhhJEDHvBeKyLyc0
+zrxmqtUNZn/961DgXL6ZMA5GxHRocH9iAY4DcmERygUlFGKwQyzrpPW9wg+vbXhlc0+wqlhJU+T
WUDoCbn9r4MciRkgTIRYo0fggdCrKol5YkLgN71lrWqL/oqLpLnsAbxGzu0YqLc6YUibuQZPWU8s
glqb9LrcHwiwr0uoRg20JBS3+37RyVTzPsmvOLdGZu2bvr6bR+1Zrdy3oEqulMRmfFG5wNwB4EEB
1QKD8iKkJyOl8iHmmupS++fcavep4u6aCa9CusRXUcEIVXvPUPZwi5NLujVikbrgmLeNEa/TTntO
nWhLhsyOVvq0GkYC9Jz8NAWPyWhCvsnErNZEu2Yn3ABjZGFKfN23TYQHh8wToyQsY2aM8tCer4K3
YNTwplDe1UL0PtGjQnLMpnBQCUkVpY3WfETPHaCGMszo2SWslCTfm4rvNaz6dYdKpNdVFKfDVaG/
mPrwFUfBT+S5r1hEP/rIJgOJ+TaJiKy/78zK+VWn1T2S5mnjxNVuiiq6osyQQNNaWJQ/Ex03oTZd
NfHtRJsa/EG5c0s6vlmw04yeLC8mC1MOD6enc7KN7SJZhWX12NbVsUtsXILkoosGJYIKJ/tBEgXp
DQLwhsnoLWpuzRTIUFhxmwfqcNXF6VmHnrX15ugrcU1gYY8W9z3d3n721ASPkxk7+4K+k0Qsys2F
vCp3E5HQZ2NoQi0A1S+H6BVVnOuQCmYUixWAALhPaFIFB1hUIrzwNorr8QAAt96Sg/FT/h4EfhGb
Xoe4af4AvEo4ZyHgzZgTwsvny+emSqemCah9RuNL4pn4ZElgHSQodprRwal680MiFOUGm9OOpHZA
AIWNxDOvRwI00SZnINHcFokK7xB6AjlKW+d9GBG+XgCHtpmQO522DxKHaKfu7dgPk79cijGkXh4s
wQ4SBZrMmTE/RiRwfKOJC/F/WRY6RfWvMNE/0T0lxNOK9GBvcNJKzKNnmZBeJH9ZPi6VUHTRd7Wm
wE+SOXXy38poCkJ2EPWey678aWd2Y9DOAuF82RWNaruw4738I6a2ndagqJnWvSxgr7/ZtWOM1q20
shlVJV+I/FbSToQ3dhpVF/Gc/P7lb8g9+dzldJCP5cbIhG2zj/a16W26sT9f2MxOB7lXfjXfZ8NF
oD+NrD7Rlm/kVyH/SH0QKP0uLNHxdJQ7ZgvJ1tQi5cmiy/drFoRvIo+Ee+QFFmcdJZACIQwkhWIp
l02nz2cG2ALFNJs8sZ0dmnk/DGvobiprIMwvbW8LpVv5nz74T3+D3HUyMlQ0PdIvP3k5enGEEL0Y
BDFREK4lILlvwNnbdP+ncyYYTfKrutDV/3TVXBjM8sv7+zeIyeYGWIurLPS0IqAeKPmid6UnVuH7
G+YSOeqOW3CPs37nUJfqcIexZvDl3wLq+jazF9WvVAs0V5tzoY86UWmC2y3fR/6m3Psvn/P6Cosi
t5uNPBOGJKOWUAbUfzgRdNo1e9LaV9+nj/gBW8T7RSbT4iqc9/IMnnpr3M+YbyCqbguHstQFyPtf
fq5dZocgMqu1VxjkgYtrU36k/GuX5Npl6sbUsLSbw+VMEt++PJPkw+/nSsfcihHJ0hcH41s9+pGT
3TkyQEP+vNx8X63x9yl62ZWvL5RB9xDu1vJMuPxKh+Raee7awr8c1aIG6qSHzeEb0Pt9Ln8TeUNx
FqoDdveOpJfIiTFZMiaa8mSXv/D9+38/BeVjedTk3uV35OPL7t9elw//9tzltK1qkVUhXypzZlEW
mMuwQoqW6XvCz+e1OthwbsQfpntWT/cYlBppRwnsfdcCcymP+CjS423IJ0t37yTEWJfulY5gfFFR
UaK1LwhpHBsB3SIoklrjfZGfypbcAs3TcZKXqdrsDQVCVa30ewUL6VFuACd1x0bDxAlYkCcdGadQ
qdj/HAzpzMYCDUjPEFEFJaCLwg4//8+7hUvndXT1hzQjmCWjSy9CHkaxCeJRCP3lro6XfS13e72B
gyeyB41ppDOPP/AkX6D3l4GJwnkmkiNycVeUGwmu/X74/dw/c23/Jy7un17/fud4ckoIgXoyXVnE
jfjfH/enH7/sOuJK+dOzl7/iT098/4Hf7/JPz31/unx1sq33IgAGAULK2v7txe/fv3ycLm5Gf3t7
GKShX8Xd0+XtJAn4n97mT3/q99t0lMBWo85a6vujEk4uLVPfokKEPctw1T/tEr4raHOzB3UBncgf
7RfgW78nF8vn5EPZnJEP2wnVIQi/ndqLUNe/BRlfkl7D1KDkOKGjo2jObSQS91j+GAb/78dpTmII
hSomoRJqLuOS5Ma7QM3F8Akdo/FxAdzLzoyF9IC7nZgkqdzgtlbLoqaRcyZC2pmLwe+RP+iOdXKc
Lj2dWhOA8C4FjmumLvoTmJKrQsL4ZUNHZgirPeFIMVhaGeKamQGZtjKwSD6Wnn75ECvme07vAD/f
QNSUuGjlHjMJxG1LQ6USNGiMJMMPWdrgNytUkyb5EG7ITGxJMazbY/XH3t+eaxrVYRWKn6wVwUud
iGWSG5hPzfHyXKJO4GxL0tVMZNj8wGB65i5CNSqPZ0yZ5yj3QBn+viefi0edc8Cifz/PSXFoGwLd
mXKRHIGIkF15hOVju9Gf0R4G0GQJqZbdtpjOCHhNyF6Xx/KVWWResbqmYizmdbXYyD15pP/2nCHm
j6x9Pi+hpJcO3GU/FAcaPNOw71xvLQ+nPMTfHbk/ZTn14iZmL0y9iq7ey+ZcLDnqcneWoPVBwNhT
MpQGEaYkj6CpDGRwfx9R+WRSwH4mI/K2V1S+gSVq2p3NKC8zq01xbJEgo0+Rj8OZDPs6z54skbeS
DV05ngCMd4fZfguIrSd6hJyq780/PUcFZq/ErbaLNELMwRX8vukKygAtXI/t93MzyU3kC1Bd9tTA
3DT4mY5L/GGEXnWgBmltx3Z4tWTaizwaoTxEchdf1BMcFTIW25Zz/ftIyAPzfXQi+AVrxZnntTwE
3xvZGf1+eLkoO7sESJN+ycMiD9A/HSp5fNAfV3sRry0PSmV7PohYeyevtMshkleemwBXg/BFSyTC
lTmIivrszPs0KEj6TXRC5sXsHCA1CZvMQmkmpNVnQCdhO4rvTsaDZa5N9px8fNn1QlitasT6WX6F
qvgeL9+32JMPNXNg7Yj94nJlJLq7bVP3RQ6Q8trx5skjmkUMkJdrqbRjzJjUzyqX1rSdu9PaEHh5
mcgVKRre48wJWBXp6X4ieZz+JYVm+apM7goKvKH2Uj3Lc6lGlI8Ris33Q7knn7NERsXIBEKeaZH4
GhQx2ki9wP+Rtf4nspaB4uG/k1Y8UpL9atuvr3/920Wrcfj57/8yLr/1u67C1X6zLYzV/6Cr8NTf
DM1C06C7yB0EVusPXYVh/2a7mmrDlFFNaDIWkgs6813E25u/ea5hex4oLss1PPd/R9VS/xNVy9U9
z9Y8U9UMW/Xge/1VV+GgglCi0SoOkeaIisZ/3NFH0+gOnfrci/tLaSDzXC8q4BNSNlmLiiflK3Kj
5DNXlrzHyMeTiIX7flm+IJ8jBDJdU5YK6C7jPRRxS3LMUcNQxJeLx5dd12gOeuZ1u8LGcsVdFtE+
k0Q53Hzf/i/TAcyLs6/Uxq0cry4jmdwdg9ITqz1mE/KWk1J6gAFtEFNVCsEW2KT+GNEMqU07XOsT
WkbTTZ+h7dKtQ4ePah1v8nKCt7udcoLzoKcBOlwQP68mvdDQjReneNEQ7RP0jjO2XgGL0X3YwT+o
MwHcnaqnRjNG5hTOp3JrmOobgJ3oZtaTo0UByU/NJdiDpq0wwJooyqrstmPZOZpUJLN5LNd02aCj
0AMGj0FRNjTW0UDnF/ALBtUw3luE8MThFJ+6zvG9EeyYWhAh2hinmdI2sDODBkGJ8S/M4pNi9PdT
1u5ilBhrXFfEGvs6iR3REPm5VVH9mkA6jpWv469W7eyxHfH62HRimb/BFCkmiH95fg84IsXVQkPD
VCrLdz3g4trgJ5AC14uG05tSdFU1E1ZnzAazCu5oUFU6S5ie1LlMtjFwMkqknuaPDWVCAty2HTK4
Ul2elOg8dskbXMxtES8LBj4UtOifN6kxaL639CxbPMrhEYrg0VUI5nQQ9ofWQ+5o5l6N6TXAZEiD
3vSBnym0y1gbaXhjdRdRNiKZawzU0940tV8K/QKq/Lp3rLPqzgDDc09YqcXScTtnCvnBGEhDiqQ+
4hUQv7Nubijw9xgalrPj0aCMWrxYM8EDceadwo5RfWpQ9/bG9KbHVbhGx6OhkHTrTQH0ehTvYs/X
pLnRU6y7Pa11KGzu8h7jnSblGCGTmKUtD21W5ptZn+7UoiroEmCdjeLRWJuR+Rl2gpQNg3uTOZw2
QVId4MxQCs+bXdvjcOnIDdbMdIcOBzu9Op49VTAfaiiRY+3CYAxBM7YGSqbO21B+S/fhQCBcZzdH
dYh9jKeHBVd2RcfyKlZAYwX3nk5RjkZ+4Q7D2m6sBz0ePrJeSRASlvddp4KFIp5U6XWuH1gwVaMT
rwzFQwONpwUVTAPCAdZO3J6LZsQGOMXrckpRzoCVxrXPhdjtC5vY3qQHsTJRtU2rWjshLn5sVBzm
saKd1IXql/kz1nustmlu7e1SvQJtJI1IEWp9Uspco/zg7EAZ3I/xVoWyjyUJTGhRz8kKSYNuzERw
TM4mjpvXwepDjAA7ORHSchovaWEC6KYz3QmWaNdjKSgptltY+AuhS6VItG2VcBcv3j5j3QIJttnB
lUPeklX3JfS3ap5f29HDqWka+nY2SXGpcYise4NcVYg+7SE3H3PNfk/Rh/iaD1Z1M9Y57WraCfBy
RnoTg7sy/PHaMJwv9Nvd3naJyK6Eat7UTWDPafuScZrtHQN2DoEgjFDU+ZVCxTYTjUBN0Hh718TX
cniQ5wxCQGoVOzKEUDN7XrtBW0wLuUEd5Izaz3o+hHnzmoawI2iX4WUoIlQWXBoRQvc6Km5t8SFl
ne8WrADUWGx0ZOq1itN+bUyNdder5s8MZGEJ276Pp7tpiLubGVvoemiaELDeQzB54XPrWHjI5nja
4wA7NJxjaj/b/pLNkKB1yrBzHM67gc4aq1sgHamHlU791FMe5WpIINe6EWkyU4rrU+DI8gx4UXSe
w0ABYcjICcudni94vy7bhm3F2RgZtOADGhOm/YySgOsghoPOcjMTPW0dXw846rAnPLlwQuCL+GaX
scZ1AFISnGOM7gmSUKQju0ITa42zjdzA/TInhpfBnknZ9bjOq0M/D8j3UXdVCLYKt8lfLfOXktek
QSjINLosxlVMI7+sfrlloR/TYCCOVuv3Ic3bKQ8S0OVNsyvSgfY1neo7C4NOUrQbdMTBgXTsvdr/
rGqIUMFiPHsCDDKlmoLCYQS4V3j6lrN68HWGqcrUtmE2HxznTJ2TRVLQEwGntQT8pAWnsDIeihnr
ca7lw9UCBasyeB8DZizqYRhX78NQvxsNfX0iQ4Ca98jqVVzdKy8pPqBh/JhmvwLxsu6VCRdqBStA
9Y5JVLcnw7tVHWLV5iLNDo4evDWlOh7AtHOXiSAg5dHOsnR4P13hrDNjyfZKNsMzwns6WibpUeGS
3ymV4lJLM0X2szB+lu0hmu0e6A9rpunUalyS1DsAC0fJ/TwliGCeGwBYvsIchMwVonVGY95NHmDu
wKpZIFsYHQQ7uKzX6WKgXBM8qDKNHuuce9Gij3Ds1JwYkIJBY0x/WeGA32wkjmhuZ4ewmV4/tGCh
qr03zNdVj53NnWcMXNkLcjBrXdX9JjPRBllx8avwEJ15Fl6HIsILW3BTCdv5FibjY2O3nZ/ayXw1
KEj0NUilmFDNc0ivJ0EXeUqj5cQ4fRPbVYjipH5uqJnQ5LRvlIR+fTbtlFa9hWUerTts2lugpcq6
LfDp2qZ9VhRr71k1FYtSZ/lZTUeEc+Rz5adEg3tfWA9cOa+QredjXVXTrkmjo8d85rJJmUikiGa2
jn6uLHejmDjcrWhk+jBYE+MA1OuEHjKNnvJATrp6RDCrHo1If8+5pW9U170mXt3ZWimD+pJm91FF
Lw+3+TuwyHxbIQOf4BPvoKNPjHVmLUxr1qM6FBgAg/lNdWFfjvQ3FDfCBY6rSMfjXfwQGe/HHv36
cUgVgl27PD+raTL4wKNZjdq4ISoLmQ+VTKes/cD7GcxtjSkloFGMCQFLHsQx5hP7UVE+GPNbQtLr
2xB3rB9CGTvadDzW9uiJAqjJPcvLILvUJEmZM4Aeqrc9KH8h+Ac7kG6CXGSlrhrZBVDF+J2MMIwa
WfCgA+fXLdHcQoc8pjqVEABh0EVix9iMBlPr1DjDtQs3iihANWJdB64qPBR8ZqsW6jGnWJDDTu2p
LwjLqNpuHINcaRliSHHp0Ug0GwhGfC3pRo6hD7upTY6hTYTVOEW3kwHUaDbxgmhzVxPxSA26RLrb
iXWz2ROqSwvnXLQd5vX4YY6eYS1gDOpx2so/xyZSgvMkOjheHvsZbY+VVk+baArSY9KQs2vr+hHX
TryGysKc0NMz4tWqx0QWFWZm0n4/KdeLl1oUHyQDjHQLMXcPKyzU6pynWy3RvmpL6bZpbuO4RyNR
OzWM3VoLaMniAuniod6oSCLA1vcVNwZW15EoV+XBu9kGT8nCZLk1cyIe6mfVcM85Yr79GKnPhm63
PrzDISJucWyzYNPPfY6G1uz2EFy2pGRFftfYr27YqseW5gkBpqZQyyDbKFXV3jpu/p7H1HeWjDh2
UTxwmEd10HCssHivh4c8cb/GmPEiUksMb5qyK3UyhWrjaQpRPdbpY1wr+vrCsQLRvzIS+4cXK2AF
LMDjnsuRV2eSU2OadCbyUUi32fPi9Xj8EHqEuffKPDDyMU1cEX8V0xBRfcg7XwNYvi01rSBMgW6q
0a9uyk5aXxrHSn2sIDQfws6Yj6ZYREAY8SObtnTmVs26LxEs8jbOuvBgOnEaoW4Pt4XKHEythPB6
Su+V2qKxkw9bi9LjXhGFqiArW6L0hmpdFe18yL1zM9u4hcRmDD8zB0HcAjvO1+vi2YDZnK/URfN2
UQohRUEop4RRA6zWancGRWwTU6/vZNUbMwowXDmDjWNuEDo20LXUBRspQQ7hVDxhM8RKZWwi0Pmn
OK4fhhE/aNk7w0mhnjIvrnaYeyqwmXJs4+4Hs4fnrAYEqtjtyfJgofaJ6eepr4KZOiKUVlepV9Wb
PrLMIxWxHXLmad9a/UT7jGZ+lWf6UUlL5+CULyBCp23GWH65qE206XqtY5iekGYl4izUKWcdbaLj
dxMt6lUQlprvDO8OnNhDUOXGOleJQAn77CojX2yX2IrHsIKiLCS2Cfc8CEVWhHBIOtRD3gzYoCGt
JO9zYKFxeh0HY3ycSU7K+jXp72iAjPCxnEPb75IuOvX5Yh+6RUz5Ekx3Nu10L3KeQwf4ZeQsApPJ
SWLVJ7uAloYlp8hiPruvqAL3c3IIA4rcZes9Q4JmviDqi/I0n0XzlYEn3Xr2mxPr7xG2AQHSu0p0
7WQbRg/7czllocVEyMLBWi3NRnKYGpUpNXp7MrHGqzrNhkNkvucF4A+9zIdN7f6SeCe5IdiQGVhg
Gfd4NjlHxdrVDMvfN1nVPw80tfwRPt/l+drGX2pEA8FDYhPYTkPDPuyvVFWXk/TtQtGfG2l71ETZ
zkgx2Cld/cMyFig4MXYk/MADJ6bVbfKiHo4xhq1jtkRAilK73I+UJGhDdX6UQTfKlHrwu5eYwegY
LIgOYxhCl70UiUOY1ozW3IeKVWq1DZZ6NUb1CQgDw6ACnGbs920NrWRsWFaa9R3Sqminkqu1XwDC
ObXnHQfx2vdGPpclFAHRL1dbdJb8ZpkHRztJzniiHRrQZQqZ7x59NWJ2dJKfJsWV9SxoWElJahI6
Pe+mVkJSpmyVO7PnBJuu1smJarruaDauuzXT8nXU0o57g5esRnrQaw2Bb7WvAvDOPbWCPHVxumUN
HAvwevcsxeqjzIuWm0DcJbWI2W5Sd8tRblSQB/ui1zdGa+cMGyXTWCdYjnIjAMyGYh/kbe37aR1H
tsU1REKeelTFZumrx6IzvW3q9iSYxOaPoE1DXwv08bQ4nFTJwuC7cI7uw7wUENXxVNgDAYl9gW+i
mjKZK4PvF6YbwJBA93zGAJW7C5JPI8rNO7nJFfVD7csHq3PadedpT7Vn9Nw4g23c4KRIk/hUNhYG
of/H3nktR45kW/ZXxuZ50AYtxubOQyC0IINavMDITBJaa3z9LDirK7LY2XXvvN+qMhSAgAgiAIf7
OfusrTbFpqrV/UCndFNHycaSyukUcOe5uoJsRIsV/ShHFkUM0WM8av7LkN0SeM7ahjRwlvvLAIbC
m95R9FonRn3wJu8myCrrrijoGqBiw7SQRz3zjLPnhLSrQfKzqaSN53T2PizaARLwhDXNAMcYOCql
NPQi7ttAOxgWHI4Y3gZMqByOmvo6yWjhYqd9yeoIvSb/FZH2VBeRutAhoSwGLcwPsVxysfzY7aOa
KgRbHnaGbnyAV70P5NTZgnGklFOzNkHP8MwL8uF2CsPdlGVvXpoqmN7le4ICT6OaalRKm2C9I5ir
qq8GSLAwN7H84aoIy5+yg0tGODt+5I2OBR/y50OfOzujUa1TJzc5eokRqJXd41dRvGMIqR2K6yFJ
9VtGICqUgxRyOop3PaBFxHi62EVYQy79QpkBjS1QER9T8REXwHXVUw7A6HZZlVlJJgD/vd4bvKOv
R7dG/zYOQfyqUjbTyA3U2kG7Nx3zzX7CYIdieBs0edUYyj0coEXawFHCP4yBc5CNxyZBKTJJjrGx
xto5BnlMXg7Bjlul0ODQdm66YNgXhYHbfBGPG0v7rIJswsAk6jcT3REGILa0SmrvPp9GerEyHYzI
0odTWdfjCkIw7gR2/56Q4LnGQOMpyG3dDTDn23tzZqglL7Ekakk/cH4JS/Qo92MYYzUKvtzTWiqZ
wIeg5aD5B1Uy7e2KMqJciu7FKvpC4/5cJk5LXIvJOLbdPuq1EjnCJC8p5yYTKJKG80TKMaMiCR3b
DvIY+JZurnADJoqcwxzxH+IWMF/VIdiYdUAXAdWoVmdG9f3XKlWkjwrVfGiGEl6dSHnOE3me2Ga5
hhAFjnp+45TBuQ7zEQsoPtJ40+9rhmfovwP6CqmMzNJUayQ2wglbuGOLiTogovS4fWUZOnSLMU+6
EIBD0enxav5oMYf/W7KOM+VRjHRyhjVWGiibYVAy8i3l1lSUn0ppBxuQpjtAIA6Oq4VzUKlkyfOO
gKFDWIUqbsItI84Mhc+P1w3JbCLstAhYGVGW7YYHBhW8F9B+SOdBiTUXiKeCKQDgX30wP7oREt+o
2wfbjtA+etMMCG0pJ7wNfBCmSt/tOXoLdiu+NyeqGSaL6HE4M800T4mXRV5eRyXn6kod/8fSOPuq
7606z4QvOvbeibu1WGJOSxOJnVoAvzpcVfYUXNvNquizbpNr5QFDVfgEBNUJH82057mp8c+tZp2j
To9XbezD+lHVnRVZt7EffRLUoiZY2sc4uhYBRR3QSQN3LLqHOEJ7qJd41thtDGmKmEHFT0BKfYxx
DAPlb9cKItjoIQm1j3bM0D2HEMJ6P3hjHH/d+uSiHRTpkJubNfpqVyW4SPOIvIpiFvjTg7fgV4oV
DWcsGcAmjq8rkD0DII2h3zuKSltuj9kSmxx6RBNuclYNWrbRwha0Dyp4DI1gq4IGt96z2KHAITmm
JT7EE88qPKIno7f2UbwiNR1fo40jRodtybKowZCBXC8I8i45M52bGEpq085t2DQd2lGJN1Y73Q0K
8gQ6r9EqCole1wipklIrjsBmCG1KkTK73i5TVeIGtcPjrHqnyp2m3FT7NekMAGVOeTKJlSZS9DHI
xHR7pzwO5ANcrUqpuQMzr6beiL4iWYKVvFJq6TBqNujZRroj0H+3Kj3yL4Xy3NWEfedubNa/yYyu
F5GKO2k6hc9YBqi3dcGfXZcR0fMmJeBMdzBM/DsGAhGFECOMXj8M7uqpkFzd44034byWFem9qfon
iz4xWfHgNMw/dDlCObYid8jRm+um+sMq7WltNY+Zg3FogoCX1M+jodfKKsAKbGM1eE5ahEIcE24h
4WbYFjb2K4BgeWUolEZ61q4OFBX9q3JKIt5mmRR7VOmt7Wp4ahGP76Cl3Nt2slbM0VkWs5Vl3lWQ
RwxEgW2/jbWhIZivFOuWnHQAe3abGOatqpIQCDvHW6FsWk2KeTIJxdU1jNQkLap9WlOHginVTeyd
WnLn6J4qZSWTNZE9qoNGE0LJKJUEAnpQiUZMYlhpYIqS6kkdzaHC70Nymp+aGlypWV64vpQndIwx
esZyEJrpiP0uUUN/IdM9WBA4IYCFUN82zNHl3Ecl1VQXB2CYqsAA6UiXXCyZRgUqrVS9GpX+OfzI
yBIuEj87SaNsHFM/eMqiH4xUA4J3WKg22ElNuAbIKMWWWXHGDQTmn0PUSpfWUFtQLOvcINZ0V+Ih
xnhJW+q+nh3a8JXkIk9ab3ruZD5HSt8THtDQylHoHMU+rpxAYAvs3OWCos+uJySgB3C6fOq6lx5h
ltmiwMAgulKf8yjqlhHIPL1R30MNpF3ZI18JpvwxSwmVKy1luaECdaat8nUz4HAWE02kEPWewp+y
oq7J45krWv3ew6h3682Yojy+j/UWL7mIWgwTmxozdex1EFGtpOJq5KNY6grDJCJVTeTTQzwJy1uL
wEhPr6duMEE2M5DJmBDEiFzcsNhOWd7NhWa30FWbOwSUT/novGRxMRB1C5wNJQbrOjCv8JP99CNK
ZMYegiL4nXmAhlWekvE2CuhBRT5ygnpG/lkJfY96DPazZDYDMyXt2p64sTPiO2dqFDJJuQE/Q3Go
Wu507F5D6b2GEmF43rJQaghDQmYyKPrKrnS8PrsN/Y8fPOzLoMJZEIj+zCdWGVzjN0o9r5YeOoUn
rYweICNR6Y1xBy4FJCtqX3m0KH/fMGbeTTYEhgyyazjMATzoPnpeHWNngkyKdV02XtcIF3DSM6mA
C2oOc5oY3XEh4ruy0D7VCtYFKRPuHag3FuYTXuC0u7RMTsF9jCSq7Q+mkZEBKk0ug8MhcPEuTx5F
WrWUvMpxTGclbJ5IIhhuqanXEcFB0HvSoTRADOmzrZyGo1GSNNewX/E/6ibKrtPcWk+rwkBfUeiq
BOZ/XVWB6TZWpiGMADdZljnWFM6PxkNTGEyFeUIssuvmB6omRuRJ0KccPF+wNl+3RsEjwnuiNgn1
ZrwvF4bqK8jLGIOObc0YCKd428QfIPNgj5vkHAps3xLrlejmD7zG4VVhTTf0O0tx5Pswt0gH4QBF
zQj9Au1HODaHeMzlHW3NchrSnSmTI3Isf2X/tDYKVUqYblObK0VzyIjazRTmcyDL14kavZFhK9dh
AxOJ6L2x1KXorspj1NLY6VLvnCzkgYRdxiMNlwzgWVJk8Ncy3ILMGlSQlVMKUOF6XOL9NARkIINC
XgK4ovY8CmhUMQJdUwgZgoiZyBsBIrDWCE0qKlvpV8p018sh3dL7fS4TUHOJClyu7JRTSIKzT7I3
/UdkJNqVWsDtbjE+roxc3xlYEU29RUGsZlJPkdX5CucKc9Ha9SdtjOWWMCHcbOgOjU92YaDN2Cgd
kddgald26rwDIT9YE6ngqMfw2oJ15AFOU+bQYd7pwBU2DcjVjTf3cS8Ta+4GC1XPt3WXRWlSGnwo
fQiF4AeoDUVIvc8azUf6M89+Sb2IIpSAIr3C/UXvJaRGv2xfeSr5b/Rahdidtx8dpsvs1+HmY+Zz
MMFUeTyUWQE/W/coFNCTxZtPOE/EvpfFX/Rml4+/Dn1ZFnNfK8e5TMJXJppqj5Jv8UX7OZoj9FC9
EaHREqdWzEDBAFJGO+urVABr4caCuAv8tPlBUGzctk0Rb8rczrcZvetVEZk/oERsu+4pLBEIppT9
BGOQ4zhU7cE9vkSgXF+D2fQysKyjrbbGVlInIlbzqMTpIdT9y2xWpvW+tBngNC1+yH8VtkVCayU0
bqgOHAX7In7SQHVK0jzzbC1b0T7F1dwDKZanh++fi+NZGRFr7NPZPpnPJubExFSjfx7pa6WO51Vg
5vSceQdftrt8ra9jXZZ/t83v1ulSY++selPOAXRjVvT1hBoheI/aUiwK2ZWQpYlFMSfWXRbFOnEA
MXfZ+Nu+3xbFdmmLM1ek8VtUc3KERBtxJfIGPn/tH4LD367Uiooxh/joIhgLLzsJAZn4xCwZ/WAu
0M+pA1yPJoV8NbNeTpH316z4SEwgMhEik3aX3b+dQixqcq/9N+DnvwT40ehWI//69/6OD81b8BcB
2tcOfwjQFNn5B2QeG/uzf7ow/gn2UQD7AO5xALSBz8FZ8U8Bmo53IyMqpAXyLA5TdLRp/xSgWf+Q
+QenDMUyLFtBIvd//8+P4X/7H/mZWgY/z+pvy/8ja9Mzkuim/o//CUII88hfbR1lW3fQzKF9MiG5
OKbGH1v8eLsNM5/tlf+VE7cP8tEeT6YiUXga+9zW1qw2/mXWBHqaLLo5D/Q1+30DdBzES6yZQR/T
s4DDeMafjwEm1QwbYvxktnuH0DJmMG2uHyHfhJtsxC7cUmBztfaxqiQKn8ForXDW+RxyKTxn4zRn
0UZCdUMcgZyTIFtRJ78wB99izKYS2rf8q3Tq230fRC+BND0HCvoFOOjhttBprGHSgPBsy3U6i5Yc
HWpOUpoxsf6Y2GDYG5Mr/hJelVl+LWYlJbenOzGrp9SZHewp75dEF3ipIlX5Y4dwjs5+XYpfDiP2
+uUqia3ESrSGm7CelA38yU7+UjormCx1z0Lf7DHcXeuUERuTl+/FKjERMmihaf/dOh2lFr/VvMuX
Dl7MfhdQXyTxl2NcTpMJAb1Y/pfZvz+7ONpFp+2TBt6NYTVA2CHRyhic4s15jkj7H3OXD+oYgtRl
Ucz5RkEM/tsul8OIXcQiet2A6AbC499tjJhzQsk1n/SXI36tFbsb1L7Q25u/H5DYbiqDry/77Ttd
zieO9e1UYjGYbwpJ1aES//n3FIOOfF0s44NEvrboZtXNSPAiE9Nw7k9Qs8PdKWaTuSsD4WCf+FW+
Eau+NszmDy6bfB1DbP210fzxZfGXj2GVc7aWjAOKgnlWbPXtcGLx338sTvHLt8TdmnpVJ8Skwpnl
mdSzZ9AD58jGPClFBZrTSwVRXSorv5bzueJKbCQ2F4uTFET7/lasFSsuR5rgLYBYmY/MK44ylD8n
YsNMlJRc9rFxL1m0qQoSAiiYhicGFRjZDOi+zLZ4NO9ThXyH+HzIUjooBunInmSNixUgmJiWHCjS
BAgl+k1qGAY2l3R1PDwj91lYHy1sU4m40KebwsEtpoy6FnuuS/qaheNFso+rSQFa3v1zVqwNGuug
R6SfxJKYiB3FdpfFXw4pVoqPxYaX/cQ6fA4p1MavZ40QieQZKZj3biyD5eRVh2nOQ2PYo0MEA/Xs
Jc3rJXmk1QONei6adnNu2pW0QgAKuc4V0T2hZdAtlL4ZEep4LK8mvbwXdbNfZauiks80jlVKGlqU
LoqSOTF3mYh1makVSyD+HfI8rsdXXXFaomyRKu1Jj0oif5YCfrzCf9YPelRCPpPEVBieTcp9+JWj
neUBXufdO6ZxU8O4cYs5ldaElbaAjhUuxWJKWERv+CuwGiCAMMQkxlRStgvQZ1iJd1HrmrOmuZjV
IVZVOhvfadcNQeKd0j4aWvemYf6wTmu/PIRY0R1QlUKkdgj0pLLmoR2d7jAVds2ilbflXAtEEToO
65L1x1xNGGFrIbvVhJdoiIuqYdYU7sxjGBE2rwub2isxe1kZdvK1RhHSV2nrpdZWzF0mkNmVtZbq
V6J0UUziufLFypQdyiHUhSLdKPnXpdxIG7My4apjopPgwMOQDHpwjQKVqEHVnlWn679uRG2+Yy+3
n5gT68oEBaXV6fDgMOCVKEndAMGkCGokt2tU8xjksizmSrUdOJlTgcvUkiW1D8M+htLEL6zBjwWo
hdZYLAc2HyGC5Vfp1Q75kdXoq9qbE44yFI3W7iVlLpQa9l+zVAw5ba3iLzutvb7SGU4DEvIL2YSX
ygMYZBi65or9NSnbnd4zMjDbyN43VW2T0oBnFtoZmG4xkhwAAkDno4YIKc1K40HGTYeYVrhVxps6
Wo93JN+1YFffDa/kJlpvYRPNytzpEZHcZx5AV12WsHoBQLRu/BPwdnwOu03hPyNeLGY36O3YPq9+
aERcwabVWzVYysGqG1R3ZXXhSq2RrxDKBzxgu+F05ctnZVyV+s/We8PHjUNHlas5LjG/ZFg2jxDh
K2zqgrdUO+K5kCWYTh9am/gB4aRlhHI4fw5IJ0wfqrqKjJ7M2T7EmtbfdcSYJHc2LIrdzu7Wvf5g
6lvd2GnaofOfrA9zDl0/AIEFRVgp2yo65eYjtPcyOXqYACMxGw96fMyCUyXvCqw6K6rlV3mH/HmD
IHxqm2WhbWoupyqRQNAXOl8rPCml2zo7iTjT5EqfQ1HD7MbGoH2uhiU13xzRK65RtKa4+1IK2x5H
ZFDJpm+fUnzDWv9cND/NblPt7QPiavwy7G5jhPsIqDAAxmQXSIZr21ukA1h0+THBR15x4Fyv/G5v
2ts6Bb671d56H35bTskj4dSdGh/TeteVbi5fBQ7Fb4RQVol2H2qP6DfS8+hvRpU+6mYu8f1Usa96
rh5taT/IW6wOcUSgv3atnFI0u8nWM1aQg0KPCt1NMrndIzbBzqq/9sOl8tCcQoDTWC64sUcV5AJz
2NHcDdoGHjM5JaP6aCx3Sg5+frLnzD9QqrU5MdB/jyb6kTSTLYjjowwxX1rm5sauNsG0r6xz3B6i
kIIrngttMWD0G8W4VT7q9cnnPjpAceF6k2mQ/Q3JeEKV0icwGQu4/lzkjiAg2KMZ8PE+4QfsNti5
GJ88s7rxM5hWwbAsgZ40e+Uzr24yaHMEd+X5gnGdSB6D9QLOuVQt9H27CMs8FMeE6MHRo6klpn0w
COYO6zxbjw3JZkTDbhad8BUE4dLrrmUf5AbThKV8LG5hTyr6vZPsJ3mrQzzYpc3Wq5ZDDd4Qtvmq
r+g6YDE3LWD+YcpF3YF+nOJxsRpehweyOXBwHHRBN42665HDdt3RaNZjtB7gui9806fsm7DLrp8Q
3iyUj+gVIagJTaWnjh2Vt3rbp0d8/OR7Ap269CJnhN6uw2fElbDmzG6vYE6gu+mLoxFfPnr+JlXO
RRVh/nBLrBGPWqIx8rmKdnJI+iFYKvqa2mnsZpJ02fcM4Zcd9kEKrnR75jFIGWfuFzWwx6h6b9IN
RoV469y39jUphCraQmicsMX8CQXSecAN0lhpV9S7UF+I/UjuLDziNd6qIDr4EvcLyuyjEaNItL8b
hkX584yjp+EsFhpZg3LJUWppEwU4Gi655thru9bJudIO6SbbYkgpNWtkR3a7AEGxqLlgmks1Cd8k
xIIpX3XNAwMncmrFoX02tOcSdVeyarbtrfrTw8Ko2vLVrGlRgE1J7Kuq2PCdvHpjp0fcd9D5O67/
UDwheNPDDUBp/KRaDPLWuXqHd1tD0ImmWOmPXX805XXwjv3z5ID52klvyLbJsIEwl1BfXXWEkyF7
Rm74kD2lJ3SH14ChVs10G4TryVqoiKO1a0CIbd4uUC4aJJGiZVdutOQEYkbSTwCS/NnG42HMwV6u
LOngJDcdFQr43dxQHkKZCtgg4tbIx7EyeiJ95/yAZX1I9C2FKasKXyLC4Tv/ZjqgPJgoiHgCZ22P
G8zV+xgA6yLlWZaW0bOsUeC6ovxj0TnbOuFd585i9wDXU5CVC9wbg2Mh3RtgMKd7HZf18aZnUFq/
YR/QEI/t0IcuNIMfmXD1wojwO0JchyjxDrXJ/YiyAEZ507hhtG8Tqp02WXtHmrgfX0gfLxhPLsLg
KcVSqWtOqn+NLMKVWcBJnfQZFqk2FG2ypIgzjia2ZLQsIVrFZQgUvTgq0qEmRmnjE7+o7EVJ+m5A
O499GjXNEK4WE/Pkvn/aWJEsroPnUD9w9PjAgCbAxK9DvbUAfOWWm/42r4GJkDVdge6BmZAxzkYb
uiqRf7yDNss3QbUhlH4vlwtCuHvVlRbR2sI7ZfnDiNziqRiX5hnzj51+o8XraR0ts8N4NquV9upB
rHYpSbFW3GnWCu2l/LOgOXj076PQle+sqz5a8c0JlRGCfBqcpedBt1j4D/rZ/kl168k/fVRPrbQw
riIwjv4CqB7O6BJ3LAsgcV1K4W6R9LjeFpXLIlwELtDWtXH7Y/FRrNofFMgsd2R/1LN2lW3V80ij
QAfgQQeR5y+yp+hJ1qiuWlRPxm3nQZmD+7ZESuaBr1vw/yA5sWmfY3hGacMSc6V86Z09a9WppOvX
drRpUBWAMERRYWHd6gZAWRaA68gZkkzdJdxxwTZo3Py13hTX4QrohCxv/PqW4VIOuG9y/WqNmc8e
EqtLVF41EBOvu+xq2muWixXLOzBPd9pGoOgR7T1hQbjsXz38WI8I2rbwZesr6Yf8SO1ABw7gjfr7
FVSVG2Ob3sgP/j4+IRhAnJZCBYuuEFTnD/kGZlO6CW/sF4mRIS3uE8pieMbTO4UQ/oqsFWS3IN/l
LiOtwKbb5rIuXETL8KaGZQ8Lnsv+RM099xkr5AflHihzd6c+1le4Vay7s3EcsAY6xwfT1Zbc7OvW
cXUummsctWN91Z2rnbd5xeBvOk7H8kojOeP6W+zEj3g9nXi8wZDFcHExYF0APvV4ZyzWIHMokLhj
CyhwC0Y6R2MdvDQ7gzzm27iC+Ld/rd+GY3o14OC9wB5xmR2RXB+pQpnWFMO5lNKvsI5fUGm2iE7w
6RZsssxPydpZq250bnYmErP7+Kq4l57D22HZviENWkT3IP4+y8d+VeyMRUHt16J58Z/MaQH+F105
TTxNwJJpir59qax5azzRknHrcIXnbCa+dS537ODPbXh/nm6r4wxk3MVX0tZYWkfjvsA9ynOzjXPO
3HBt4QCL68sywJTKnV5aFxuiheTSQskuHDjzRdK26FN4ubyQDHQ3/oZOyS45cDs8RvfNsf+Mr+C5
Hcs3CkZzIl/P8udzehXejivvM3jJfqZbmStBG2McjEN7cqhfRbV7l921p0x11+2r/BDemLlr0rYA
01WY3ssfGToPV0ZG/DDnBhf3znv7iruLvooP5U26td/0h+plvKIhpIHU36qX6AdGX1eRvxzu4kN8
UB8As57LG/0hXskuF3Wjnpi6uFZzgnfQtrQ+69rNqPhaGEdra7r5Pnieb7qt9EQ6nOYNbQUtXPlK
TrQ9kWxjJbK4G1w7r3kl7ssP7lVce7LFbjpE6/phOvi0Mc1TDqnuxNsp/hD3ffMUXaOq57+Bp2iJ
owu/V4SketGYew1wJFA+eTG7PTEm/SDN3DzxGQ8TPt2mcrAZo3BpdKo6cPZxgQijDh/ep/foTsLx
FAZNv6CwE38PfdwYMr6APCbSu3yiXYbIsR52FLLwtJzNvb8ddgM/yHg1/KxeKOaqqWLjfgdxS5f8
B/IR4KqP0vVE1Zu/xeuzjZQt4Gz5sdee4428o45jNwDVQuxETljbSye0KoDQrdv0Y6RrVyPU/wkX
t/QXKcpWZzjHT7a1gBgQ3Iy38sa6no7teBOfqgNdCgzleFbkF1y4V93WO3+ENz2XeqB0cKHgyEBX
eR9dhzfT0yAaQNFKUIZFo1KS43/IP5D30KjIC4Bz7AhEFpUt7Qevwff+BJNSf2x22XLYUbNgvzXX
5d55TxOYIS4Vl7FrvzFXvQTPeAFfY0HFt56OfuTWtx1OtJXL797dWU/yQ3VNHj6eNunN3D94Vd7L
V75iVCyxXgdLMR6nJ16I3fvEz0gNYzY3xjRsdBH6E+zl5biSFpR9jftx9d5t6eGBD73VrtDRL3DT
cQPXX1XXtKW8Jl+n9NSPm/ohuabJS677E9c13mINv5IOLbS+a3UP63VBF8hVXuVdgoLp6KzsHQ8+
rFXHRemxRERHc2NuKPXayFf5tmmWxr3/VK2L5Ui8ahHQjD362/dgWayMzRDwThtuzCO6VF54EbVX
i6FcKTSSsjusGY09lbxx3q2f00vTu8ZP5cW4tnl3R2to0U/FAaX7IcCb81alOMhatdGKV5p6pjtI
HIab9mHYajTP1Q4f4aV0wARrU27ooXLkzRnm5C19iv7Dnv96f98d8g3kvI+OdmKbbnGtdZVttI7u
wpv4xjhk6/4W4LmrPKncAjEleUv1oePJvOGZ9XCDA8rr6h9aSNHwSn4c38a34lzdx7fpVXPMaAWt
H851cG/dKddY1kw7FNyb9Mq+kVfRMnp5j5bS7XDoeJy17fyviV9zvwCebj6qb8lZMiDJLvpkW9bQ
71zpWU621JhiXMV4Nlw828FptpLFgvRoN2v6xXtzj/Ru4xDe3TFeuInWCoZ3812rPuCGlaxpp3OM
Fu/9PXbO0zKL1ohAJutDHkPX9m9ic+RXxALJum/uMTrx9yb3EeL6+/zWeeJLvPsbOviofdYCAEZt
Ij1e1dIYGzE+EmE3gRIT1T1i8rWuhqVvq1Tt+9Tg2CI7MM8pc4hKrPuKRtmYOud9dMMohAiuYMqJ
iaC+XRbFnD+jP9Re010RhRLfx5aTfRs4xbK3lLu4n4Zd4PdUe/bFToOSqDS1tVN6+oJdCJ74tSOY
M2fWZ3Rf2anhdpRzf2/zVM/FSaHUbxWLGjWQ1dfIOwKqEqkIEhOGLhgSmHiyUS0mCr3EXF1TczRh
IaPOzIQ6mqP6IJTIKwhgjpiNGznkLUAVnZnU+S4LwHaHNhFM+8GnShRfWY0ISYZBwVRS9JZpDHin
iHzSqJXnSic2KIoVlHnV0AfdPggU3OPG+F1pTKIvKvKkWQdSDAj482GYO+WzJVByGguTbtD8jYlq
kRGQI9QaRhyimPQQnw/Am1VNo8EtpWsCtduKUlgaTr4TRrK4IeVPQ2dZEOBHLNzncrbGmtMjYrYd
TEIa4UwtECFdEegVcV0xZ4lkXV+Wh9Tz040omRETUcclimcu6wqpDbf4Uq79bGZICHVyMwuThURZ
LIqJXBC46npGYCIOKiaFBNV2JWYR+900bdpRe06Y9itWq07gzNQyZNpj0L4NiwQrRQsaxDBHhsc/
5ygKzL/WiQ++LYrtxG6xVJDNSLPxVbFRgpn1RyzXH/IAQlq3aADilkdV5j3TKPlBaVQVKNVV0hT8
XQNByv1IKf6+VLQB1AFuUt6up+5iqbYaLZFOVLyYszhDTWZPzCHJPgCkjymyGc65bAKc8EqijPBH
KYRSUJ+0ZaWsO8ks95OKJKAkqk6M1Hy0VLvdfS2JD6g5oOYdNfDil5Viv69lMdsNKyezsAuciLka
NPhqRRC58Svix7VhBOTGxLxYLSY45BJlnieXxcunZe0Rce3w8ftzC/Hh11G0tkLJd/nI7LMbG1+K
dV5aiKnlUKH0SDZOoUMWdKHWY0yUoZttnkwuL+F0BGH5XtI7PFCU4SVPDBzWHH13+UzM+TOYyp4m
/gaxg2aWtbwSH4lJqUr8aDrEBQonMPQTG4mdiF43wEJEGnE+3wCEfwJxOh/qsvZrWewgdhUHjayZ
gSVmL8f72lKsvOx+2efr8N83B5eM23k1A7jnR/DPv1ucsLeqyu0rYtqXw1y2+/7Nfln+dpyvTy6n
Lo0YI1QnIvP85x/7NSt2/OWv+5oVe3qXa/zLmX459Ncf6LSMMyHro46dfz9xQDG5fPHLB2KdVc/w
OLHylzNfNv/2x4gN/+UbXE4xvU6N/kCa7qWes4OCJYP+Od2Lybd13xZ/twk5AOJa3w6jCPzkZXMx
d9lGHDYX0MjLNpePf7fu+2nEIb4d9msbS5tuG/Jt6y+8nUjAAhnPNyVlwl+0tPl9e2FzCQ6XWESa
THKR4sbsa0NbZFXF51+zYvecWJNqG9RAzBfwd0cU6y6H+dpk3tj+ygz/u/0u30Ts8m8PI7a7bCK+
x2XdMGfB/puA9V8xF9MMWcVn699rjx4/qjTPmr/Ij772+UN+ZCn/0C1NQ9Yz64kcQ0NI9IevmKX9
Q9d00Fimrpgz4wphUDablf3H/9QN5EestnXDQmE+U7j+UB8hTLJURwF7ZRigZAw0S9/URn+nPpql
RV8apZnUZaB8MhRIWnxBXbN0XcZI7Vfpka107RTmtrH1TecHb58FRZaT0g9ovvG6/+XC/KF8+lXp
pM0H++Vkum0Cc+CvAt+Fh5omfwNteW1XqhAbvO1YKTFd8ZYwczdQVFlq4Qqrlkr+SbnCriWKJY84
M9rPpTTsMG5A0dpRk24xiktyLBL7ul/2Tb+MB5wc9dh3FnYWPoQ2ReAJOArT1A5hYlA7oZb9sq1q
YnGxjdGHxcjRCI+5b2/7WlZXUgfsvJOq89//odZfndoM8Ycapgyrnl/K4uf961UNaN4Hjc7LdvSJ
aDc2kYDIpnQhNEip4NOKO4NrhOoPXU4+qRbaFkN1lsMsdRuPYoKwwBILb1YKEz9TPT0mSYfJTgzZ
yKwoU8tUaH1mWOIKQOcup6qjSjGdagM6IUR4YTJiR0cSUq+pF9TVFelX4FcxtSaAeWVtJerlJZXq
NseKHn8pBQ7Qd1CYqcmujro/wVhydhXmm+p87aazE7e3gFg5GLItLL95HksTRZZfbvFde8jCUV74
GdAW28ECwQbsi+jNYJfwU4nGGdt+7kx+gAAgwFJdKOP0gdn3OZb9TzMGBzzF4V3Rjku1HyDFw+hf
jnr8kpdYxFMV+kZneIazJP3yP/mt5pvu+01pIbtTEJ0YPKHfbkoZ5oOWNvCMgoByLKWE+K/Frw58
mC4b5EUWZx7BqbbFVA6XsK6kkD6v+uVkGttaIm7rtc1Ggd8Cx9V2rRhTmgq1uNer6lIN+z31lObK
KO3noTYxLdER58twmqIgIl1q+huYrQT/k8bHG+NGeerkxKCqNPw0IjIeRagTwrAwNIly7vuyk1YV
FmSrSXfek4BUPWbTz0mQHfU8tyk/IHhph+2C8eMhVYvHts/Oac6NZzEsisfuSLUD3vDZ2atH/Or3
GBvvRtVcqkpyFXnY+qnN0QD4Ac9bk2sSjB12vGyAnwm/op7JBnRa50ZWoMd4I35nQRRd44G6tHQY
PnX8aZN544e6TR3umP/kd/rNz2RbpqOg49QhBsp/faRqXWux6ewdvAaLnmQ/2WPbN8a1QlKwUe8a
PX7++xMqv3uI0YxqPM6GbfwLFtDolDotFM6oYSlWmOZ5smH+6PPDgAXpE944V5oUByhd2ud45A4O
c35hahEpK8zsXRX6nxSF+aW/7dqXv/9uv7tnHeoKuFug6Tkab6hfW21VqbMMCouD8OXo1GgjrICv
xpusXqSGZUC7ID2cEQL6/z4tkETcMS2b8AV61b+elrQgjj29ZG8BM3wOhn0vF7QHdh591mXrrfwh
xszbvv/7kyryfNhvT6ihstqCCKP96zsq8hXV6XlwtzLCNjf0r1ErVUSOCPkUcudaBdZJehejpHrw
ause5y5GeQMal9ySPxXFOaTd1CE9dWj9g/SEWcOhjGhkPJnS5ZDDJAA7RopYFlk0EieQIXMXCRrV
xMSti843CJzwKaukm0w39wRTaH+hCS5BJxBHiRv0IkQ1ErgvGCE13JtnKqGA9Jk1QpUk3TkmLwBf
O2QyNkP5Kxg9JKOz6ZgWDCWFnB4mjWB9TLv60cgPcRH/P/bOY0lyJUuyX4QScLJ1ToN7kNxAIhmI
wUAMMLCv7wOvmq7uGZFpmf1sXPK9zIyMcAdgZnpVjw4b3Kh05TbEd2KsAnMTUNrEvMvjOxsE5gzB
VpbHokCEDYnNae8MLIBjcoZuVstxGwqUKnCGPgeHaXnwFON8cRMWA5LY4DH42OpmZ/gkBTJQ3OQs
pjenr27aWv4sSytQjukl6FhzGqM3oU5Hb27CjRdHvLle43z6DAcEIVKyuGAAkDrKDdQBM0zFYem/
rDTR/xGsBTgFuf4frgh7MV//90siNE3L4kKkkQASqLfcu//FMR3TkqkhSI9U6tkL7WqXl/0jG+B5
b1Dwue6jZxL+dK9b9dVxYlxaXXCdh9lgFJscp5EYQb8tevwcED/UKg7NgxUilBUy17QksRCxV6Ek
bFgPGi2aZq/kUtnWTeeYumwpmnUB46f1N53Oy03q9jD1GsabhvcrCxYYA5DNqZWMycIBrEnBbL0K
PEo1mLc6KM+iStJdKqe/XemfAjszN65HUsg8qhTtvBrw4fUWtRltt7fBUl2r2f0tDEb7cTy9jXVs
4PjxthWXUys2UEheHTO9FF75EjbIef6oqCSrBCMuy/6MdDHsbDfYebLEmK0jUpS5sfGQJYlJscVK
LAlMhS47TXzZKEu9S3vjw/c9WI7phL/AubVz9RVXmplm632oCXlTFtlrjj0Unyn53phRfExohsKt
td8aD82sjzDdsk3fBc/8u8TJ6VpPNF0GMoRHlw6vTl4fbGxZ1MdmDOKGq5pyvQl5h4KCt4rZwlC0
a9STl7Lx/mJWr/ZoO7uyVuD+62iZ0vF9x3n6nLKxxkPeIUcJayeivF4Xs83fpcpljG1Wp3nc8F4t
WXGBM4skm5sRzoodzFIJmy9sSiPdN2iDSyjbn77ZmoWkSgkVd1Ox7E6tnWvFZO9z0KdWGm5CIig6
8ftHKJ7Zjr7qci1ytWlyh7pywoFcDVwS+B4Ro0k57obcYQvoSOYcAok7EfZZlR7ermVxdnBEhEXa
bUO3xrdgyc+JQVNOY+77nBSvORybjLBz7qc2bZ1Tssqz9ICj/kD4eoOUuRsCqkpcLoaJiJsZ4MrI
Gf5w2R0aWrS4uivmjlP0HCU+eqXRvyZtwyjDUjfJ7brqLec5HQKDTKE4W609f5f65Au+DEuJv8dv
8u413oNvNrAfrRRUHgyz0mR1aUa65gQMDPq4h3XoTYxrMY2IEd4aCAFa7JxVVdS30aY+d44KCoFG
nFlSW/tA2grEPGtpCgKLQFQw7pgFwLvM2MszOhumNF33c/BYZfV5Tp3Hqddb5M5vWY3PbFoZ0otg
BZN6cREyvLPi/qu3y5fE5POXyjTPnhpPtBce7Z4dqsdupfJquSu18erEPJnnkkesm5SHloB/kWfP
eVhyP4XDS2v0eg30IV25hn2ZFXRp3+Ku7qz8MAlqcJgQfjncNhhaJH4cDGzGkEM1zXlEyz2BzS/l
YMdoM5zRvpyYKcY1ZNTC+Y66U5zq32D2h6MauI+jkQZ1L34omua1DL3j826I0it+T0pQjPJqjjB6
c+x+QfouZP8HSliGuwRirlU/tPgR/eara/Rb1No/hHsSzXxqJhtoYwTXT0z0f3WqzNdzMNBh7G10
F7Pp7vaeYOo+Iu7NJSyhvGdqNQHwqVN5U0WPxaeIvkXIxM4T42sR0UolkSR9R/p4IqgaKXjUl0Zo
P3aKhp0J1Ng2EdjTxWjtceNDnfIxJ1II2JfxG8n39TAi9/ZtAmjKLr5gyfO5u++1iSFMKrKvACjM
NVvbj8hmNTFyUzzXBnU6sA+XKl0mzVAmdhWnA6KeB2PsJFSzdcy5EazIxCjGZihWuB1f3xxu4YAh
J3L6lwbHQO5yM9eVjf/C7W5BVD4bXf0onA6DC0RX5goMBMADNS3GunYObgHnm+NcSndVjxnPyLml
RVDGglZKfQy7tNjCki4pv8u/4+xNteDihomHZuo8l8AHFkgLdqx9N+LWtFI8Bw1P0lwxq4o6n4dC
DPe2iiaCusiwfUM5YuBiRNEk2bMQ5/Aw3Opo8latrZlaz6D/rGM2UDgr8GdlI5+ViKafRvaDu7zd
kpLMN14Uves2eh4t1mrg9re2Vnt3pCGwY5qzejZhDB/9FgdckwVQpKYKsBhdXnWvd6Y0LybohzX7
SEr5dLvyZuezjtwvepvtWmo2eKybWY/X0C9PtZP8op2oL5Jf0nWY2DdGsWY3detqKBAddAjs/cPJ
jtsP04h+xTKjvJLytSk23oU/0/tqVRvO+jR1AcA9QE797NX0Jnm8YAcLH/OAUWMXFJAmo40YOEYK
hlxR8DfPGfV4oeIb7auPIYK/EfjWdijpNnLSzzj5bO1zUVJSagq3Ii8Y7a16xDGQ2of73x2gq27w
mO/aOdpOY+GtnIitwWB50zqlSaihvzdIho/UH2wkQIoue8i8axXgrlUaLrMudtnQpwfID8Vm5PdL
k2duBy6z90myF4IB2mR9VFBuN43pbe0GEKnpAhfjGYcWAYghC8PzqKK/4/KPzWHFrQb5Lq3JMDd1
sgLCf6MPKhidfM3E66szKpOl85MMt/dpqOc8M1/kMKutQRxiZRvzYvLkEV8qKb9EZewt1tyB8gXc
lCHw6Rq3qhFZf9KcsYuevsvOfxoGqMUBKsLRqMfPLkguHUy+vqTUtjRSbF7GbZos9zia3ZY0bg/n
ewEWuri5WQaKDWGNJ1Gf7a48ugsFzuDk2rq72KdU1Fyo5xwA/zW78mY8Rm4FAK0jQ8B2dcaYi/M7
XEZqel7KOEesueTzmuO/B3z3X/37JfExHMsc6xqIRqjjC16rpzdmIvEBIZKhkbOMHP2Fu9gx07tn
EOh3JoggsxwzJmHO+1cLITDtNQjRxsNdxWQpCSUmgKJ7uIOHBAA/FUJ8vBPDAFKzcgw2zpIAVIPI
8SE79rX2wP6WzqYcbJxunX3N7ZQrVN64xFl2XeEwIsKnqXGa+h42rcYg72La3XnGCN60tDInBrUQ
KnsaZgl5Iiz/eFZxDdLnOuPsMU/JUxyPV7ZJIPyClLrO9la2MApEdiYH+0cN4zkDw22F9neo/R8u
BkWOnz1WGi2rP3aRPNl4PS2bSocqIISfU2LCLuPaa591Xd9Az/9hD3Xum2Wbgg04N2eWPsSwkOZN
NWFnAmjDw7TjX5nhk27rSP7g3Ded7qyhwdHltmckAXENEjqtKNyudukeewOQak334F1bXxR03x7j
raer93sC5N5nJ/igqQo8J5Jb1MjgFd77EO8v5QDLEGTOA/vueHfnQM2ax1gxeHtEmuakTEHRRCYV
NAhVveWi+9V27FXun+79V/drJZvBUmVTzD7bSTTJ+iVtcZ/L338VuhqrYAOuLV0M6Sp6822FT0LO
P2H1WSBQ02OmzK8kR/0Z+vI9DuN9uQgaJsbvnEAMB6aDCwgDR613sbvkBkUt29PSCsjN9A7ZyOpW
mljILM14fULfSbqBg2vfabhV4phLNnFZhZuwYeu2dh2c22bpbakU++1Ow/GuYXY5zFaQpFHSGuuw
woZTZx4dgfqTUxvbI4o36cgA8VKxH/R2Ds/N7eBzPIl5e1SX/+1dBDnPM/6MfR6tlOIH6IgLeDXl
31CG2dywxTwFHC9VEC/jWWLsjf+X2kz7cZH+7odESjfXtV9XKxevOBNfa3U/cs8MJldW5k/AXbtj
bctwMy7/XBY7N4tUBaVEXB9IeHeZy5DRW2MWP4Dts6+lygi+T/6rjcVfd5y3AHOO/sjPl6uH1DSc
9ZAU48qGkrjNOvOFvhE0toE/FEyPRg9SIqpYXUn/w63gebglKGLUzEoxAMwg3up132Fvsnw8wL79
RN1yxvLMFg7wCASK+NVT5SGfQLMpR+Cw1t/Sx02aYY5YitUvdnYpdBFuJDV0PYDsdQq96BCgp3bf
bcUJarlixpnK62bRMf3Z3sp011uoB6qTOH68ceMq/CWJGQJGXuToELwOKGuzOI4e97heZEXwg/jL
h/G5C9Tv2EcRKIfpXFsJ+/UeocLP2484rOGvoXB4ZvVu6bnFMxWjYUD/U5DtNkXHqk0yZ1s5bJrQ
3MuNVAGtrgbflG90YMiPVXvWFjf3/eNJedJkadat/Tj/0fFBbPu5fLdNljL64uk1rh7zCGuVMOdh
Y8TDy+yOeMznmttDOA+Gg5PHQzjJGnbTYRS+GHBkViNBqHXHuxLkqBiFn31lOns2YrTe+1UnxnQr
LXOZXLM7GUYTO6z5d57ZP2CVugshQnHxzA4k+xjFkfmDCRA5fCtyFyD+8nuc2houqGMIZH35AOgi
50i9KDGB9J6Vcn8VNdpQFNcY1sw/mWE+lO5r2sNjnNJod39LM+CkW6gPi1BJiJt9Tplhf+SrVeKb
vW3FxqdPL4FcdFyD3ma/NTFR9d126MSrHMeHvEKd7yvOcjJzwxWVVfammGcKjyUop1ocSsSGlcdC
sZ254Fdjx+d6F7dLxDiU7YFkLoZpgcJj+LLcVkLbWGSh+DY4qO0RYbiqXRJRXdEhOuGcTaR31N1A
A86U/0hcVBjLuPQWooTKcR5ADYxDqsohebIcp8G5Gax0WxoVoKs+BDWYAVB3y+4Qxa8pE9N9Gs/c
tBlijYJbScmCBz5zVwycFOYIKx8sRmV4QLTkX04F2N3KGAOE+Dkkoj8KTSClCOe/0rx1ywXspQhr
RiRAd0HtUjHH44XFLdDNLGU+D3Wwlw7qnJkjK80eKRFOle1y4aFfQNwS5/tMBhzYX+QVPuYhfKNn
46GYiRxCP9+ygWoL2W2DWrPdwTJ6v8Zmtxw2Y+5AyGzgvfTK3pq6eW5bnBGwCv+aM09ara7AN7Fr
ZhJTw+Shhln22bZdGKV7y6TC0bazaD2CTJcUpFEgTCpL9EuPJx9dBA4njuProuLG4tI10wu1Ix+m
5KYeffIrRUSXZN8uOhq74KQPj37spZuJ+5mfsP3T1IIkQZaePYsGi5oZ3yF3EUijfDgYPFPWaTpb
6A+M2mTStytA5/F2yF6EP34rEK0ssZvYnY4c+C/RUJU0RCewhQN2iSPHnNYFG293xmMSHWSVHavm
oEy72TD1Fu6wT+q6OjIp+Mjc7tlsh0O11L7YOR7MMMP3zbEDWg+hAhZncOJrnSQEdPwvZUHchZ1/
8+fgYMnguw+NX5hgKK63DHdts4NrnKNvsS3M8gwpin5uxfmmtvOPuoComk3jj8AbiKX14tg7xUVI
i3NNSSI5KvDm9X77EEf2ARzmW7NUGMzZg9kUD86UPesKAFQhs8sckfyKC3WIlJmcm8r/aenis0s4
LGZhsY16EwQdjF0RkAeJTYKuVuZ9WvGcAD9oHozIbfZItvlZzuT0DCoo3E6Tho1EdabIl7Ra95y5
6JmrTB+mGaSs7Tl/4tlu8DHFYOXRmYkBOdV8ur8kZqPlf/lvFSFrNvBBjLYKz6qx1N4xkhfFd0Cu
F1564PIM6UdjOrezt+JZ0mwcnkurcTZh01LJIJcSdZM2Of47SuNHy4FPLHQoURed8hIzkJ2HsGRW
F2xNxIJVmtnQqgdz7wMMJajjWKdOiIU2vfyy9hL7dP/V/UUIg4kpa/e26Cb7dH+JNR2ATQuiqEuF
88//d/+NOc0uaP7jNsnRCVUV7vLEeU20k12wezZ0c3DnCTpzoRpooHXMJ5FMORq3R81y5J3NiH+o
YtXGZZ0TGf7PFy+q4by54PTSqinPBiDKuxD8/2u5/qdaLs9ZRsr/F1NCppKszL7/uyvh/pf+lyvB
+4ft+nwdm/EWTD0L68G/XAmh8w8f6njgUiW+DL4cpk//ciU40T9wHdDHBf3E93kiR/9pS6Cwi6/m
hMuUJrRtyCn/L7YEZlj/x4yLf9/BmOA7fBsAI/+3GXrY+1UF8ts6dHPzzFwQW78o8y0Ziy5jK5vk
iCO63AcN9/ocnPFOC7e39r70mFDIxUY6LZ7RAcofoNWHilZJyx45oo94VSvqGA+9wDlnBv1J1sat
VdkWzsBttqiZ8rTeRJyPCqcY14BOmQRRtGKNLwFaVaLDU2O2r759m0MCrW1JgVNA+MTy9TZIHwR7
G/VRx+NnHNQEwSIWwCkZfwztU/bONpx8IljnDNBqYNc/aMD9ea/Nk5xGMLW9ZLZ/CdvW2oS+gzfh
OP3NyGgxEo13SUutCL1h/XQIwmidCRsIvZng3LdJnMal/8gG1T61lescwkBvhBf7jMao2SJyByPP
ZX30gywlxU0pZDQR1yjLv4E0PZqt/MdGRShXgHU3k26+85HISS/yF2W+F9Fvx2PXlfXXPItuo+WQ
vbGp0i1avzvx8b1kca92iQPmAUkWg6a3kkaO3cAb5VbJOiHqjCzmdqSTq5Q5jG2Wk8l6ktIhtFQ2
jhE4+YDItSrdz9ygKnfOs303x+5aZHz/OHX9reKyv0FO/KyQMt2CfFrQ/mX7WV/qzD8XDT/2nbBu
IzPBbsuebN0qYl1lde49gJcWS/iujJKDMyXZozS73/XQ63060r6YZnH0PrmT9T6xLteATO2GhYNz
tHWANouaOicSr4lvHcKchFxASjsadmB03cd+UvERyABphIVDLKKnaXEqa4Od4rzE4OvyRmNAR1H9
2K45uvCtuMm5z0bbWtMEjYINzl+NBn8Pt2i1wJ+nnovG+qFjdNlYiQF8p/0Okj/FiQ0AIUNFOo7+
IQv4+MPCZMq0aCJ58ccboje6ZvbUoP6eQ+Nniv18N9hi2JrxxJbcZelcSucAwpWLkB+WF7UAkW2r
rHZZGp5CdLZsbr2N5MfCBCFeKkZxO5H0RJsljFiMPWtzcBl1TOlZKPbovSqsdeXL13rO211lTT/H
0R62d35dpPsLoxIQssut5o3usCltUoB3tNv9RclRb2aDU629GOQNBqQsPEsSbqG1d8uLy3ANlKB3
iJbD/Fh8ASz/ck15iRXjnC5azqe/RBjuk06ARlFlx7YXx69UI2dx3AKs8MVf9CCw98slm7UM9Crk
BzetfheB/FDSRHOgNEk37XbEa4LjgtnBEHsrf2FN3F9iik+ArQz7f3PNGA7ODpERGVebwGCSmqcG
ExLUt0NEq4SzvDG0IF1zqSAI08ChRjLuzD22+cKt/udiKZMKHRPpl4Kk9lyZ7bPSvtjPuf8Q+jmy
lvAeGupC9j7RYqPOn4JGUVXqEQsZYEt2STKc7mgy22UDBbz72FXRrkvMJQKvH9M8atY11pNVXxPn
mwZ63wtghKqlVz7QFDX4rdus+6VhhlODs1PAMRpOJKvMT6x1oNPDP7/PzHvN4IXs+gofMF29IP+r
HnIhdZ3pkH6HaYu4yh+yFq61kmI6DMAH59/oNuPJXl7oblqFsGcGIrWDZjwEYfbe6+sARqyTgLeW
RLGocnlkXLJuRxpO77i/xrDYp+NbWWldg+NTyT4wsI8Z5fcgHbkDUvyUDKArNY+CtSrbnxNz1V0N
wG3TatvjWmqeacRxQWTwKTWZCE50yFZr286nlyIML76eU1QgY953R1i/6om5ASkijoBFEcxni9wN
F+8uHBWsgDp5U+lY7osI3jxliAFPBNSOYbJA07moEy0SuCd+2yBVt74PMp/mrOrctUW2aZb49SSO
94VoVO6VsQjRoaQcLsQXXksRx3v4/8/YjNQDwkj1oiKwKZZS75OqeG417df9v5IUbEbgZFTHdh9D
aVtX22rdB85Zat0UtLRVlrAOmr39uoTw8iJiP90kkUmoZ+H3W439p+vTk1SQB0R4GVw3g1fRzd82
WMRUiWXs4eD3GhRHEaoCsLz45NdBgE5mPV5KSU+OLbqrTjNnR+OhXg4xNdKhQ+TIj60EAP+QEwgl
WgMksd6HMLdXQnRcdWNMybNrDDuzMOJDy2RpPVdQGLjwaSdqCfcyc06ekvSnG9MLVTVusZtUDWR5
1E9qnkMe+U3GZTdNoB3G4lqNyc86zsM1hywQyVZ49LwqONmR4Z98trigA8N9oIZqQ9PLR9u55sWL
Kw8PROlcqo7JLgKL2GA+yjZGZbjbuIgZByZdCzkkf6fpjMGr046bwYs1MO6i2VBaENJ6k374jLgv
iTY6NLqYTp968A/jFNqnrurC1Yg4+8ps1I2L9hF/32MaVdVRB6a/Fx0uFTqvUO0s3O2y+F06rCJd
xGfaiPA8ZK4+Wshn2WCZh4EdGc8JDfE8tLxDsfBVrTIpriZfC6Irv8FbWC6H5T0PJYYumXji4PCU
z7p/LZ3S31dt8qKNuOP01k0PflSWV5IilFua+UuhzWwHHfItSZyjYTjvcSdi7GL2gHQp6qsij9Dn
4rV3OOUEbg8PZdYba7S6UxhQQaMmSsQG45TOLREaiof2OV2itCQVGlG4iXemys+wToly9bU/vgxO
S0Wb8UR7VPTsDpgxmIapc3uOHFJmmmkhYr/THlA+FqCrYhtnRYch7N6qUMttLxkJhFPxbejohZO+
fBRkbLXXN5ckDKZLWV90tJw9vdg+6WC8Bl1Po5+K3F2VuI9z0A67TDzq0UmOodsTEuz5Q7PPvqyO
hy89h8mT1ZX70m6irQdTtqQwoYx755WPiJGOf2F32r0YUz3vfMv4RIySdNyU8iYTF7Nlvk/wBFzi
QVBBN7bz2VSvWFaMdWoPxYMbp+ZmkqRk7NZ99UzgGQjbxmNqTqTcaNZZhT+mMkme2ESYuAbi8aCZ
JzJipmKRyNGqNgJ9610UML0oQVab6ZsOhcczc7AZWjZADLjbprBqbtL6nLWlqNrj4yG2I1MVXK3K
42gaTnwcNs0Mm8LJ/UPuza8dHQWXTsDB78zK/sjsfeho/xx1MyWXwehd6i47G5HN4qs7ecnz+RqX
vXGqWxvxNY1QYWcBMpVU0opi3XqPouVcGJx5B1oQL+YCfne8zrk1XF+gnrxpm/rJt+IwQrPbUG7p
sfcOeUKDdOsM5X6osgptVobPY68eo3x67udIQdK2xy3eSH0VgZGc0l2ujOJc5/BI7DoPbsqxf/Do
W4HK7m7Z2O2chGO3TLni2IURPBtJdss0Ky5BI3/lkJrXjlHj+8i19yl2nkh+2AJXUcoWcTu1Zoqr
wO02Fivk46Sdl2iK6BWfrGBLCeYy9Ez9nYd1l0akWO2NNmCeif/2lIwe+r7bqQPirqAXDgo6YR7r
FaUPEkHZxs9jRSi5hQltJkF9M+2Rbwwm8G+P2qmsr8ObmgN/JUm9j4G6UbgFl3sceao3c/0FCJ8w
rGUkZ1x50O7wTm7inhZQqfpTMgGJ8KvS25VtgzODKgQr/QmJ+NFD+8sW/q1b4QCNp7rYWBnDXx36
MI2LmgFAx0En9/V7KoV5jCl333heXR3EjArB047HFJyQ2GxneDN/Wia4AMQDNk/MAJ1OsCHufa4O
3lfDQIMtJZvkWH1MsaWwoiUc5bTRL9kt5+jJCSRIx3g/T/0zVQVik8iy4IAXhJ+pjHFzM0Ccph7P
XAjWm9HCKo9ksRdBMz5UUf7NV4nPsLmRboPK++6jBHR42rfbLBqSPee+7RyP1me3WAPn5CUZE7jx
FO8hjKUtP4TZHi2L9z1P3G3dBdNTUZbYUco2YQSfSqjwxBQLWJl7r+j+UjGXvgoxupAmBpyB+LOl
w+bQjOHNc/tT0eNcQyvtdhLTATs1QDNDFj/10Pdp4PK4c4AEUTV69AGoI9UluY62oPHUAWzZvONC
Q2XvDNrlksE9hFNNSVFrXG1juuQsn3Re6scgR+2m4HLalBVXPg7QZoN1ZZeZvnFl9/WYiJSTEQay
lQrbI4sEw1qNVlh63s90mK1dm/uk9qOamUTSBvusX/jnjBGvlH08Z7p7GyJEbba/4Xbs64hTcHKp
G6YBBPsqvvLMLYH+2M585aBx/noxfTQNc+4NBokcmyYMrQTq+4vKR2AvadqvZd5F+CdK4vlxHp9K
JwCYkEhUZHYYGz9OHkYZ6of4CwliwOjQqoNExIANgD8AT4Zz7KbgOWuN7jCOTGOSnpaywF96HHpR
XOziOntYZFiZ7G2rq/QYp8Hn5KSYx4LiVsbmI4E5rsVUXtK5wezXiL07wyiP+NTyOudnY8KxqYaS
tjtB1jFAVj3R/kMVb8+tPrDkD1JcotlNz1rMvMlxgGFF6Gcj4MIEg5+VCNdO3f2Ztduce1vw3Zf+
t0oEPhgXZHtQdubJwH+zGsIhOlr90uIYg21off0sxvrLSm2YRnWWsOvDCGRVS0dvDoekx2pzkDgX
cvoEDhMdYpuw7scD9Nts1UwS4msfbuuK+kvLBypVz+Gvboqqs0ffw1qX9jn2FlNII4ZLEA+PTAbI
lM9Yw4pcX3sqCAz54jk6fcUZml3xLzyZBiHguq9eDAURKWQcyXgRxs9IdypOSRLcbnCpUp/ctwcU
erERSMiyU+e6ZyP4bVbddLZFguacN3yWJDvN6nXQrUNxD78VI2tqv0iO2JmzY2iTJW7s5Nwmhk+9
pRO/uQCT0iCqtuNc/+joHJS59USTVIrba4WK01DjbD+0PTUpVqXKB7sycwhaiko4T6hNuKy4QUxj
pBzleOiIPK+pTnseg5ard8jNQxJCt3UplUn9AEeMIgNTuva5r8IO7pezsSqLDWLYvk3RRPlSB+/B
L+gQNhfXk2162bZkoLHrnOLQBjBGOi//wVLNWNAqp5NPW7eZJvqYtu4m5xR4tFz/lqSl3sPRN0iT
lxLHsGGf/FthEFGp2Lk0BdH1yEERpmJ8HYn03VcF25qC+8nm/d6xBKzqn4NIxudx9iDm9P1va+zf
0kq7+1x4B2dovC1FYn9wAP7xitHeU3b7y/OFgufX7VBs/SuHYbBPPt1pjfLtd8clHR5FNzsqv8UA
yW2OmKCPFkWsoT7Zs99cu5JctCtb+jSssl71ra6/SWO/8k58uq0cjpTYsRVMn8sZ4BXLD1JC8Zl2
D5QHTh9xMntH7jmIDY0rXxizHaMqmY5GkF/6Xr/TCIS1ClTy0UurR49b/GwYixVHgeSbsWg9V1jy
WoqqEq/tfvGymSGNiKYOXlNa1ily3RkD2LQgUFzx/YB3BwbgyHbpMctae+P2U7ZLkJ18CimEyzs6
4XQmhaG+/AArQyrcZJs6WAuDfH4pjeyV0Xm4nigQ3uvPqc17ju/wlZUFY9VAEkJoA+9Y1jvT2DH3
HHaJgFeTdDVPty6baSSqDqkN7kIirtCbCmysRNbf8DERUfcR/Hrru5lltX2yg/GjH8BrBGPFUqgZ
z+nZZBQzTA96CN0nHv3eUyF9Zh3I9htf1884ncOzb4J2to2QHRmT50bV2Zed9kcOVMUPfAZbNzAs
7NtNeqXEJWOn3gJnGXHtzg0IKaVQYtpRt4+Wif4S8mNt/DT+DcmfgZ3yyTuoCSXVkPmxz7vnMpyd
p9ZwnHUTGnIzOsgeZtTqw5zzQ/vMXTfMuFu2NVZ6UFxyoPYZWrlYtOs/MuHUbyXNxnJb+igQWJ/c
RA8UdKiO1d8ZWIsy7wqOu94GE5OPDpNLQYWhapJrUeLcmVjQic9CUQNy5duSBD9gLTjE1Rknzb51
tITf3HP/UxqqtfuaDbgHmg67LUi8PvLeqmaON/IEaWT0m/SlX15Sn1bToJM4lblAOfX5Sc1IdOwo
/oxYG1vrMTI2gYZwAP4VhOa0Shh19VNytRcr9ASIrfMZX7aVA9RKcJP6kVwrVQfryuAKq+rsp9ED
94iaD0u7Dw1WrJF6SZXovYoxZoyqfFQ4ayhv5okVwQsqeufGu9wTb9aPnl1/jbF7ECNatySgxzrI
PgcnYBk6V4+JLlLGT8BVrJ035UVPdQgVzB6cFRkB1OfEb/+6GR61qkqx+TD3KtjxQEO2H5llroXt
7fWgz8jWahVyJeJegYmRpbdkmK5l0dzSwqWLLjNuZdEDGGw0nTTUyKzmlEK0QX85k7Ow964BdUyI
WNT7FI7v7fqIHpwxlx+4pcBP1dWHhzZisN/wBnyyBJJ0CZfKGvlbdTV/2dlTmrJTqItPrskfLlVo
6I9Osqv99qtL4drZVvwexfkvMQp3LwzzXE8UIrHGrym+W5EjWBmtYJNtT3gXc+uForCTRKNY+f5I
XLAIUIx4W90UecV4CSwgl97gBGfEt/dk8hnrpWWNQgCdS0l77051tErC/ObiPbALgIgI2kuZrDFv
XN7IjWWMW91SmlShWVaKj88s8y+NPrgSrk/Fde8AwuaH7eT8tzAo6EpmaBmskxYhjfrih1tLeHww
bq0PQQtvBv3ypw7HnwGwlbpEPhA1j9ppIlYmDWIeDMSthBrNro3WDWqyGps/fhb/mP123qiRPrOq
eNB5GBDHcc/sGWywCzSrHSzXO9uuhN8yi4tObFhMU7l4MYKnSqDS9Mpl3tANh/A/2Duz5caRLNt+
EcrggGO6jyQ4ihRFagy9wBQT5nl0fH0vKKvtZkbWzbDu52tlpoqqzIjg4HA/fs7ea4/MseeyfQ9S
9+qIdAkO5fYuvPZOMQ6BEbKX3rEeB0BMtFm4TIOzShgQtvFdU1XfQodCjvDELWPs4iycO2+cv+pZ
rvl0U7CIJAhJx/hrKMf2kLooWHLzIdGVOIgamlEdJ77s2aNcxzzZ/CPTFiEh96W5Tqv2R1Bb42WG
CZmL8NtoyOGNSgUJoVOcrdjZjcH44lBzM6wMIxreVHalyUfbVJO1Gqu+fk+ZF696zUkvnaLlUGuz
u3V5b8CogHpZdLxxArGyB3Pwjao5gAkxgIJBKxpD1wRzYdyHOHBOBfMOcj1eXFJS7eHgMCF+102k
lbn2U0sMVLszKw4baHiwUPYiuiRjmiwyNqop2M4FvCvlMBW3hv458iZUiVX7gFGXpo2RnTpTc49G
Nix5llRmWcdCYLxRP1mUtJPQODkKbrMlv0cOJaK1Fsl6jI50R0TdK1cykF12xb11GjSwqTNBHRoo
4ilAwJHT8lpRNfZ7LZ3lysu7s2taJ6+ocAggIOsftDnwfEMb651w6MIggyG1ysO4YUc12WVcPCfI
dkWlbvbUMRkwcLxw9/SLVl7tEeZOmT/pM+mEJFghhMokWsmRPEhDo8Nel9qDWRLtxsZroCzr+/Iy
j9lt1ruKjJw0XSf3eYOi38KB5ke2G921SXTBR0eS6jC/I8z82hvgbZqJSxL3mK9sN4J0pB16UnCA
7ddwFNl2iM5IlpdDfVBbJ7TKdduOFZGUJPjVgdlsPTtykHSTLJKF2Ql1VnEoqA/ALXtbiQpYkReY
tSHC7Dk5mIiH113RsNyLASxI8DOI558qlfJq6YxzvGS64sDFA5hyKCxdK2krIlJi9gB9xpZhNRpC
8PcJMeXamsO3yArpusMmrKerUG69aQ3jw25C6y6PtYcibQ/dVCbHTBedLwlLRuli3ntG9ZUVkaO+
GoKqOksNE4ari/RceFQUDJaQAs/d8zgstq9+7k5mVh3GzsMs7Wq4SevZz8vmJfG6m42sYu3WDOVy
aN1MgqjQ7eyjyHA00pl/USVYvGmuBa5lZWwHYq9PTtUBmHSe21oXqzQou42tl+2+iY07U092nHUF
Qgjvq0eG6Vumv5cRXgGTfsBe1eiua2Da+xmNFVtTG+zrQ2+PXHNQHaTOq1nnTw49503gtdPrOJK4
h7o5DmJIVsb7WAaI6eboWQw1Uj6h4TJznHYbI4t4F427sac8vzh5uGcsueKLwD3coNSO3wbKyjOq
trXS6MHOdnZHD34hFTenOceBI6jwiIVc5cSKbmqTKeFIXF8ijJvGHsn9UDwlQcB5VJFBFNhHFdUQ
wT18GRXSyVryN+FatpEflj8KSwJ0sr+PFRrHvEJcW6ZaSYuU0r/OYdXwiZF+ZSLWiCd4vTmzpH1f
wly0pn6tDzNaoKDSmN70t87Q3xUvDu0anGXpjN9JiiesNNfV1cZVNbTsWxhwtrJB2mTZi5deG4Ht
4KBy1Z0eGf1VGSWtKmKlUHpum/RgM3rdS7yptNRn3x6NXcjsDcFlrg5WW22rZMiPAKNevSZxV9J4
aVsUad3kPA1z+Wx0/aOdONjTW8zONlHEY34IBz19qAYtfUgoC5EIe49hNehw9ejLRfZwb7Gtlqat
XZh92dU5R0x0GjoOWd2JD06Eg0wZXKXRIxRvBcbySrB54yJ9wNTzQKld+0SmH1wtFPdaqqe7uOKs
yuMXTEjGKadr0liB/sAzTAG8gPg5aNatrKgucMeb9rRc6BWivIbIRMwM/qjTK7eqexf7zzhz6+Zg
VdV0sLP6Opg6daGs3/pvca4PoPjtd8uzyEnRc7XW++xRGRafWwwNjns6+IDB9XvakG5JiwLwgY+e
lYxsilvlcfuZc4CdCQp+SxnXRsS4FLEgeAMsApkPO1fj62n3duCR/DcBb2TEkDcEQY7kNjpNVh3d
VBObHvt3nHgRZibG/kntZxXjkTqSz6GHtrXC/Jmn5l3iUHrp0PIWg1udoG+kkiPx1Ml2nWCri6zl
0uGlzVltc7b1a9cte3sczTt9qs+zZ0C8VFgWZ6YAjA+o4VmYUfc1qYTwnaiAroUucxbs0KVox/vR
+zpUIYPMWT3ZJQslNMdxNXCplKnxI1OUsenMeDLS7Bcr+dkn5g+sC6cKXMJmytAWukSX8WZo6rkx
JtE5mVbIF52rEzqESSLimOnQevUL/bX82Jndi1OJ4ThZ1iXmVsqsJTcvXg4pcQy+p46B1aCwtEOt
OaY/jekHzk38udZNCPbRdgye3dm9TQGEfRXqxqlyp4Nhj5KbMRJA0ZTf5j7h6jATSz+Q+kN8Xrer
sJaOAeVu6y165H76GITti6HCz+F8TA6WyDb78ITaT27tAdkieccp9YlMC9xEfTxXK6cX5to0gRmS
T3w/5PChjXZm2nBx9eDKJ7iF3PVgRUa9w0u8H/rAb0Y0pUGIwpn1iw1ZdQ8IBZlcWa6iqK7WmDgN
xmFkKMzmvVKls3Pc/oeWvmIioQPsVtvGNu/ndIo3/RKj7SDHHswrvd83IPFt4HC5bM2NO8WaT4wp
f6v1UGBtepvmZoRTjtqyyyD4YV7Jd26hh+vcmkhtqO6Taf6ukYCx0tX4nTdkQZToNdjCt1Ivbt51
nsPxmYHX1rLd6mx31r3FCFGl1rB2JRdaciBvae64NDvLzTLagyEAo8NIa/j+UCXrBgqBRaxhF91E
HJ7dGjS9MIlExgx87CKUMHmCVDb2skMfLxppgt0HFI9xzxc0U5MwaSXacqCBHRX1keEa6akBdEmb
7AE3Q4aId5uL/2SvkpzdtcSVKGwYzIt4NHEQjHZ1g0QTCjqK+PoylNEbIz97E8fvZeppyGycSxZY
11oYJ003b32dUmTK7GyFyBiEQS+oz8Mnb/qW52G8rpSBLgMftYDisbb1ofNhxRDiK3jeCo4jTa37
zqze0khZd4u2idoVFlffjgPI/4V4qZptz4rYNbreg3TuKz9yRpKC3Yx7TWQHvuOMRK9GaCZRPG9p
mrg+tz1w/5F6a93uXGKtuKtzAHphh0IbMGoYI0cVXLskqdC0+4G12V277eMG3KmQ933uMTdg/rSe
Eq8EPNy+9xGXp8iDsZwxXAlA6wfokkgq2TYukPVx8lYQ6j6WfxqP01k2zqXWvDsuXhtae2TnvSS8
chuxbGXTkRgX1jvinGi8Tl37ojPanCPtqezgk2eV8aTv0QlzkjdnYTKqIOi4OGC/XietffNIKHkK
MnD2UZr4iJ+SbV1HW/w8A5DjEhR7ONAfGEI6s53Q4D7yAh1VneeeQcBSAhvO5ywv9rmaq8tgRwzF
wg+CUeK1qXr8nmS89ZZLdutA7DFFUuhJfQOuBaOpbsP1bi2CsdLE21QSSVNLgOyS+LF8bbrciDHW
NjRV5oc07M8OWdTbAN29bxiPFrKPDT3x2i+D4hxEbcS8yMDgR9mVCwiPSDWKAYHUmJYX3Uk9jhTF
1SObT0Yw3aV8J4upfOuGdLBNwo9HxdjZkjRjWncqD4NbHuh9+8BINkCJqq0EELg2Sf5u8actqm/N
TSHheXO1Cb8EKYnDQZZuzERq1ESdB2LmmEW9zSl3FxbuOVLexO0qCnbLU7smNARJ0KQXmyQJLl1h
fegtX4MVg3xeLg2qppndWNuSfOYV1gX70MChbvp7W5yiRs8POBw/JkH0F/f1bJPKtLkz4E32CZ1d
N8h+SDUnW6lP3yM04gNXNTMZCHsIuSObuBWvQAwrRFL70lDBJhHZPmEIM5RNv+5KgMtOFmB/MMkY
tnVUR1hEi8G56ZKgaCouP+pxhA1g7nzdFTGK9O6CmDE+kIBL8e0qv2suhUlfjCf/0TCX1k1U7M2u
u+tNd9dmDBWGKeI5MSrpl0WGDLnklTkIZI+09x6ToK13dv3cz4XydeVAwIsSGr3tWW/Vs5dbz4lB
u1Al3Q5BgT84NI0yAoRWrfPhlUa0H752yn5TTB9gEiPfGWNxA0oAQUbRF/Fi+2vkZribiLDc9GVN
jsR60pbhbTGZPiHQ86rmNuKU+XM7ccgmZ3intSuY1YWtvu+9+ZDF9qZgvEylVczWR5pM8HM5JI4J
E69NhGuV9ldxziH5cNNA3GJmxVuKr78qku8FlLhmDJ0702bq5FEEThxXLX3QDXdizCaDelH1uW3U
8G5FFpz4VEdmeaAW8/g1kfaTVZ5rPT0RdcRdwHssvPJq9kaLjwqgYcMbgBlBAFBocvnEHM0l2XH3
Zc9youxqVqaqyo9GA3xbovq32L0OWuzhzfuZuIm8078V3E99vdesg1Uh3LRzI8IylvVsAmi5UmPe
hpHVnKI6pZQRP+MJxySDzyehB7QPbOetl/0uzm3xILRePNCdA8Af0hg2GQsz2pvXASO5Hf31ZjON
2DSmwXrTY8x9jG/1kCt3VHBIjdaXXMQjubfXybuPu8J45ZzgfSf2hGsdq6c19/RUXJzTZKsjcizH
jezIB9bVLiUzdl2l9GJF23Nb8tjI0J0RJJCYL93wHjAyvJv1Jtupqb+yivLd0MW+Axg30xqKU+xK
Scegqa2IyJnJrm06shC4363SJn4l3EJoHVbvKb909Im3BX67gmNmEzHOW4d2t4lVcuYrqB9RRj2o
QNX4KDE65tlN2e55IC61c+BB2V6zTi1YC106FRu7piQ2iDmwFIrYrsoUA3zTDyoEV3kAtcRpvrVJ
xnRarSnDjxZMTTYGbP5q1q7DRNJIWHkMu6MUH4O5tRZ/k7SzGBzUcjOAUbkj154CC8JJG9QOZ6qf
1Ux5KIUAGgTzec6Ra+rgq3jyaha2zr6nrL1y8vlAlDXFqkFEMh+4Wg0IDolZJsCLA/8447bLNC+G
9kt7VxrFK7wtnJtecEGNUuK3i9SerkHbkCAc1cXeXqi+qU0/wyamOymSgyjRvnjdRW95Jsy56LHz
WozWgnyL8uprHhGRkRpEEzT5wL7Mx202tJsMLuoY9LXWryLSbZwoce7Jv9q6M9b3FD2Vr9yKBkvE
I6g8eS5gQZSOZ/nhYLMTWNq5rfMfQQKkmJv0pH9popnpHMyLprlZvRruGqfpDhpJ4U05UN/ns71m
b9vEJhk6oefKfYYwBpDakJA6XsI98q0Cg7adWPdRNyBipI/GkcoFrkCWx7JbZRPLMu+yDSMgbmMd
lcvM3ExNyY30cO5dbfBstB9i8Qd/6oGzTFWrOW4dv42ZgEaSYkVVFuBmp0Y7sWj+ijg+xDLrCRMR
P2aF5zg0F6lyQtCbok9VK3s8aFVnHfImukffZm8RcEMZbfTmKfOMbAuH1YAhx3r5HKgNCAjDKUiP
ej356RDUnCBdvM2yOjpYmPZrWUGN7fFYkrMTkyj9IuNHR4iZiXxwM4mXJB2dxNuiBigStHhWXHA9
kzToycP3OXISXOSMhMxz06NtGsOOfjfpW018pvVMc6WrntoBru6gOgHMrUU+MV7wrLe7IKABvmq7
UT82JFbPURAePl9OAAKJqx3iuDR5HBt8zcxwpJ87CpPZp/p7XuTrWElvNLsh+CxwV81osFQOge4P
A5CbNVEwTFOZZJA/ZPXXPqhA11MEqARlR+2Wa91bHs2cb9VWUby2hUdLfCEch4VhbV2tvkgEAVvs
ON8q8pPHkYfDJkh6nUWYhzzV1hvP+z60cOqhcgDHsAmhj2lMtqAmUhZim+e3nnMYBOwiKi0X3a3m
FB/kthubwI0APQ8wePBEJ5swUF8WJQZjGueJPGcX1SFqzrVoQrlzrHLfR3m+aWftXdCBYLxSXDsR
WP7YF86Gx/aMDh2EcGS8F7OnH5kX8aMey0NcMyCOytaXITWMZ8yYVyVOnNJyfdu4pXrlbhI8KS6D
wz9+1Gl05IGbdmT7qeOYxm92geRV6Pd2l96Nir52H07HJBbbySKb3EFzEvJ/4SqcLo0bPc/Oh+mG
RIwskuHMkzvTwslUSeuQCuNnqA0ex6xC8ucFAsgeeQpolhN6YLXc1EicFnYDhWQAUwr5IK5bC9l2
J8YX0xDEg7HJec5QkCpP7FqQBu4RE4dvFI6G+1OINT2pJSEvUvbXDKMbEsYC/r1iSWBKn9ZGV31w
xX11J0H0Qw4RSWAOl3qvwCoy5QfkJbd1V9+QTo+bOHduHtcBixtJPna7PHQDwt3paipFQEXV1sid
ePrAP4hHaKsvMwwamC/am92SudbjoF8N2cenctih+vhD66xoou5k4l25OFA8wdpJF3NAN6e7UvYX
zfNC4qmgtIT3qLULRJldTQxDeQnDOUaYV0xrBs3yWBRYqfnekJ1udYsnoeeIZrwlfM2jlVlZVrNt
zOzx86kSAd0QvPztptIjfEjBg8mfvflclp+q588fc1My2Q8u4YQNotOuoFaYCiyvvKzqHFylegEU
NmwpOl5HBzAfR0+4VRb0BG2Buwe9vhvbXBz7AN2d0k9s2wiTl1fblKhX6mWl6IGe3ElFeJWe0Buf
7HE5HdSXSJDwp9Uhf4SF5eUzsvAz3nUM6os1c12py+CtMLVzYCfx3mRPsof8luFP2IpwbtmTI433
N4Q/vGLknGvw+ikEzqhG8y0wyLVMDG3f1cvqTiDFLDz6z1zaLoJRacA50m2GPyPZg50VBrt6ligv
Tehl1FM05iaccf288oLOh8G3JL03/fSdBjnnPgiA0OZA/3wA4bn3K80YmWRqNKvjUK7DYdnkjPSx
F/0GbkfWpve9sPp1qyaEYXF4G1IGqh5QEeQfWwexz8qrWh43WaK9csDK/BYh9gtAzNNNcpjRf9KV
E/heFvfRnwBioTf2XMynBoV68mO2ZOAnFgGihc0wSUUWKRID6xfIr8SkVxm0UJiaKfvDo423+5M1
6+EPkN2fsaj8pr+9GGkK1zLwl3MVMaxfcH5ZNCjoGe2C3kc+7Viy2RItieQo1c9GVT9yI/GjoAHH
ifqKVhBRbKIzC78V7oxumTC6snxMebROTpwWp0UJTav5VkVpem/TKSuG1k+kiug+QWQYI7fwHYPE
Vkk5CVGatngcm8cOo62PsaA9BdJBRNkx6RRx16w7N1FHt6BwGsEbxUKmt64zwB/M91UQxD+Z3H/V
B93dC6MicDFHasSR0/PAM4/V8yV9TOvls7K2WAJC6B+xfsWyz+4+DtYhS5kaWCW1vbSof0Jo8U+h
bNzVmAiiEzPtCzGQllkfyqWLMtbavTExLMyjKUb8pMevs0dpaWfFBukIDpUoPCS2Oxx62R0CvbIv
Mq7ejAbSUBhp5V1scrFRQXHTqsY90obAVtAM4r5wWedVQ8CssWB1BnM5MWfXvOjLfLGYgpOXaOEL
TZQsZGbOrZuwIyu5Hx2HLkzLVALJrbnLsgBBW5m4B90C2QPUztsZbKUbGj/YjrG1bEtNf8usOb9p
lnuTdTafS5rRflfBaq3jaiBIPCFhFOEwxUbzNQ2K8G5C7Xs0nYLsNCPTTnQOv3NUCKJ9eZkgxTC+
ity9k4G5i51xOjkFm2CpuumMUlBb59K6QOUvv05RGq7cK6dE8YHQIMbBHe2ZWlqQqXBKuEb1EgdT
etKYUqJqk6x73M+RnDnoaS2WuWE8GUBxKB2TL9hO9kQiuBtUbR0KQTm/5h7Oc1IGfpqVARUsZzHh
R1Hop9PmxXO6d5GJkd4nrbBRZfpZ2k1+kEH+0C//K7GHkWbH8suCBXU2jS7bulUJbdSFFct6cWY6
gkz79anHkBc6BtFOy7/++XvIX6djpIroj39RdzTHtwel9oFNVwL5WXqUHZbUHi/baia8nLlJ3DPV
scxDZHnTrZ0aoGQCmdvU0vJxX2SCfqBgEB25jlyXoTOjmc0eS1XW59KzdV9PE52nkl7qTCWFCgR/
Lc9k8diOd2iH8gc9d8J9ZZNDmLjq5Hmjt8pgY+lRZ2OjrputoTU/ag20m+e0nAAlXQzcXiSYlI28
UW+iqg4uWc3S7/sA3W9kyG1YBtih+GAv3Qi6wxtT96wvnK+8kyRY0Sy8oT8vVzko3kMgye3qA1x7
AzQLUSXAr6yfdTjAyUJJY4ku3LS4zjcoMy1Ic/o2CzC+pG63RHag8HXshF6gcr66YdnsXWOQRDP2
j60WVudpsJljimkbV+a47aoG22JPXt9cNpnPZ9ZsAzkzyqWRA1oKDQ2Rl8Fk4wWnLo4K8z6x9fFo
luUmAzh3l5jNZ4+p446YAz8oI7nupnG8c8iN8BlON1sEo/HOseevtHgJYdSTbKercu9mbuxbIW2Z
f96c/0aBxQBq2VJCnbWkji32l4MibYQR2K1e7lEUrCl9CS4SRXLUjTw5WaMRcEFJfzSsYxwzGZIB
N4Y7P4Pf8yw9PhmDdhE1F6WiwETCrOUn3cTfvERjccL+mY/6+RI9W+Lila75N4Kx29g0+dBA7QF+
mZs2xKgxugzw0HoZd3oGqqfP8+RHwFYu0xyOXWZQnVqm9jAkoy/0a1bQeo9oHwLcc7vd0EzO2Uas
toDBobKZgkY38yp6htWqpaCn1VkavzkFBdbhX94FrF3XA4Yqdc/0rIVU/qcTudKQ0utqKpGNFfVZ
htYDBryVzeXDt4RVnFvyvsvhFLIH0sOqFxKaZKKJII/dZ0TfXj3LJo59b/pgnIRqrqwJFhxzPGH/
vCQk1ui/vVIJFcUzhGN6f/u8sSFqQRk0KOFhMq6NOsRsWOk2kQCjX4Q1Dpl2/DaFzbXu3Oats7+B
RCJX1W6bXVdg7HCD/M4mrtqfgkHblbn3WtTOHaEq08lFxL1pUo56q6k9CmzDWE0BeB27qKwjSB+E
jQxAVxU8vt0wNgYxhfnO4E7xGtjTj2G+aMqdrlUVooEmTTOMPRu3LFJ/nbTLKHUQRtDZj+kmwYtg
kvf50fx/Q/5vDfnugqj9fxvyXz/aKC5CetB/teR//rZ/W/KFsP9FQWpBVnU9E5s9UNt/W/KFIf+1
OOF5wg2Kx//OCPD+pesGNlbhGrbgJ3vTf4cEWP+ypIUN2xSYd6hwxf/EjS/+mhIAi4WnUnhC6qgY
MZn9ugnOZDP1Wtvb1xS9s180qTq0XXjAYTquwx6QTQ7pXboGXT9PpDAqSmDHAOY/g6Xayq23XuPt
ExxmZy1Lf/7pk3z4D/XzX5/Hz1fnEYjg6LonbT6gX8rn0Jpk5kQd2iM8w/Vc4r7y0BUgebEOcSau
pQxulihtUqlBzKK6htJtC5yRYUtCcu7GmzREUhPMQKUp6U7BDBKS7n20MsUYXfog3uZM8ssZqLZZ
Bl9/8/L/Cjr498s38TO4WGtsvv+/bnwNluWxKYW8AuCpvjRzmcDPReSQOhUtv1lihhaR9xBBYTbH
L8yuu4cOkg0DzehkIoo8gRA8stUU9w6iXVdL0c124tlDvBaXmusXOR3I2KibwzC0N8Mx2jtmywxF
88Q3K9050Sy6/uY9LR/5/z2Slvfk4CcW7JHs6Kb49T0ZZhwWXpKZVxZ6sWtakrcIhAm3+hgeeoPW
qAO1F7vEKLYVLZB9wGZ9tESkTpMMGOa69bOLZ/DOyc2tl9TiXrpPRhyjdE5SeaMsQWZdCNBTYfdH
0Mm36f+EP8r/sJqWh+bvL51nR/JE8VT9ylYvqiLoaUMbV1Fhc7e15KYw0+d1Ax0aHKgTDtFdgXia
jvxC1cum94o+MiM5y9IQiMdEZBPxQb5YOE9bE8QSo7wx3gEEWNe8hTvEgWdtYDKsnNZDSlZEF1cz
N1056neRxFiArkmtkzj1CHhiv2Zt0GKTEaMwmOwsSSY7XW543BVmUjBHJLi1XcY7bcSb5ZgXK4QZ
mcky3M/BHF25ofl10GGMBgR5qFV4H2PWAAPGD4anzmDneK6jnqpTP6upjg8M87qtoPySAdGwYATU
O8i1Dt92/DpoZX9ONJlt2CqmXYvhaeUmYhnZdQgall+NKXmxSUcwqKm1NxOn0L1eB4cSxrpbc16N
o70a7fTJnmWDhi8VG03gkVJJU9NApMwbteq7sifvALzqDbDFuJonV4J5rvZWjh/of7FUPxkjoFCE
/jeovTvibpycyLhqRn8aHPqPmds0OLAZlixhGq5j3BO7h/JPtc8RN9FNmrtoCsISDb0RiHNUVrue
PFXBsQ07TlxHzQ9TqH/mQtiYG+/sWYX3+puX/Vco/h9PGGkynu24bMn89193DVvTnWSyGnGdLbxP
uh3d0GRdTAfSqGEjbKiBLPDFh1xmHLc4S0x5sZY+tt6H7ukGtoH452c9j7fAPLQkoWsywrZbF/B8
GZP+rrr7DxsCLQ6TBAfdY1v4dY8ePK9IYZ6Ka85V7kFXS5r3gg3LThEx4mvXLWo/KYBPFBjT5yI9
iTB5jrmEHP75c/slg+bzczMFFTPybF6N9fn4/6nMDJTTcTTxLfXFAFUTH3xDvGiCmzdeaPBa/5IP
oFQLvANzeg6NyUPAbRiXz49Std02Vth3AUxAx1SwskA3JsahqhFpN62w/DjRTnw5EJswFw5T7hyM
eKC/Jcv7oqapHAiPcBexcGVr/aRpeIS0JHtL0kj7TY/rMxLjl03YNHVJSSEcy/zbTmZIrfRqGo7X
doq/yX5M7kY4n9x8TcfPEuumAOHZpXslQzDZwKvJ3hPbPAuFQsGIzRk5YNfvFA6qQ+RATuuQxK1m
jf4hoFi/1kDO/PN3Y//9IHccigvODP7j0A/765rmbqrHmjmglWs71zfyeNixSe9mp/9Wqc65cEVj
OpIxFeqd1NpgoS/v8iaRhxYicZ9aDwIr/UaW0zfLHdwT6pAUzn35LnXYgJ+GQtM100NkJEj/6EMa
9oC0UL7aXeju9chsjmkZVauCv2G/ONQiLl1+XrXRttFN4mqFk5/6XOUnveLhDss7+g/MEQwXu/RA
TGzSEOs6OTn8D3gI7nBf04fiVIBqPJEyqhfGA4ZSC314vwauJ65a7xzNBEoovsFHwdD7OZ80mntG
KZmOgtco8omGr6kdsWzDzONNGQ1G1H/+3OWyV/yyUByDR0LHA2B6bCh//dwRTwa9qzxx9fCCEjI9
DzcVzYyYHfohtoZXX/Po2MTUFyelZgx5o+LqpQgW1nJMfboMtn0rGaKKHWLl+74HaWpJuheJzjQk
QZcZuiV4y/C5hwsfcA1kUvGpBurjFfdSb18o+RgWRBkPRMoA4LafXBTLGY7FGXnA2S0rnQlgMJ6x
s27nMd0zmMoeB1pua6+T2zzqi+3EOUjX0Kk2OSj/Ax2U/jcrVPy1U/u5ezhEkHBFpRkgrc+okj/t
Htpk9IMdSHFFDvwqa25Zbh+9pYsBqa2FhNmkKXggTb0O4jzHdtmtIiYAmEGm6o7+JSkAFZYak17b
P3+Hnw3rP3+Htm6xp3FxIEcM8cqvryzvQgNqumqvY2XihhpT3AQLm9dLn4Ma40njaCekIgXdqhih
J/1SwC3I79zFO/u5fCszHRjdN9aqMzTz3LioROJ+0E8q8M4zI/g1+udsJ41K20r4ANu0xafd9ZHa
FOY+7KV+G83X0eZcRD0nVnNlY1lyug+tyFAqBqtCm+Md7lXI3xIZ05RVO1Vj74pqHEGyRRzYLovf
ZBqsD5WJyrfiihwxjIm9aCscWouFhHAQheiaTMxBsDhMn8GXuk/TjyRV/QmXV5WxNVN7lNTqxgv4
QfJBXXyLQwX93wvHZh2B/V+3IbIFIFHIR+MyxJMbZ7/bf0mQ+eXB4rqk80CZ7GoGhK5fGWazm3pM
kVR41dKxvIctM6DHykihLehhltrJsurv9Fu7rTMr99Al8dEzi+ipmzXinMmgXEd03aYGJLLqJY4m
Z8Z3VCE0pfSGncHIEQCQQmwZYkRMmPq1IXcbRhcb5Y1kU7e44MAEPujiS9fV4gZG4hkKhn7uy4fE
Sy/6oNH0Jp5kFyXNt7gnrXk1YbpyLSu6jYNhP+addkzBKOOmMgaEQ7R542mLCpnLURkTMq94S4MU
1KpJiC41pCe6jLgITQ79KQOYBit9jqiSBtvb49VZJy4D7Cpi2GK7qtjpDeG9OVP1dVs448m00+n0
x6+M/jrl8ugEk7kJ4yA4ibjd6Di/LhYg17wE9GRqDdLXDDUl3CZs9ujSkPUK5OnGzZvH4KrWpt2f
CnsM/K5OXsXoNPuEydcEwnEzpwzqmlmx0rK53RF/xkjPiS8hIVerOqmGnZNgi+ePNRm+J6QOjwGX
MVzdq9SaEl8vUW5NFL2oEd5UI8ShLzpC11od5s9kHIcau75XCQho7aaFtbJvFuIvWN8QInmf3APn
SGjvePbGnHLkxwCTiibifVryHgvaSbN4Ndk678PmghaiRkIFF24wMfZNDiYeCGb4ooWLOnf4kYAV
udPH9j4fMgANboAApFdre9b6qxxZPXy92Y7G0XeRYGgl2kUjEqdGkasP94jszIehS95bk/gPF8pY
ksIAUIVacWYIZIX2g2yCtyaJ5gekSluo7rFPpw6amNSQITC8qlHDbK2y/S4ZPh8mB+9VM7j6E4p/
lGH6fMfXBl/ALf+LvfNYchzIsuyvtM3e2wCHcGAxG0pQM2SKDSxSQWuNr+8DZllFTdm09Q/0BkYy
SEYECbh4795zjyyMdc+wjGC9dAIjgWo+LrGyaElantLJvpdcKh5emfZCtnVd+Hs3D89O0f12dPiU
bt3E0PYIIJK20eyQ9cAUnaLmmtZoCrKuPji6k50kGQuUM8jq8Zlv3cqlB9kM2cUvm0sXUVvUTEpl
CtP9ppQCQxX/lh21081JJQAOJyyxlyyyd6ugKTdkNZ0JhJH0BTkd5oPCd3Md0j9FygU2puTb6Fq1
KHcuPkuuImjGy2Qg5Ogs095EkpoO3jaRMCBDGxeGfWrtvtsP9aJNSOr6Fs5BczNTlN+zQe8+hkJ7
wgNAV9syUfyiTh4dbXw3eRXlWC2nNCCcL6Pg/+9nj25pu8LOpd3ximn3aZ6Ge3ywcvD6UcuH9KCE
dBk0gcwtUduEUXAte9i+hWmds9D+6Pwk2lpq9qJ2tG+IlbGaFg1AZktY68CZ6Tcro9zK2v05UZXH
n/p99B2x7+MGoxSsEMCEnPlbEFbz0YCVt3PD9rdq4/HqLgdVakg8HIpC7O3UyQ8J1OjH9BdSseA+
twMKJenfCzQGgtbza5E3F9RRwSWyDdTCbt17eli/g2uQL3YgT6GY5muk7RW1B6TtuBkFp+2PaJ5/
kTSh9sUMIllv3f48lzqmKEZKXa/HU2m9hSV7oQSRGW0xfWW6s7o/1jJBHN2aUURXX9XXIPSJ9Csz
H4qPyleUMljf9RgLGQjsbdj0xZHO3xJ9pO5dMX6vgMql1Ri+mAm6C8teOojzVytEHp1Vyl3pyMQ3
Va+K18G8gadZMXzpwCMwqHdl7DXSgiEZNv5OJf3GsEHytrbNy3pa1GEvfoetbhy6GuUCIodV49JP
1XX5JsIZnacDBH6KLIRZxHgTsv15k9079/ejhJrHbrY69lEHq2NJTXjclQg3Hvvc6ujEIBwcAL8P
JZCF01vbPsRGf+9rIfLyqFnMUkiOKjysfw/AJTG8NWo3Cj7WDlnkvxxq96hFpXVQucn5MTLKbtHb
/gIyVR9Ng3UR7UVcIpaajtFyUME8Hf0S2bYte69CovvQb4Dg6aE1Z4c4ENM2m/qPvw+D9YKknOzL
JQWgXg4P7mcH8ZmKCWGIaZU1x4zmvmJLD5gf+C/sXMK9H4e/mgsN4UWbhj/tbCBrJyXhHQcaRGC8
NLshT9/Qfr7VNkEETk9zD75Tuo0dEtTTCTG4QYbAxuj16KRyLpYZct4KtuYLWhN9k0lCpQQNxG60
CFdC4PrQTTwO/3Z3HsgRmwUkZeU2MQ1VzNV9k79jwsxZHCA1fBxmBVjv8249CdNDaY39lkAqsRyY
i8Hj/fNWMIDtwZ3IT2LQ0ECc6d0qzOaj/hJj6j6IlimZxC2xHxjskVGB8Q6lu+nsZN6TT/2qQ+VE
ANs1mz6Z7lpEzJWAjFFj49wq/TcN9gtmvXhlaKRw1arHi+rYw6qt5mptBpW/GU2bnJtq0DYpeWrO
EBfX1H1t2xoWA83lrZDpx+A2ewA5FkJ25LFdn0AkGsodzFOxCkuSyUIEJM0EugrzXr4aKviiinrF
EYncH+GKD5fwu0jQow1CdrgJaQF1TJ+5DTxo7yZSSRThLHHOJI/kh8VD61TM/SkSOi/KP0A97KAt
d5sWdBnLiACZGa0mOaaPvfri3RAvthUlqDAQK9RBCRxTV/16MpoTpSGPKBJOiGzJjqazwqW2HJi+
Dm5QN/vHQ/GSiPF43uPW47HP5/597X/74893sEKKg21PUMu//87skSz9+WvKSov27jSe/uW9k8dz
ZNWnez1Xx3JCavb3L368rlxWRfBVf9cNcB9EwPwXBcMT8mRsKz7uLe/vb/n86z9/399/Jigla36M
8cFExlwdk6mXj7uYFJITzcSFXM0GySnaX/gH9mJc8IJIFjfSRWcOM5B2/OMwS1SWXawZaytuGfAn
fScnQBq57iDBdNF5OmRYrWNLaSfNBr2YuD07DlNSDCvlzzCO7EOkhRZpjZV1TAYLKVlOAOxOtOEL
ckau5MePH4eOfRACQDehl1cuqR5GZK4fP2EWtMAIx6caytn+8bzHQ4/D425m5eA6iNZqljd5PG6l
zj9ulSmyL2DlkJOWN3q8gJV8iqyNzkNWTo5nkUAUO6I9ZAmJNVbN5EnySSPX6UzsRzYDQvsaDKRW
ZJYDhWwRyQcWwV2Pm2SAQrFpHmKxxwOPw2BrpbaNF4FXAY911VWGC7yYGeBxgFj5j1ufwShIjjh1
P5/j/PPZn489XvcZo/L5NmPQwGRvHMaYQQN22ylJEUEul0RiGs68rNlfSUCJdvIRCu9C4jl+HoB2
2ayK/vngZGEy+G/vPn7QLvHpn08JptCZ1p/3/+0dHj9gOUDWhI78M+yodfx9dpaRw/X35myM/BWf
r2yihJg0phzL7Bjlpe/5TkTM/ePNPp/2+UtFhE758+7/73mPbtjna//lH3/85N9eMrj0r8GIuUZ5
BwBKwfHvLx87ZejAe5ePCcl7075oy00/S7LMe3wyZdLnmTdrZJVkyvIe39nnN/q467aSDVhWpBz/
3n48/PnUx63Hlx9Bzp4psiwv6Hsdu1qOmn5voELsNcm6f5jdcgtra1OxEe+WYa6eBgvi7nIGjLOM
m680wPnCHoOPXbM70he47NgsERxIypOFyJsj4/17qBuH2IzP+74VgJBrwiXO0ka8P1vsMJa3Xt6U
qOPiaEk9oC7hn1KRIWkSNQw0jP2PT/XxvdQsfHeyKl5Rv/QHDAlEZS9f8Ny+pVG7fXyA//bxPx77
l6+ofJymfz/1z5t+UnLaRF333emCn0pEdLGsqDhNBV5u0jXx7FQqf+pG/zT6AqDAbI3PRZKgwirZ
cWl4uAVG7igmKQMbaIcglB6mmQzJViGW2ZaYdJGVEwRXsJRcxXKuL7QgLmMlqy/WXdi+cXbyJ1+3
ggOpcIcAgiAgVbCHXaj/mBccbFVorxZEgINsr12i1Sc3M58qp5YehZYf0S5qrOlqqiTdmgzBzHl0
iZqq3hayghHVha8QtJZQTvM1HiqCxSrnR8FgtepSpE/RgJtfRMz1Y+R+J9BBvxbdoBCuGf5Bm8QJ
ORylMVv77oYOgn0Zz17r6N+gK86ki6FMkZlAWNUiSppxEnY5PCbNH7GksKEX5vQRzeP3HNIpyiQq
UJrG5okOk2Rt4Nq7uknY4eP9XUHkGw+uPv5EhQfuOhPu3g+a4K412xDTQW4SnhZM75Zd4C3O1a/c
z6YdTg0XOgauZaW5z1UeRM9gwap92cdvfWYSO5I5WIMnwJ/GVKAWzwbrQ/YUzAx9DvZNEB0GLoZb
UFCtimD27Igpvbix9sWasJzpuQ/BIBtReWv1NZ8cEB11/lPkWn7py5EolTz2qIPeGZCqkzkTPJVG
JHEjgzsQP/xkulr22vWBwbLI/DHKSXuvUw9hK5xXodTOFVqBZG/adzY+9HbuEXs5AUzKhKkwrtxj
Y1Az4Pv4OSvjim8YeReG9xyB347u0B9QEHSZNdC7WpPra6vCc33M6APhq3fydxLn18Ig17t2PtIA
h18gSavRiyAFur8u27E7JzaDgqU31V02E3mhjY4zUnfPFWnkTitG1tn+DPGjB5FOYKnSx+k5CmvP
IhxYKLwJiEwpoRgTPcrMSU7BYn9VacxGj4lOOOo6m1gjsG6hz81hUYfpvmufSN1NNl1vOue0L9/h
8ukHE65h1fvE8k7UEDULSGHtA9xzerwp4yC+d16amE+Ew7nnNMw6dKlhf4r0HwK77Fr0tBOmJsD5
M+OB9O3KOgAw2rt3Ylxn6QiGi/LqUsTe+qDgfmVuEF1jV3+nf8MKlh36TkfXyNVdXMeKEwvG9trI
6vyk18DJygVV8DHTcn5v3R8SbsoU5f6THpnfjcoc4ZH6hLFP04UWXna1VMwg5mr9oS4IS5qK5r0e
a+tFVskllXV8brTxJygSyERdaF9gcw2bbqCP5EJtmmmuvzoi3Q5aPGKyhiiZN8X7YDjlgf3pAVGE
to+M8fzQEqmoP5T0TSCE1qdeJxfxgcOe+IBJ8zGFl07zW1ym9WsyrmJfjvfE2AV20DwRlLeuC/tI
5nxKqZiuqA4lm3g9uYYHMO5r7It7mjbjmsVmAAMgQA8f2sW+SOkfVPkUnHAzruGOgG1iXq2T1trg
cjBP7ex+GXsYOOgWcSHJDqbSTI1wIvJ9Y/imcWIdNa7zTMYe0bwAEBT05LzD2BTjnOQvZ7dPzlnd
fhXFQMAi0M0L5pPf6KO/hqXa8ZR8Z0ifs1vrylM1dt0z0oMXWUvqCdzdkHhl0G0RQLDUjyVAENaN
c+1CqCyTEt8IZS2vQN4ITUW3WRp2dEzSOYNW5PyUWoH1u3ltg8nZBaXyCmsG/l5+LUR9ta163Gs+
vVZ3/Ka1iQ4yKpm2sVv70LWAoRu/tfgw6G79oX+Vfj5fRCi2dX0ogQi8RtP3SBnGoejN74PsbA8v
x3MLWcGCM+xh9kTXWVDNzcJNz172taFDvaLTUB+y6dmJKm3bj7aNoS6fX4aeCiNA6HVu2GiN2bWm
dizedKl5igy0NJavoeEsLLf6bFWQvek8qHUmBKYCB7zHFGiHIqx3CPu/zCbIfEAQ7dXqCegoCnjJ
rnohIaBGrddS6A9H0pp6h2xudoCTUME+ph61skek6dGwsHfExeo2hPSUL7JxKGkZULK7Ids4kd6d
SeYrhql+cijXdXJ4YSlnbwe6ByN0vK9Gk5DxnZ4bIw5fiDgOl9DV6lg1dQn6fwjfhOH3TwpkRjS7
yH9mG8vk9DOSaKtFY2MWr3CWtAknLdXInG00zEGlxmld9wicgzIpn6aWOc1JyUzolkYfF8SC53vq
W6IpH4/4RlCfjDH/jSU89Wyzg+1S2IA18rNjWsKbG9ZQco7CTeNzwZRFDMiE32PGfXkJ4hGqoDVw
XcCsoDScxG9TC2YT/et6crL41vpdzWmd0fFwaw5jfhuh/R7rKK23nBPrxpanrmFiAIWKkbCdftlW
e50IblgFU/QhtFodgnwZtjNq0eREc32zqGTpVbu7tIUl3E2IHrrWm1lD3ZXd7o+GVliH0RGLdr1q
mXpN8ZImEOBN808Odu29tOJjAmkPoUgaPTdIesGJBHutiOd76CYfS87spelzwHj0qY/tk1A0Ae3K
JGEIgQxtF7bypgLVkoN9BfBMTOiplfahL+zhjdIKp69o51VNyFRhgFJ2bHtZKw0fFOe1fRqzhXcw
RV3wEyEemiVpysl4rYenACyyYcyHgU9hN+nz19Cu8eRoeCgTgRmCmj/WcJOSqc8ng7VZvbWgetbE
zNXYASC6Qjn5ghXBp6MH5jYcZANSY6I0h4t5V/ohAIwmJMFVpl9NM33rF0uSBMTs+lW7maLBZj0w
viZWLhGXEYg8DMFtrKl+Ihkt17Ew1JooK28wJmdPWZjiCoJozf6geadfNTC6fJAGYRvfjLzRcdgE
vwPC9OBMSPNpJA/FrVqi6tz7iAsUBxia9IBTuY9ING50hn+WMJwV03yDEBIfXfbKQ6ua26yTPGEH
4zuQ4IQK8hy9+nZ3CdDArytrmvfz5OLDNz0jdn9F1Yi4uudybREQbWPVgOBp6804Gdu4MdUXzfzD
qo6oXjmoTW7lnC4dmMfRxHcqtV+GiCgku/YXZq9ySxr1RjfRVZUQIsI5mz/CADpWF8855wdm3hEu
zomAFcKlZCX2rtLJIwbmcWige5eG9q5V+Q9Vlls3Il3Bj8ionMxZUGbzu/MchO65BAKv24p1PeqR
bZR2ERAJdhqgorozW3GwKepJNMvKy089olWSPUEBT3OV1zijKJdoc0SXTS+LxSVKsPoIMD7AltYA
61yF2YAAIk7YKCP8/eYG6XcHa+LKSu3qPOj9ZhjG4KS1U0jGwaB5kPyI5w2Mu5Nnzt3Kh72vqGCk
Q3SiJehRyqauYs7fKherT8Vg0NCO2egdZbiCtDCsZ61/BJf6HKOZWWPub71KEAZa2El6oFnFq0ca
dimL/TAlVVdz5RlRAvViE/9U/FYqULWthvi8VRpCJNe5l6M7HROpfSPuvtykOhOKoqkKzo00B9b0
DROfV6rxV2Xpt3HalYPNWJ0p/1QRaoMK9CZ1ii16lR+SWSVreLwbImLVHd7Qt1JPTlFXir2mSzK8
ZwVGi+7bviHyccWyKkYT0faHUM+e40n0B9fp8HkL5w8LHuMkalCawPln8HbDwWZuu0HRPNTVwKqC
IE5KuOOH3dCAMUUXvVlacsuIVh5Hn2UT7MNdVJNPn7SK6pJhcdGbLUJ3+5qHhKQ5yXernNRvYOsf
ZvEtMrTx2Y61W9oZ3wqkpTflll/gGRCqJs1sK8tmYr05+HQBLcsTencqEuBxIegrWCh6BqeGHTAT
C3LLPruixTqGy3tmVpuu5dquXP21T0ucNX5Gp212INdYtL405zlh/E0nmE1pgR4/BvHFbqXK9lrZ
y71ujg7eifkPtfHnMMz5sAowqAr6gV3akzcH+rdi8C8sj5qjY9h7XH7zVYtQG9TjvU/OoLS/Veag
32XoEoVZVeXGKor5NvJNrEqj9reOoI5vdKsCB9nen9r71BJrTlLUsTBfbEyoF71tyTgM9OICSPYp
xcCaFHZ0cX2C7UpUU7tUxyns4ttXjhMSaIg8MyC1cWuKMN0xvq6plzQ0ORZCwgicDAwcwNxlMZ6I
8fqjh39Gf5goQsU0moXkF2mauhLS+lPHnAz63D73zuABpMWKTQrYmk9hogVM/oABReVxjiOT3SRB
Bt0uGv4gQ9yHesVrE5NuP82a1ShpV0cja0rNPFVkHqPSnzfIcDBJ0zo+2qhHbT/Tn3GYv4eOONOl
Ka6kdIkSoaZDEfKOIBq4TMV8/zgkiF0vVTZ9GRLVeaz8MgBylpc5FfszaBkYLFEipU67Ds0pg5pu
vTbAZ9vka1ObSCVd4Hy+Xfpgb0AQDgN7kEfbqZD9MR584xL71fs/SgOpMA5BIk4FD+LG4nn9bkJu
Olule87Zj6xiNs6bhMnGS1znFx1/4LB2dyLg76lKEv0UxDaZ3PF0mgyiA3wNTIAJh3PtV9D+9VE8
m8P0m/1148EV/iFH4P6xyENvCAsYqoKNu2V9pcHnHJwkdBHkar+KGeiimnOxw8TYnLouBBnoQqaH
G05HDE4TXRV/o8kWla6J0TM3qQsV1ODNGvyHOYDcSIGDky0yyQM+44TaPrgRo5jAoSvMaIUJsavJ
C9JyaXzAZWcuyLi41pRt0lOO2Wc7ZfPdXliii9CGTJDmmMNCWYEKQYxE8Omotg0xhTQijC9W8QsK
5VZNxQBQE/Q26/AvnDPNqTGeW6oaT0niXsl8KBkmNay6oTbeJyK/2za015ymUIuChfDoihP1Bawv
cQ6Kk6ybIDM8W4PNxJYw3M0lsdShD15NUnk9yhgDZJ82rOeRde0wrCxhVNEX4leTC+nD/toK2nYp
cBHWFCp3H05g59BhDnuBw21dovo98WYTGSFrNVWTZzc2arcas5FYCiRp2/wqo96/jGVwlwERFUt2
2djqSJRzTT8x77aruITnHLFb1BAGHnNTZ0mKw9xzEQpuDZWik7M6wpOT6pqlRbVvEzLnCTPJtsKI
x00B7FO08tmc4t/FQI8V+sC4T3yrO7tZ4noWjbJ13up/RKMZF7XkaXR1dRuGodnYUXScOUvXI2Qo
L7dpnxOe1txCPwXil3lJU4TnkpYXQkjilegPjUeIFsM9nOOjTX1GhLD5GvutLMXFJhl0ZyowmJ2r
HRB3TJc2ds1Vmy1opSC9iaqG6L1sSAJiu67Z3H2Zu3CngEP8GnoFTcAlpcLs5BtpBhQ77ei1r/G2
mb26Vo2svrtZv6vN9KeUbsB+XL5Ulog88B/antjCiCzBLnvqbFYkLfFxviCntXAJYwbLAYskze/I
Lw2SLbgaUvyvLMYILW5t8i2oPaxR68QbtJTLlmGAr0XLs5EI6FQPuKBCFFXIrfJt36tLsu4MxjQU
3/nMGTmxW18WJfECsAtK9gi0L+m0l7VXhYgv5wixI7a7VwO8IL3Z1qBh4MvtGOPFaAESLaQi6Tsb
U3Zk8eC9poOBhaFpzYj+nQa2DptRVfMZJ+XXntDQY2fJ+Fk3aIZA54P8vX5YEhyHzQtQFcJ1S5Ks
+iD4AZigp834HDBcXEOR/8kWcqDBltxJMP83cMJIU0QF23Q54/6camRyRTBb41js+jQ6BjEccpUP
8dmZ8CxBbSfsEbJ+qM97p3kTce5uEycSB1rwBmqmWREYIVsYBfTsm8xUx6SdWKYRoLxri0in4WTu
uKJJdiB/F4/apvXFTWJbT3oi74JY605a4uB3Rd2U3oN2DA/lMswOk4nHUIXlvuirFwjRDiLwi0EL
30PnndHwNXd/62ta8xy7rKjr0p1u08x2AfZBDMrX/zKVNTgt6QQrMy2bmzHcmY2iMyEwXx8lmFQN
JqgzqXvJN6NIdXq4CIKKdcvlNpsjTcRe2zRB0u1xg0a1BdUpGsx7DtbfyojeSf1h28QaSv10sNZk
8LxYTS7WVWEhm6iIL7cL96kHQ3hISuB1gTH6VEnLP/zbT0YVvWV5IDdkCbhQ9GB84yVjcdRTRYHz
D7zP1763ehxvnCDRkN22GWkmI+dOSCik7LRjNJk7yIDRvkTEDds5n3ci9CtPKoD1tODogxtl+iz1
9M3po2d3JEsjCKJxa/YsQGDeZTvNLchdyqzr2KgOavc610ie8aejVRq/OyQWZz2zNhgYwQu4qCdg
PXG6uTZ43kyMqwB+C8oUh5zACDpz1enJGq8OC4wejWNTWhc4v9kpTvzbkGs7Z8mAGcqLnEPnbGTU
kbIY94kVz78SUUMz1KDVtPUMgjaKoCx1xe+HGN4fnR85sPEvK2pVhIJYjr/X+Ce3pBo1N3sALijf
4D8Mf2ajWIP3YTVtmL3X6z9YcEW3dpbU/eoxvRhOce/tiGJjkRq7uECemnA1gwIdoGl09aUYnLMF
4vGZui223MhWG1ZTb21MeAbtZtQDkeWcERx9M8uyPlUBHolOke9Xp75cxU0KIqRqUDw4I62P2j7b
vr2ecFxf6bCf/L7T6Gy79PbdIHydaEkg1V2y54FFx5VtbVAVd16j6ec5Lc2Ljyx6xKliTi9TGpYk
MNTBjrIS9s+l9BgHZDkRKC+TkSq9mBIEoPHXis3wObbFe0/W295B83kKkvLWRIt40SVlzqDpmQ96
cBzc51LF6vQ4pMLknGuAVygfn3Fi/g7ZoyIcRj23Ggj0m+Irq+TinONK/pJECt0pmeZ6iL0B/NNr
abovKRfCKWjcrd24y1WdUIwbU0pcSdjeUMI1N4jze9fXUsb4rQbYjkKvsVVu+qdye42ItJmJrCkv
RpJpJ5os7WGayVQMi5A8UzT/eiLOVdqlJEfFyVP9QwJ2y6MieWN21s/5Yvauq70pZPyioazfZvpE
y0Y3p4tLOhOJz81+bFIHEUdNoOBSW9DrZ7YowtOGEqZxhMIwpP+hOXXkab/GUISnqme0Twzxkrfc
k51FmrjuXqYsOYgiUkju6+qIAe57VHVw44mj2hUONMPBocpLluhqYFGrzHz08DhQwwolzHTY3BRs
Im+Ks4IhSPc9FCILwwUQ6ZQ5xFSTALJhM2JviOB50Rpj3A96uGtDQz3natobwIuMwtGvWZ58b+dF
QdOXzXOekJMyDAWy0y4+lUB1DnFOoVCPivaEoX1fjFK7hXnxzkcAy29mCT4Z+t0I+fdzOpRrxO0Z
+amxvYbkQyQYK+I9Gl2APFRYQszIbmXL85SKH2LobYJKCVpTRLzsyuidLPDRC31oAW0OZBhtBhlk
BK0Fad+eU4eEA3/ssmud/HCLfBM5MvuIGU2hCRIJMzjBpUzaYZtLI94RiMNoZEfFxhoxcYhBN75a
PcXhpP1CCoYPO1a8GmVbXpuAcUuZOnAUfO7h6M5PNab6uz/+yWnKb/uQ3QUln+lOhEZ8G+GCwqX/
WmtlcyywjCHNAwLVRzP4QT8nNzEv4Qla7B8kIQiwMC6YjqyL7SY/s6BKDwXhbDea/S+45YH7uG59
HQd438QKUAx6Yc5xQYxl6tQAVWrCdCVwaXq9+0zdO3kR4g/g2GJPz7Bfg1jQn4cyOWM/RzsJKH1N
wA9nG9ims50Yt9gsipurq+yaNm9/78ie8wJJ9lpECPZsM1cnYSBYFflgbiNziU9nc/YayYGTRA/6
s9Fa7arvwCoMBJZ5D8OFHFhByYYdJa2iYu9oyBvBc5yrnpaVDERxHqb4SzdQydN07V7QsGrAT27T
sSK3p9RrKlHSe+wU+RdQ/caCnISW7xdW9cmxWgS2tgKxMXdrpcGEDCOKd2M83q2AHWfgP9WhPt74
C1ihQ89NBwl20i/GLZrffcGXtWZNo29Qhy6e9+pjzuBXjR0SjirQYZTWybdgGU+U8vN1BRYoaIBJ
aP00eugYxYZlpPJAOG7ZVP810tM3ELCaSFqtlrYjAAfdA/vQuCZxXcQ13lAqdh6SmHhVdkwOFLuc
JYjPXeVtwrK0KU4acDPyRzJa6g2aLDIdIUueKgvcdVMim+t7/Gb8T2gSWzjSHQW5YNTf+4JtWTX8
pICZeGQZhzt/yJy1XtZqZUZLXKtsjXM56KdSm+Mb++SSrUBkrSFy0YvISxDDWUDBtbX0Vwr6PZVu
aqyepYbp1YzN+ImIVQrKwPM0Nb0MjcUztMhBV0Y2ZLkszyJ968/yTHEBo1FMtuBUTM7Gr4GQlFho
JqKtXkGcoZOOL5kpsdcYlHkHp/xtG4l5EKyLr/lQrinEbRIR2d8NPIoKeJXqjJaBqXNO+jJ4Zkrr
PI3vbcGb1oQrs/jTk00dR7UnC0X9Ljv1qPlw0YYWGunFPhlRIqSJdSyCKr731DPW9kipt2ljkrKQ
W9DTtK+lA0lxZsN1rm2Jqf77GNjtO18WVFtnoF+xILGMDnWBTYyHroXmLjTlW28UP0xZDVff2cuM
qIzUYgNU+i7rDzt7Bm1Ln7Pe51ZXfpNKbOESvGSSsEPR2e19LqCgVPG6sMJ0/ejMJSmXeqkPjtfq
cERNGQVMOFK/SjM+qem1MxGgL1hNBsh0uhXhiEDLHr4t0KNz7PobWRieYKd0Ts0fAjnuPujIiAZc
wrTZEYzswvadUjs8tYXGyKEn/nsWtlsnxD2Sk3u5IlwQCFgdUQ0JUDCnMxEwzWSU+zyjBNsOJ9CC
w/01QKx0skzotfE7S6dqg5g5ZkKutW1nz57jG7RKlow/gq7ekEqPJ9cch9NEp2hsLAMCT1JdagQr
e9eZfygjyE+aNLLT41ZhlflpSPT3oKrLnW8U8zEwOTxujTMRfqOYqCWlzQWA4tYGzb5vLXQCte5P
aymRjTlRgHK6K54H7EN0kh983RBZYuxqq0LlC8Nl1l+nOiA0V2FjrwPHXI15OF5q2vcPe1lOe/Vl
jn8ixLpVpm9/a9ivhK7+rYQA/mzAMj+pocL8PpBdYwvwqMliKogoBjbFfJHwKZ6M+DuyROulNQmc
gw6PwKwjfWUBqUGNLiQYn/ZPEWVfQ1b+e9oPVHVRrzMpz2rH2vZIy4z1VxYdo2D8amoZwxzIjo3r
GGwis/jjoY8Yg4nyNKnLl9kkiAOlNOryIaeQ6Tjk74ZEhLkx3GrSLbaUoT46/pAYrd4KNcUfvbVA
tVhcxrVmL3qV9tSb5ntG7j3yPHcDB/NnHM3ZXvfFBhK+frRm62L6TrFpWty7LoSXOJrYGDpAJ2kX
nWBfnsuO1MuhxMZrFqy6jbbDruEWR3rGbwG+9yPLJHvT0uWmesrs0Kp59VciW8trVE7GLlqEy7lw
StqBAFfTDlZwiY9ui77b2TUZ1ZNoMAR55iG95PK1S51qS6wbAypQ1zWqgGgd5+QtJIC5V81Iwbx2
dcqKQ+tjS08I8sq6ntZeYT1FkZ2iT7UO8QUNpP9mNKQJWoz2a9dGkQJgmNpoPn0gDa88zToGQtgX
Slks+6XYRo0m35xU/c4qdFHMm/uMzkvWwcqDmwpTOqamO1vk98HR8xBWAVxDgpCHFJ6rntQ2TfNE
9gOjS7HviXoOKciucJY0XtPY28Ye9kkXq5+D1xT1dpiH7rmQ9c0Jh3pTWyKFiUj9E7CETQ5JDzMs
cXVW2lK/VX17iU1sy1nxNaOktsJOpBhfALrIUrUw7tnlKUQTk0vwoeemLb4XW427EXYiir4svYx5
93OMdeqSfnIwJvVW6bRIKpWI1WjGuMWhtW7b0qKgSruSlTTQNMfVL2xQnmoyP4+lVX8LDI2Evia7
t5bcGdEQXBpHv0PcJsNaS31ih7LpGAYY6rVcox9G/4n936J5HK7CVNqhnpvnh5+gNfVXBJ7FoSWG
9Gqa8UsM3tSbc/sdCFLK1lpNuFTEL2tgpsjCpNqKyXWx2wzY9Og6re2UYL+8bT+CumpPUT8tAlLr
r/H5f4ko/xMRxQaQ8y8Wxs1H+/Efv/MW/8z1I/v9f//Pl99N+x/vUR1EefTx/0BR/r7yH1AUpf5T
ScvQHVdz7AeB5J9QFEf+p20Zpo7tzrQlT/gv7s5sN24szdavkuh7NsjNGeguoGKO0DzLuiFCUpjz
PPPp+9uyleVwupzoTJ0GfIAqwbaUVHDaw/+vtT5sre/JKOp/WjrrRRvVrqUTq4Ed/Wsyim7/p+Y6
pBFS7VAN4Vru/yYZhUGNVJZvzLMmiUsW0SuGiXWZ9iV5gsfmWX80enRcfrDtFTNaOSI/pF1Zz0WP
m8RuqpMeccIykSFmZdvum9ZJKXCexixlzinq4+vZ9i1p9ZkPwoBAhwz++8I0UmVW9xJ8ZjOwexet
jFxnxeFBJCeiOS4Lj/43Yv3e985Ci4LKRIQvtWed/i0hzsq8FVW8RLL90O+xQhSUZ0t70TIht0UP
cbXY0Mxk5YQNZaVa1M4bfTGV5bZyCJE3ZJx8J4PlBQnztoyaJxGU1jWuTY0U+k7G0fdkKNMDZFoI
yotURtZrzK0JGfaBRAjJUHs3IN4+I+deyQm8R+tgLTVxQ55ruNDjtqOP0LEX0afLwcJNkI6AQUqc
NXJFhg90JOqZbZe7HHRiplHopGsDmjXJC4q6TMK4pU883MQtMf2E0lTE8c7GrCQsugVFnhisePFy
Mcsz7Mq4/4Jgx5b4f2sszqp+IIIkZPlulexjobhFM7r9Je2ekqDsFjtA2EarIChIliVcL0DSdKt3
znVKZnSdJ/kWqDNBC2YN5ZdMvk1aiNtCogtUGAYaLIOxqe+toL8yCbnoYB2UMA8s0CNZRQBt+DCJ
cBbiTytV5aQv3AuLZULXuneqXewNpuuO/MRZTN40uhQMF42zld/VExQTDRwGHx5DL8EMpkQ0NBLW
oGrGeSMXp8R41pSbc+QoxGaGEvKgBBQeoT70Ev8AEXrn52Zy4qiUoDv1Mczr+HQaBfuxQcvR3hCU
U9LpDsF1URiA6+jSVltH3VQsdAedjqchD4kMAoK7ABFxTact5wGfNcRzzNXSNk/aMCkfsWbjyTlp
aDHzwPnog9n9LQpt6glCSecQ83xohgShOMML1fxbItWKlSZLt70fn4kqiOhb6dcFnA36DlcicS/y
GPhY2T8ZfmIvK40SVBFUF1WizoYQlBINWXh5LDLMkD5qK6UuCjSvsNJYAsJlPGXDQm5eGGDs0dYY
9yeuZLmrJSzEgBoC+mFcYGMkhVKn/9T63jJt2wfAf4COMLguW8kfgUMiJJBEJeR3VlTeqVeRXi6A
ltjQSwKi1ABjrLUaKHRu6Gg2IJ0kEnmihUCjawNJ38SyqyFYvizs88ZIS8CJkLCbpr8LbvFXUyi6
dlJBNpiRAVgppteoIYCIVsGr6ZTnnjeuXAll0Yw6RXIHqAVfEKlsEt4CtlYCSy49iXVxJeClk6iX
BuYLjU1em8coui5NiBxtXyw6W4RL8nvO7SoqV6EPqn58gE14oEEPMqgzz0tr2LZaheAWcgxVnnE1
xVpO9aO7HMcgWbTsoeedA32HPd4i6tsNkg8gCJ5/VTXByoVxU3cX3hvyxg04QnJuZzl92ZhQRFEI
rJUGuqQOYfTCz/V07rLLnQWhulHrPeV2c67V+4FizsJW7QVtnr2KUHZJHDCOPrIQba9d2wBoaS3U
PnCLrKO9Vr2gPyHYMzWMdVJN21KgjUh6GEWq7pGq6Hp3QUpoUnKTBpAUGjxArEFAOrAZ3dUZYTdV
HhwKbBSa2+sXYQ8pKdFtouC9bjcE/b3t6ukuMO4J4y3RsRFn3TuS4eHAkBpIbYdpNHSwgBy3AviE
PphOH/vQvmhOU8c8WNHnECoSZk/aSyOgJBNiEoHWsz6lZzJa7LAVU70FSlsv+/rFD/X+HNkv4KUE
bicNbPSLhL+7uMNJrEVr5gQLl1pWQA9Ix2BNMCojU5lP64FFJlJtw7+yyNKg7twoYzovQvTmQRWm
aw8omtVUAOWwUc0MIklim10uPKlBgqUoas+rwLhLJXKK0h2E8YhKKQ0cD/ooEQyQrpUGOYBGICVB
2auADDBVt1s65f5dCcTFoSnY9euhIE2Jro7EhEYrr/LEVeqq6F/QTJWUNHY1ORkLzVya0kuj0LLr
4Gr5PVUiMx6KJStswgBhL+EZv6kSWlOJ60frKXafLDKxN+ln1qyPkWPQVYLkVUukl7YZJOALz9dF
QrchsVBKDbIzVLT4aemmVg0aRzoNyUz1q7VuFXDhJEQshCZWSqxYQsElMlHvJuE9cwGpDjEIMlvC
yDqoZF3FtIZ641KXwDIivFBIZjgPKfoNEmpmyV3/BOeslcAzKLf5aQgDrd6guiR9FzIauPvu3IaV
ht9MPSEY8SaswajlEqimtCpfEiBrSmRtAqhrJvQ1rWlvJru8w7FzS3A0yIT4IcgzSM1O/0C8HAA3
YG9QwUYoASXyW0snuhteaa+7W+JlJwyD5OLq7EgUIoGQ9DhEU10hvSp6Z44Oqzp3e/qJ+URbHAYn
ovzJJf0VtJOujFdeW2LdHKfXljSLWTiUzopX7Ymu03XbjApaLZ5/twT0XvBgsuboNwSBN3MUd7uA
QOW8pU6agnfu4WHlcbFoMxdMXs9GxCgOCKnBBELSKyVSzyopHWkhxCHyuVehSVgYXZMdmv9s19XB
p3TQb6vWiVfsUq99FiBhQlJp67rtMgDi4LY5AV4w/lC5nMJtYIvGdBRWyrgAWkeJwOrO7O4xFOHG
I2FqkZZsgyEImgMoQXwGlBKBC5a2xAxK4CAqyIDLEtx1EkY4QiUMoBPifmGCx4IpsYWWBBiKMr3V
YvvBbAdAasPc2hHt5W30QguWJYX5jeU27WryuaHoMyk2hntTmXrqxP4LAeb4C514rQv9xCp7Nn4O
V0xVMEHrwr3rMCnaoWOdCuJAZZqFRkKvyzRmivtUohstGI5RQ5U1IQvXlnhHU4IeFaW7TsfmPmm7
aZGXRB3naBttGmCj7zan/oDtFXPpXemCJpkiRq66V+KzPEI8ZdtTcZYPRj1DBgyBUpUoSh0mpYlM
dDHQINlNIwa2MLgKNTwGcWHuiy6sllo1XYVKwW6ejFiYl8B0GRHLJ6tSbkkIo+QfALozMKpRrVeA
RNrBWQ37DznbdJWEJnpYPTLJS9A+pylVQqzvbFknh02gYFjq7Whb1MEycaRewXsgfstdVSJa2dzn
LauV5NQh6N7MGOvC3qtWqWR/NjVCLseHB8oWeVyVI22vqjrzPaLWJvs5iot+BtelgEo9S2JB22jo
UKEjfVGE+kxqyJMhckikaBtpQoUnWupSxJwK3CoXmcoQnfWglZQxu/bK8gJ+ak4gb3QdTRhxgisA
BOkSCQJLSklFzSQfVZsgpRYgU20qNnltkLpArqfaVjQYVR2Pi3qd02Y4J6h9bgcs0SWJlS5SMDOF
HNwjo1yTmOUtkLGrvTYf8uqKQtapA9jVk4TXvBtwP0jqK2Hy0cyQJFjXhAk7DJ2yYURql5MkxqZG
+cCSl7UdEpq53tEqzIr6EkEinUEN5ixp7NtCUmjjpnFIFY/aM4ICOuSb0GoDJPuO5NcW/DdUDWhL
grYdbK1jWQ7tNnzj3jYQcDvJwjV0fRZLOm4jObmeJOYmCm1VCLoWMugnUzJ1iRXR2/tKrVdKBHMX
f+d550PhpRYNj1eSealtb8cOVu/g0heGyuVhPMFKL4m+hWT71iOU30ax44tIkn9ZJ5VPZTGYs0wv
wJZLQrAuWcGWpAZ34IMNMMKTnZ2NNq7mnKLGo1dEL53DajSKh4s66A6tXuvzyLAI5U/NS5XNxqkJ
srgCXTyASZjpnkWdRH6L5y8ngHlLYfK51rsT1eEZReKqQPgWz0FyqmAgxcKRh6ugLx9Gczxg87im
1w8aFtTFrB3EaX1mKOY6K7OzTEO4ndc1PNmIbmVN48BWg2eEA9OMlcgT8XhbB53gMF1SCd/VbbFn
F3VFCPZ9jytOVUh3E0RHJuVTo8B0oPNBTWtyr9POX5seTAM0XYFK7vdEJ20+XVuFe20O/h4JCFe4
WlYmGiM8DovK33tKu3XJGjapOflsb2xDpjMlSFG0duESkIC7cKcm9jZM6ZYKWniUiRdomTaWFzy7
2t0wTcuJ3VtH7GWBi12z3DvDHsJZvUTOdeuN7gurz092xxhCFuFcoXSunbkGZX5IRhFTi6Mm7A0y
8iMY/mzvckJZmAVkmCs0JhSCA5360nB94HiJfU33f5EEEwxvApzBDpIfM0RQWthv+gBAOFSUpFeF
0Sw6S99pZNUvkNOkM6EMF6aFYqmvLqNJPGYk/0YYGcwOw6LHCK14ywTpvYqKPTfrgPYT+SGMCwNX
k8fRKqmiiatc1e71stpgOofIHpvPBD14eX5Gigc+ujK+dQ00gEV1gcXkUgBKrq1PcJ6WSpyfSvSG
XSvk0xvLqSjC08cqBHqn6eptkMH1ihiVta2XC4vB20BobjyVeXFLaf4MCz62v6VQFBaFEgqOFNY1
We+V5jOUP0BYkLvjYKADaVDgK60VajSEXsG8gK4UlwNTAQsBbPklSzsrImVUtEts4C+uOVwlHkBw
DyyfKuxLkzoukLbbMBTzMqVoIG9NFmZz001XabVxAzbvdK8UUd5EOVVhrYehMpCOQXLyvFDS3ZCL
XePqG/wfGLzFgzPRaIkY23tmJHnNQRveVrmxlqIGrzjr+mJv42fKBKlbnWXNctNeIGG/xCaCL4z4
1LpbwosHoA5L0zDvWFbcU71IWEaxe0bEchlb3YrkD6ClnWHeXBdAdk8yFL/LoYkJzUzjy5hMkK1O
4llOxeUMJoN6Gpo1NocJSHPHoFFAsOon9lHE488cblOiWoBx3Vlk1QUbZaWc6063Zu4nbF5vzkJf
vRhaKgBMXBHiFeTEvXIT5gJVDe0rxUP508BWZAeIeBZ3Btp57yTzh9Mpthl30VZVeXkA0MxKbkRu
yzs0DXZyUZf2A2q2bpOziwgsEJZDW8uGK0CTSZnOcUzMoIptREuyrKoG+4plXdj1My/J06Wq0avy
izWVK5Zxvn5uBlG7ss8BflUly4IoEGzmgzPWjs/IK+nKb+uKZVzUM1tY6LvnPD3QSBEXD2zR0GOE
m6nIn5EqOtvUKDpwYVo/19J+Fbj1ZeGXwbxR8gfLik4Gas8zr1afK4VWoxpelI7nY6bI8rnXmLeG
75wx9V12eqTMLJXMp1G5tchWb/X+XtSUYPKaapVauCslFBe2ieWszacn/N5Sm0SPrgHu5+Xthudy
JSpVGmFc+o5ZfIZV2DkPfe0k9kQAbSBYVvh0dkpMVDb23nlOdMUy4bnD59iug0I8EcHCIrp4MTr6
B0NlLaI8wS+o2tDFdHWex/k+94g06xu6ZvZp7MoIVD9sbrMw3nputAyCqjlJqHguTDXY+QB4+8CZ
hR30O7uWOQgxXFy9oA/nuWvEVOzbNfjPEf4jkjpgmhPEgOtfnWmUOpdpTGxW32nLQaY0mmw58uEm
Cjq6LKk3TzOgC46IZg0Lmz4hXtVQxq2Jx2GOZuEErJi7bFrvkR7fDC0gQOEY/I5bY5KpdG2jVf05
8rqQ/SjFyXDKC3YUn9OOF7S1S3aSZvcIHIn9Qn+TYB2ao0xoZ2GOhbF22ZX0ia2fuNVkrYiNu8Ie
mC34aQRV0iyDc2A96E28EcJjdzeZG+ZUe5Y4iFY6+uAXLMUJL2Gy7W0iPWLT3IyDtauChCwlmBqG
4ZFdV1PeQH7TXQ/ta6732KPojjBz91Sr9LOyNZytRlD1wjVqTM0t64J0OG0KCpVo9VBLVZf2kK81
SrGzfuiGZamsYq18MT1KgZEVvU6DZWO1AHjCSvTF9sxDamvZqk8IJ2kdOzrpCvWmcuuNSgzWAnLW
ZaP6V3qo0AvueKpdG2045u2CXQ5rwaGda0S6zmI/uiwS4yWsEYg6UXeKH+ps0rxVLCr5iurporJl
T7ign4kYfJuJW2/KlhO6VQ8v2hw16HmiShlO1FwluX7bKjnFgVHBLy30BR3yXdPRa0dGgzBGhRxE
ejDyVczxhGJZIes2VY/XZtqpc3tdec19XvvUY31rWbhRujRidCNCr7FaUhlFQbhrMVMTWPWq0OWy
JNzainxSlMxuWlNQ3cBs2GBxSWdKCF/MrgaI6fi8CvqGLMgItscrvcQ27MyDziU7d1vCKyR4m97h
S6VAPyHDoJdbpis3GcXOll98unC7IErMFdy0Sx2R8yaMNMQ5EWuL3LJ3fVB//RMd3AldPcpY11OU
HS8KO0L2OgvTofb59iUNEgjuhrB2Yix5AN/+sXFDesU6r3rNmLlr/bBd6RSstpEuyp3faucUZECa
lmQJFZkaAFUjY8YKi3wHWoY0M99He4M2ON+N2cAfdbjchHpUbDYibWOM4bimnFzuiqnb9GmKWibL
ip0uk3re/tQ3LGqccZsUTGC05LdtfpVqZUhfEjyq17tsRd5+e4AzdFcQZ2RluZssqMk7yDj5vW8f
5u1PlMRzbvvRv7EKpd1diA3JNqTS0Zuc9a6NQrSanDm6RXDhqoJG3BJfvwQZ21Y6Kw+6zAEZZLxE
8BaV8fZH+y0Io5QZHI4MvQgb5h/AcadlCLAW8a15Qu8yWvPmFbuG2DrcW52HMKw15lrGRXz70vLW
LHuh7v/1T8J0gO1lsNtFS0ntX9+gCfz1v3r7t2hMNaRxDO3/+kaf08DQSxZzecHwJmN32Ermu399
cSsdf/vb30MyH8pKoF1zeQscGZ2WCijWdqvsCGhtFoRpxgsnLW/gyaZnOQS+qVOYTXsK2GXqnaTo
BgiODaF1dtNSawGkI3LVFxWWHtrTDp1XAq+JXqH1OydLmOQGV1EYeGLcUX54lWZM/KTJqdeJV9Hk
Zo0UMZfiWpkE82kfntoYewCgU+Ql4ApVU2cdJqE0myLrtuwJzNN2DNdV46TLgqqUMtwIH49myuqW
KiRqffLS6T8TXoBjgGyw9G6MahwVI1EHPJQnkaFLB2wHj5UKRDxGt5qXFKdKEVOgt4MlY/Ru9Ac5
CeCCMEUvlrnXXhoJyhZ1CpZaDpS6yLLVRJAS840ebWj6Mqva4NvgW88Z5vL51LV4Mlt1mKdwYDN1
BAXodZ9KJb1TB0RrEfUgojgw+l6xT9TngVnY28Rr2S7hymSQ1OkHrUnL5UvOIk74z+x9k8tC0UKo
6YlL0wbxoNEvqqx4LUV+UavnviE2pc5WRR/XiU3dMzXvYw3+aVzph1Sxbio21bj7TtDNJDSyc0qf
hidpfNiIxR2mvRERxCyNnS0+3ormCblUfjfc1qO9i+LbTqDO9/X+wmsNAHk4kNwIC9aIjzi/pxjP
fh+SB1vJ7G4krljHzjXv2u4pSN1L+WsLh4QPjHNwdXC1ByFU3Rw6OxV8GnHjo4eIFck71kc1vaGV
/2Cgt+PbPYA39TFrGVnzqXrtK/2x4QzNiMKIDN8jJbf+FIzUsHNxUzWneRsCw/I1tENj/SDPbm5Q
bjiLLWuC5NLs7c6/dBUW5zmxTJR2Ce8hMK87j3yHnRs8bNW8LTzWPxOvR1LIvNhCvSubYd0JQgqD
sH2t+4blFftcKuDMlcRgS9FH3dyKCM6YqaYwqBJnK5A0hwKtdkCjxiplkGKYHmJ8s3RMQI4SMhmF
hLsGQLQ9dhXguQCg6Np4Wwj3xfLN6aQuqEFpyHDmRNw2GAaIGHP7knVfQ1ytElRUHNZmS5kev7KJ
jcLpMEmEFlR7ltDAtmYqvYwkB3GcVlAks4lTyOjsyUtHo0jflxjxO115Ok9zdqlYSt2Z3ZqPitUv
/Ma60dpoTZfSOBO04KKugZYtqHl7GgVfDwGThcxR3o8qD7NVFVR4/POaLG3noavUPWOlvshy/VOX
AzYzPM65rDqJfn6JK/SSGHZ9UeGz7RNkMl51axkxBYTRYmGjX/hZgRe1BxZFvYa0mcgkIp2at2Xn
oC6b6HnMEPmJ+iq06s92TCF0msgySnNo6CbpFsC+0cHRiFC5iwt98GeYIp8mlG6z3HWI2HNPJ7e8
9lr9tU877BNkF7OghrjbEB5nyBBIvhWGNrmncf0qaoRTjnFvhbykXtjxOub3la1duAjCVhhDCF5D
4Z2U92yycBzQu0eXa5A80FfR1vXI3o3ZUqapeUtH3eAhpfjrkqa4mMjktu0SGjnS2bDuWDoD9Ck/
qe1ULszUY1YNuSVOdWLa+QNm7XMDtPOCMgKxpA91V26F0V80mr8KG+l1EI4BWLlFVQhTEcj7bRSY
5cqxKrlMpXnnKMba97FPNErJwBnJtTu7LVesx9qiMIJvZuZsqGY/KoGO9cdhMj+J0X9XlfVUsgSr
zUxnLo1hHDvXpWs9OzadGx6bTG8PIp+uivLSFvlyNCgD4qaj4sc3IjOmEVx6j/KBxx26bEN3qRDG
pxvKbqiR2AatgTfNXihjtAchu3EtWCoEhC1ai1oc0b6Xo0clhsWCWEAGvwNBgJc0Vq7TODktumfF
96qZ0zVojdTtWEYGWHdfnxF3d+6RI6bXLexzaJSI5JMZ8ZQLT1c2sTWeU6e6smzrUk+aK8Bxsyyz
FhgYLt5+79gkKJpjZNYWXLbKzq+DWs1nAlWCBvBrZqghTyeRjjMWSKyI4hEqZ3Jno5Sm6+rXqAnw
HLrNOneAcg/UVGaDSZHNFKBA2+va5l1CWIoftMrO3My7tlB06mNfrVNjD0MBvbFpvoC4vOxHurZV
eRcRSFRXwYlJ6LjudrswYFQc3EuHapKO0o5XF7c9Xdh9DdBVGe2nxnE+O8mzmhN8R+/slshxnDVk
+Wa2hs+Vrnulbhhce4rCVFgHdTP11RNlXClSjdhGNuuMgVbJyn3kA7kt+ovKNSG4GgQboTTDXYq3
hzXIaaD6O4A1t6ZqPBQEOVgpJ8DachuOdrJAbvw0+qgZkG/KxMhZQRtmplA+ZU2+pPu6i0xCLlLa
nS0l4zYp7qJuIL7zWjWbF9VnjSPwX/c1oRVknHbtOgHAoTIZaAEtG2PcFsjHuS/UJR0iiOclFo2k
Ir8jAn44KyKxrjBHki5DuHoYLkfVeCwnVXavvJOcUM4MdUJrgwX1TXopKq6jsvgUtd1DHTfqHJDJ
hR6AHSaz+qpvsleyOWi9G+2jk5TLuqmfy9F4SsvsPktYFmDYLq3uEylTZIhlRCAnRbZi/2gzAUBc
TPp4H+CrdOlOYNWj0ZBVzyb303NwNQQ09IdcWwK+jzfOeONHSnMV5eppMSyEWoLGLgb9IvE0rNdl
mC3Yt01zk1cp1xehzR0t2oEonD7kSYCqRZ8St5soFgiTVBpeDX1JLd43JYoAj4mCtpi+spryDOQZ
eUBcGOQEERmYPf1b4X+q0WarY3mSNax8DIeZEgnJCZXXS1NRA1wX22gw9n0XwxAdb51R21M0I0Ky
79aKi6ZBT7MX+X57yJDx4llzSmzFPBWE+g2GdUvu/LYLOkYfiy5cr4+npk2nzamsdGYJe2QobTe+
3ZgXdRuzARXKS15yFFO5z6ThoC7xFZOBTACO8YA0YGNkViVpLeM2oGT8tty3m1dhUZ9qfLKSXEWT
U/NF1nksVEqGTGLVtLh5UXBvUWLWnmscUxPhZZOLfBJuLjxACOKV6SLr0LY4s6aNsiOs9S4mfGjl
5zE5ns4laMTwpKVToqeybTbRkclpkOberRtaj2pAX8D3yEhGeNyo3YlVO/FSK2ETtQH+yaw4jGXG
kCGmq4zsRcCmJHOm8UnOdoiqAq2QxikhMEeomqAu1+E0i21zYSNRpJAULckR32Q4Bgw6/HNCqyxc
5I4A6qj361wxHwh96Qk6A3wSwZWe2+FDKaaLlkXk2nME6QsivmIJhEZhtB8R3mwqSC6kUQYVAWVE
POQ6Pe5WJkwjmEza85HiateWA0MGmnHKFfj4GVe4ucYqU4LrsvTLJSBiD0LBiox8JNv1o5gibdkP
+rRQECbVrnSCELeh6cT00z3ZEQHR7OjeYAOeXmkGnRQ1u4q8Ns81r7PXujPc8Shg6COAy+x7HI05
ISvRXa+SMYl8x5+HGRMZ/J9lNPT5AnkY/j0i3lg1c+YMUdsM7ZA3Uvep64RXhXcFT0nMIs9WEExZ
Lsk0UVZuCn87kdA689kQqiXi/g49NetFo6dOYF26I8KQHBdOQt1qTc9ZXXdafI2577nwY0zI5taN
zys22VetNp0Mga9vaZk1KqEtfpOysmHCwnmBnZCs6a1RTKjfVXM2FRFaKap5RZuyjgzUGXnZdw1l
oV5gncPYXZJSj5a6um/qPF3o5qNbvFgkJiyUOvRmqgiv03C6znTKdBU9S0K++msvvnJy/2SiJmIr
lMVI+D6x2qRfEbr5uZoAnsgEF4ZljGDY87em2X4WbooI3huBV6t3hvJEEs5BNaZ5n4nsRM9Qzuhd
eErwyLR0fWGyfNeXYZ+diym5l3Z5L3MLOhjoCaZ6QaxctlKswFq1hb/p6+a80wZ1YYyC4mDTrLxA
C5fUo52ZiHHeTbrKmDhmi0BnDuGusbaJtjXp7hRFsXElHpl/7toaiKLNM3vtDPeUZ6gRokVf4RB5
zgRtmbTwbvrBftQE8S9teddmWN3RwlRrJbXOkfdSix5ftYqKbEIyh1fRtfETK5ynrVcyTGynQm3X
sdP2mJV8k/h7JhIlqS+JGiAdBWfWgvDqVUMMTOlSq/edaI+5cCba9LGHEgsg+wlj8CprKvryhVey
oOrPaIiDnaJzoJa+dUVv1tazg5V1zhy+Ocm/LT6Hnu2nP6WbeoIBExI5l07kDBPjp22sSVxAP2Ch
RanT1FdBHa67njjwYtCeiTRG9J3gpfSjDXOfv861u9Y10jltYsQnSUoQmBJgCE4vI0i4rM66KzcT
N539WkcpTlRiw1mtPxdN+2hFUI2r9CwxI9Y2/H9CsjRz7SRZe950qqst21xBpmUmjB3t7k0cWsvG
nail1yq4Eg0LIKhcNmLVsLTy9C4MUUmnOpBgo9IXrjoNiyaYe232uczIQXBbH5hqaD0b44CBPiV2
vAu168BQm+3QZwzNo/XYPju5CDZxSTeJEmNrkxtjSpd41LDlygrC4dnSxv2dY5ZngbDCteNYs2Yi
Y8Ys70IPV6ObTjeWUOJdyPvLgi+Jlo2Ao9pK+3iVtGKJSmYtmobOWrbR9Kaf09+6mXxsqKZ/YVZU
1jUv3FuOCLed6C5qxaQ7LwG9yZBG8yAcAEwjrHazzoZ5DJLAUk9JQOpJZuTJrSHetnlFNuJA6q6W
bGjm4LAfe2AkykYUXXsV+3wyEXUo9Dp6uD6uJXV4fVMf/38j1P56IlJHvXyTUV+1h2q8PtQtcQ//
+K8vfDsuZvL69u3wUP9vfuDfH+CraHv7+t//IQzjd63022+SGvAvv/vw9pHk3/+xf01ZZIU4PsKX
5r/kx/7mm29/B8T37X/+9cz++Nl/+KHe/3ETHqp99SLhMlJUfqQt/2eyf96nR6pyCWJ5V5n/ULr+
O7vzTw5cx98d14CW9K8z/O//ODr/t2fwy7356XErOifZ8YFdA/jQ3z9wvM/qff1+JHkbNdfU3v/+
1y/FfJ+EnxnTj8X7punCwPm7nxoZY17tX/P3I8lPbVs6yvq/f+QsO7w04UvbvB/s7eC2i1nh7x58
cSCpfl8d3o8kj+w4+gdc7PfX6bf8829cnDZ9Pr7s6Po+4ClccdXD1+OnUFN1vBN/98qsDzl14uMj
C1WF7/Z3j7zhiofh+3HeHm/dMj/gSdm+7oOjB1AzKEG//6K//t5sEwgFeXj8RgIj/IDnb5u9hvvv
RhHDcT7g/m3z/vjmGfD5/v61OPnj2ER8wQe8Lyc8Vu1LPL5/xLfnwuIqv//DX79/snBe/+Eyu8L5
gGfjbB9mR6MH7fuPmF7OpOFln7Ei+vK6ycshoBt9wC0829f1nnpFfSAk4/j4pgSn/933+yx8AUW0
P8JmC2QNH/CGn4XMBeSPHT3ZJAxrH/DCnIWkefE/tFjv1+DtosPm+6Cj5231/aE/5IPnWfPdGALl
3nHfz+Kvvzjnh+dq/93qSQgH/93ffkjOD93+eN5CZ6N/wPLp/ND/ttmTCIfu6ujF5PjuB7w98vi7
Q1UfxveL8PaU6Jp0Gf7dV0ce/OwA2vVoGhO69hEzujz4J9Kp3z/m189tfcDgfZ5jDPptvq9yZsrj
l1O3tA/7BYt9/P27TyvqA5YkxO0dX3FEMh8w8VzECSuS410NjHX3AwbZi+rg58dDrGF+xK28PGRZ
PSbd/rttgjAt8QGf+zrIXw+/bes/zG22ZX3AjbzBjPLjB1FnlviAW/rlF/zxQZSH/4D14C1X/1DX
h6ORi6Rt8QEj4+1hON5V6nzoDzjuXbMPvh1TdKzdHzDX3x+qlJnt6MhMxR8wF9//yMJu6h/x/D3s
mXcyvzl+NVHzGh8wCP6p//73is5fK2k8hPULkMbwaFjRCWj/gBfzYYQumvlHd9NyxZ/OmT+qNP3j
qCS1lGd9XDv70x/4vfp2yd4/a35wiD//ifeq1g8O8XUdICdY8Atyz/x7qertVx2Xvr7baf98ufbN
b3s/yts8Tp1P/pKvl+ubn/r+ynypbP2VH/j2rL7sfn92Vt9vmn+R05Jb75+e1vGG/dc4q7ed/0/P
6ptiwS9xSm+V1p+d0T+Py7O/xknJIu/PT+q4NPwrnNXXosXPTuv7WscvcVpfCho/Pa3v6iC/xGl9
2YT/7LSOd+6/xkm9bc5/flLf7+p/kROThYE/O7HjisIvcmJyL/tnJ/ZtNePXOC3T+bPTequk/DM9
0Irdv6+Wv5wba3NSTViufnNhvlnHfbsc1F3VZrPL9fs/WhBS1ZAFk5/dsG9rLL/Ezfq6pP6yYP7B
uv0uC5vD6283zb45/F5Hf79VLZIYWv1+KHeCv1+Wf3O7BBvEL8/F/9nteqsV/f65fnB2xwWmX+KG
falQ/eykflTc+iVO7Ut17Gen9qPC2q9wal+LUD87taPC1S9xTl9qJj87pz/UWn6J8/p9Wvm3g+Lx
lFVQ5j18ma/+j0a2L2qWn135P6pgfoVLb7/JXX56XjihvtPJ/Aon9kUH87MT+5mS5v/xGf7ZQ0uV
UP7IS3LYV//4HwAAAP//</cx:binary>
              </cx:geoCache>
            </cx:geography>
          </cx:layoutPr>
        </cx:series>
      </cx:plotAreaRegion>
    </cx:plotArea>
    <cx:legend pos="t" align="ctr" overlay="0"/>
  </cx:chart>
</cx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4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dk1">
            <a:lumMod val="50000"/>
            <a:lumOff val="50000"/>
          </a:schemeClr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1C03C4FF-055C-4BEE-9CD1-AD165495FB51}" type="datetimeFigureOut">
              <a:rPr lang="he-IL" smtClean="0"/>
              <a:t>ט"ז/חשון/תשפ"ב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33448FB9-E166-4613-9A02-57FF31E2767B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75805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D11B-7A0C-4F4E-BEE1-E3B9E87A2B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C69901-446D-401B-9FF0-C33954A1DA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FE8BD-2797-4CAD-B12C-FDB4C1F83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4CFB-EFFF-461A-82CD-C0B1E1773F65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FC364-8268-407B-A6B9-CD829A9F6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41530-328C-41E4-99FE-D44562CA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170090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B4EB1-1362-4827-A302-81428735C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01065E-BA0A-44D2-9539-7607C6D26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C7A0B-503B-4B1F-A846-607C173E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7E1C-6D61-404B-82DC-E9FCDC23BEAA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5E6FC-1D3E-4D04-A926-EDE79098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1389A-E381-4530-9933-0560758AB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1797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B5CEFA7-4A62-41CC-AE36-DB2E74425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33A88D-DA5B-47B9-AE42-1FB47FF749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1AC6F-965A-4823-85F7-95AE9BD45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3F56-3DA0-4716-9FF5-487D66AD22A9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5542C-8671-4564-BB6B-8900A2615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41FCA-404D-47D5-B9A7-5DE1AD1FB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851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07A9A-6811-483C-B777-1D74BD435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C17BB-A817-43C5-A889-FCDF799A6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1CEF0C-1ED7-4EBD-805E-FFC655E7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7780F-12FC-423B-B248-22EF4E51231C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4D97C-E8B7-4E0B-BD62-18C23159D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190DED-F74A-4893-8F82-E974AE935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84854" y="6559545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EE240097-ED78-47A7-9691-525A8A933A9D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065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7B257-CC6F-4BC6-A0FD-0A495B6B6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2A0DF-C77A-4F2D-BE5E-5417B0BBE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1E043A-BB10-4FBB-ABB4-F1DB57B0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FC58D-CF40-46E2-8961-F4B8B4115CA5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FB5408-CD96-4669-9CD7-DA19A293D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50D666-7DEF-463A-B2CB-42AFDBF5B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6343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35537-943F-4A08-A748-AD12F870F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19540-534D-4B61-A053-01A479A6F5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CBA69-57B6-4C47-99F7-C3D2C06BA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0DE3E3-758D-4594-A80F-307DF98FC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352F1-DBB3-4BDB-A67E-36E18057EB12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8CDCA6-07FF-4BB4-889B-0A002FD27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DF7CE-D8B3-4A55-8212-EEF3A82EC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77567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4468-E9E2-4974-BF44-BDB49B97E9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D9A83-8535-4087-B6E0-9E0A41BC1C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CD6F07-0A19-4192-B185-C64202B541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ECD1B0-5EBF-4A2A-977E-72697E618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9209CB-5BDE-4173-8400-08F44B6D3D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29E4C8-4AF5-4294-A644-A18094F8B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41E30-74FC-49DB-92F4-1497F712C2B7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16BC07B-404B-4482-9421-7E78C1086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17DCD2-EE05-438F-9EFC-14B58B3F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72967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1F9D-2C0B-4314-B975-356C63D56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0D1BBA-0850-4865-A564-26446A355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32B6C-72BF-4F3D-B3AD-509245F7DD81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4AD17E-0E5A-4A77-95B4-371A4C91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E246B6-46D1-414F-B6E7-9AD82B76B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26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637C59-FEB4-4289-BB21-65909DA8C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F3EB5-5E5F-4CEB-BD4E-35A897DC71F5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8A2A9-26F8-441E-8C50-C020F97C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41F9F-FEDC-4D7D-B485-319383E50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8227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82B11-74C6-4820-8C9F-AF9C06BF0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A0A2B-9000-472C-82E0-68AC26623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CA3859-A103-4573-BC2E-D4399F04A9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58B382-9EB9-42A6-B0E7-00841F7C7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6D5B8-5048-4FE5-BF5D-CCFAB9C1EEEA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3FF62-3DF8-4E4D-962D-168FE2CA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57EA9F-A66A-40F7-905C-14134B5F8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787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11D2D-8524-4222-AFED-6CC2A093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8DE26A-AA71-40B9-B2CB-B8A32DE6ED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04F73C-440A-4465-8B1B-347D36CFFF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895D3-F704-4A34-AE9E-543FEA2B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BF648-E3A9-48EE-8E6B-E2EEA5D74E18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36926-E45B-4F47-B74B-DD31437CB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F1D222-D41B-4C12-B878-3E654DE8C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18619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7173B6-B8C5-4B3D-912E-7C1B4EC98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7E9535-883E-420B-9B6D-1D889F0E1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9680E-C26F-4419-B4A2-E571D57B4C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A08D3-13DF-4B67-80D6-6D3FABC16E47}" type="datetime8">
              <a:rPr lang="he-IL" smtClean="0"/>
              <a:t>22 אוקטובר 21</a:t>
            </a:fld>
            <a:endParaRPr lang="he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799CF4-2128-4D7A-9B76-574A19DC9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6C9D-2FC9-4152-B018-099F9212B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31031" y="6538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40097-ED78-47A7-9691-525A8A933A9D}" type="slidenum">
              <a:rPr lang="he-IL" smtClean="0"/>
              <a:pPr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7787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crimegrade.org/" TargetMode="External"/><Relationship Id="rId4" Type="http://schemas.openxmlformats.org/officeDocument/2006/relationships/hyperlink" Target="https://worldpopulationreview.com/state-rankings/states-with-the-least-natural-disasters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machinelearningmastery.com/smote-oversampling-for-imbalanced-class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machinelearningmastery.com/smote-oversampling-for-imbalanced-classific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risk.com/insurance/visualize/new-ppc-fire-protection-classes-to-benefit-insurers-communities/" TargetMode="External"/><Relationship Id="rId2" Type="http://schemas.openxmlformats.org/officeDocument/2006/relationships/hyperlink" Target="http://www.lemonade.com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8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orldpopulationreview.com/state-rankings/states-with-the-least-natural-disasters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Wooden houses with one house standing out with its orange and red color">
            <a:extLst>
              <a:ext uri="{FF2B5EF4-FFF2-40B4-BE49-F238E27FC236}">
                <a16:creationId xmlns:a16="http://schemas.microsoft.com/office/drawing/2014/main" id="{F8F9E8D5-A172-4056-9897-8C0800A7C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3" t="1100" r="1356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264D0A-2B59-4689-B5BB-0BEDEBB20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Home Insurance Classification Project</a:t>
            </a:r>
            <a:endParaRPr lang="he-IL" sz="4800" b="1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EB3DF4-42F5-4741-B134-9DC163BF9EEB}"/>
              </a:ext>
            </a:extLst>
          </p:cNvPr>
          <p:cNvSpPr txBox="1"/>
          <p:nvPr/>
        </p:nvSpPr>
        <p:spPr>
          <a:xfrm>
            <a:off x="474660" y="4785631"/>
            <a:ext cx="6097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Linoy</a:t>
            </a:r>
            <a:r>
              <a:rPr lang="en-US" dirty="0"/>
              <a:t> E., Roni S. and Shai F.</a:t>
            </a:r>
          </a:p>
          <a:p>
            <a:r>
              <a:rPr lang="en-US" dirty="0"/>
              <a:t>October 2021</a:t>
            </a:r>
            <a:endParaRPr lang="he-I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C2BC28-5070-48A2-9D01-9C11BA4EA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4927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96B70B4-CB8B-4AFD-9E37-2F8C273296D7}"/>
              </a:ext>
            </a:extLst>
          </p:cNvPr>
          <p:cNvGrpSpPr/>
          <p:nvPr/>
        </p:nvGrpSpPr>
        <p:grpSpPr>
          <a:xfrm>
            <a:off x="862099" y="3852693"/>
            <a:ext cx="3836896" cy="2753049"/>
            <a:chOff x="5635708" y="228557"/>
            <a:chExt cx="6410104" cy="459937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2ED57E-60E1-4E72-B826-F1F0CE88E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35708" y="228557"/>
              <a:ext cx="6410104" cy="220820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2FF6628-C555-4527-B941-FFC18DDF4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3865" y="2436762"/>
              <a:ext cx="4435338" cy="2391171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8531109F-B06E-4AB0-8D9A-52359C86E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953" y="135604"/>
            <a:ext cx="4944157" cy="3603762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EFE5BB9-9D51-40C7-82F7-DC374A6B248F}"/>
              </a:ext>
            </a:extLst>
          </p:cNvPr>
          <p:cNvSpPr/>
          <p:nvPr/>
        </p:nvSpPr>
        <p:spPr>
          <a:xfrm>
            <a:off x="1754160" y="4702629"/>
            <a:ext cx="363890" cy="2146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70E80126-A2D1-4334-90A7-60ADE3381D02}"/>
              </a:ext>
            </a:extLst>
          </p:cNvPr>
          <p:cNvSpPr/>
          <p:nvPr/>
        </p:nvSpPr>
        <p:spPr>
          <a:xfrm rot="19397531">
            <a:off x="478054" y="5289748"/>
            <a:ext cx="1385118" cy="950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95D35B-7ABE-42DC-B8FC-FC281547BAF7}"/>
              </a:ext>
            </a:extLst>
          </p:cNvPr>
          <p:cNvSpPr txBox="1"/>
          <p:nvPr/>
        </p:nvSpPr>
        <p:spPr>
          <a:xfrm>
            <a:off x="97123" y="5789377"/>
            <a:ext cx="8105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Postal Code</a:t>
            </a:r>
            <a:endParaRPr lang="he-IL" b="1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9DE2E510-442A-466D-B389-E453EBCF663A}"/>
              </a:ext>
            </a:extLst>
          </p:cNvPr>
          <p:cNvSpPr/>
          <p:nvPr/>
        </p:nvSpPr>
        <p:spPr>
          <a:xfrm>
            <a:off x="1847435" y="5174458"/>
            <a:ext cx="641521" cy="3679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ln>
                <a:solidFill>
                  <a:srgbClr val="C00000"/>
                </a:solidFill>
              </a:ln>
            </a:endParaRPr>
          </a:p>
        </p:txBody>
      </p:sp>
      <p:sp>
        <p:nvSpPr>
          <p:cNvPr id="35" name="Arrow: Right 34">
            <a:extLst>
              <a:ext uri="{FF2B5EF4-FFF2-40B4-BE49-F238E27FC236}">
                <a16:creationId xmlns:a16="http://schemas.microsoft.com/office/drawing/2014/main" id="{793F8EC1-C833-4EB2-94E3-5888A32F7A5C}"/>
              </a:ext>
            </a:extLst>
          </p:cNvPr>
          <p:cNvSpPr/>
          <p:nvPr/>
        </p:nvSpPr>
        <p:spPr>
          <a:xfrm rot="9901452">
            <a:off x="2525467" y="4984582"/>
            <a:ext cx="1385118" cy="950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120BA4-E0C1-4811-AF95-F5A9B25D1C0E}"/>
              </a:ext>
            </a:extLst>
          </p:cNvPr>
          <p:cNvSpPr txBox="1"/>
          <p:nvPr/>
        </p:nvSpPr>
        <p:spPr>
          <a:xfrm>
            <a:off x="3651894" y="4547901"/>
            <a:ext cx="18675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Crime Grade</a:t>
            </a:r>
            <a:endParaRPr lang="he-IL" b="1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74C0A4D-AAEE-497C-BA09-424FA7CA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10</a:t>
            </a:fld>
            <a:endParaRPr lang="he-IL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3F076C-E6F2-4085-AC21-E85D134EDCD0}"/>
              </a:ext>
            </a:extLst>
          </p:cNvPr>
          <p:cNvSpPr txBox="1"/>
          <p:nvPr/>
        </p:nvSpPr>
        <p:spPr>
          <a:xfrm>
            <a:off x="5617846" y="689788"/>
            <a:ext cx="6310088" cy="5478423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#---- WEB SCRAPER ---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Create sorted </a:t>
            </a:r>
            <a:r>
              <a:rPr lang="en-US" sz="10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of zip codes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zip_set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set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df.ZipCode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zip_list_temp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>
                <a:solidFill>
                  <a:srgbClr val="267F99"/>
                </a:solidFill>
                <a:effectLst/>
                <a:latin typeface="Courier New" panose="02070309020205020404" pitchFamily="49" charset="0"/>
              </a:rPr>
              <a:t>list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zip_set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zip_list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sorted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zip_list_temp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num_zip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 err="1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zip_list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print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'Number of different zip codes:'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num_zip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Scrape crime grades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zipcodes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crimegrade.org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{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ZipCode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[],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    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[]}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zip_code_query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zip_list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query </a:t>
            </a:r>
            <a:r>
              <a:rPr lang="en-U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zip_code_query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"http://crimegrade.org/safest-places-in-"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+query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req = Request(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, headers={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'User-Agent'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'Mozilla/5.0'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try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webpage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urlopen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(req).read()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except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Exception: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print (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'Error'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'Error'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ZipCode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].append(query)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].append(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US" sz="10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continue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soup = bs(webpage,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html.parser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get_grade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soup.find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(class_=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overallGradeLetter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get_grade.get_text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ZipCode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].append(query)</a:t>
            </a: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[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 err="1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].append(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crime_grade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zip_df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= 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pd.DataFrame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(data=</a:t>
            </a:r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data_dict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b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0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#Write scrape results to file (in order not to do repeated scrapes from same IP)</a:t>
            </a:r>
            <a:endParaRPr lang="en-US" sz="10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 = </a:t>
            </a:r>
            <a:r>
              <a:rPr lang="en-US" sz="10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open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'scrape.csv'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US" sz="10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'a'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zip_df.to_csv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(f, index = </a:t>
            </a:r>
            <a:r>
              <a:rPr lang="en-US" sz="10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False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US" sz="10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f.close</a:t>
            </a:r>
            <a:r>
              <a:rPr lang="en-US" sz="10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6B6CD2-4DE3-4E26-BE66-6CACE80AD41C}"/>
              </a:ext>
            </a:extLst>
          </p:cNvPr>
          <p:cNvGrpSpPr/>
          <p:nvPr/>
        </p:nvGrpSpPr>
        <p:grpSpPr>
          <a:xfrm rot="20676853">
            <a:off x="3678129" y="193272"/>
            <a:ext cx="1593611" cy="1012009"/>
            <a:chOff x="2405062" y="614362"/>
            <a:chExt cx="7381875" cy="479107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C21D900-92AD-4A2C-9A98-FD2337F8B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5062" y="1452562"/>
              <a:ext cx="7381875" cy="3952875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112DCCF-5625-42B9-849B-18D767651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05062" y="614362"/>
              <a:ext cx="7381875" cy="8382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1F8B11B-D527-46E1-98C7-A144770D21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28887" y="766762"/>
              <a:ext cx="2962275" cy="533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08895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A498-1997-44E8-9FB6-0D1A7C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Enrichment (New Columns)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86E7-7B20-4F9D-8FA3-D7EE53D3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43063"/>
            <a:ext cx="10782300" cy="2136042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Added  ”</a:t>
            </a:r>
            <a:r>
              <a:rPr lang="en-US" sz="1600" b="1" dirty="0"/>
              <a:t>crime grade</a:t>
            </a:r>
            <a:r>
              <a:rPr lang="en-US" sz="1600" dirty="0"/>
              <a:t>” –  crime classification grade per zip code based on number of crime incidents (burglary, arson, etc. in the area). Data was scraped from crimegrade.org.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Added ”</a:t>
            </a:r>
            <a:r>
              <a:rPr lang="en-US" sz="1600" b="1" dirty="0"/>
              <a:t>disasters</a:t>
            </a:r>
            <a:r>
              <a:rPr lang="en-US" sz="1600" dirty="0"/>
              <a:t>” – number of natural disasters in each state as recorded from 1953*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Added “</a:t>
            </a:r>
            <a:r>
              <a:rPr lang="en-US" sz="1600" b="1" dirty="0"/>
              <a:t>has multiple policies</a:t>
            </a:r>
            <a:r>
              <a:rPr lang="en-US" sz="1600" dirty="0"/>
              <a:t>” – “0” for one policy / “1” for multiple policies, based on recurring </a:t>
            </a:r>
            <a:r>
              <a:rPr lang="en-US" sz="1600" dirty="0" err="1"/>
              <a:t>user_ids</a:t>
            </a:r>
            <a:r>
              <a:rPr lang="en-US" sz="1600" dirty="0"/>
              <a:t>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dirty="0"/>
              <a:t>Added “</a:t>
            </a:r>
            <a:r>
              <a:rPr lang="en-US" sz="1600" b="1" dirty="0"/>
              <a:t>is coastal state</a:t>
            </a:r>
            <a:r>
              <a:rPr lang="en-US" sz="1600" dirty="0"/>
              <a:t>” – “1” for states situated on east, west or gulf coasts / “0” for state with no ocean coast.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endParaRPr lang="en-US" sz="1600" dirty="0"/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§"/>
            </a:pPr>
            <a:endParaRPr lang="en-US" sz="1600" dirty="0"/>
          </a:p>
          <a:p>
            <a:pPr>
              <a:lnSpc>
                <a:spcPct val="170000"/>
              </a:lnSpc>
            </a:pPr>
            <a:endParaRPr lang="he-IL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F00FDD-34AE-491A-854C-4C0BCEFDD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50" y="4297519"/>
            <a:ext cx="2754866" cy="17812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D572D04-7851-409B-99C5-A60790EFF684}"/>
              </a:ext>
            </a:extLst>
          </p:cNvPr>
          <p:cNvSpPr txBox="1"/>
          <p:nvPr/>
        </p:nvSpPr>
        <p:spPr>
          <a:xfrm>
            <a:off x="6477848" y="3868230"/>
            <a:ext cx="244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Has Multiple Policies</a:t>
            </a:r>
            <a:endParaRPr lang="he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2CF91A-4DA7-4444-A8FD-A464989E0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587" y="4353013"/>
            <a:ext cx="2754866" cy="167027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D2D405-5DC9-4B9F-A1F7-EE24377F08C9}"/>
              </a:ext>
            </a:extLst>
          </p:cNvPr>
          <p:cNvSpPr txBox="1"/>
          <p:nvPr/>
        </p:nvSpPr>
        <p:spPr>
          <a:xfrm>
            <a:off x="9194803" y="3883688"/>
            <a:ext cx="244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Is Coastal State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FC172A-B759-4BDB-B347-8DD5C7B15962}"/>
              </a:ext>
            </a:extLst>
          </p:cNvPr>
          <p:cNvSpPr txBox="1"/>
          <p:nvPr/>
        </p:nvSpPr>
        <p:spPr>
          <a:xfrm>
            <a:off x="423374" y="6256745"/>
            <a:ext cx="66527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 </a:t>
            </a:r>
            <a:r>
              <a:rPr lang="en-US" sz="1200" b="0" dirty="0">
                <a:effectLst/>
              </a:rPr>
              <a:t>from </a:t>
            </a:r>
            <a:r>
              <a:rPr lang="en-US" sz="1200" b="0" dirty="0">
                <a:effectLst/>
                <a:hlinkClick r:id="rId4"/>
              </a:rPr>
              <a:t>https://worldpopulationreview.com/state-rankings/states-with-the-least-natural-disasters</a:t>
            </a:r>
            <a:endParaRPr lang="en-US" sz="1200" b="0" dirty="0">
              <a:effectLst/>
            </a:endParaRPr>
          </a:p>
          <a:p>
            <a:r>
              <a:rPr lang="en-US" sz="1200" b="0" dirty="0">
                <a:effectLst/>
              </a:rPr>
              <a:t>** value for each unique postal code scraped from </a:t>
            </a:r>
            <a:r>
              <a:rPr lang="en-US" sz="1200" b="0" dirty="0">
                <a:effectLst/>
                <a:hlinkClick r:id="rId5"/>
              </a:rPr>
              <a:t>https://crimegrade.org</a:t>
            </a:r>
            <a:endParaRPr lang="en-US" sz="1200" b="0" dirty="0">
              <a:effectLst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C193E83-73DB-47D5-BCD7-A39D5A1CD4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3949" y="4258265"/>
            <a:ext cx="2766570" cy="180082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E3A8595-68C7-4EE1-B4D6-62E905C53DE0}"/>
              </a:ext>
            </a:extLst>
          </p:cNvPr>
          <p:cNvSpPr txBox="1"/>
          <p:nvPr/>
        </p:nvSpPr>
        <p:spPr>
          <a:xfrm>
            <a:off x="719435" y="3779105"/>
            <a:ext cx="244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Crime Grade</a:t>
            </a:r>
            <a:endParaRPr lang="he-IL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B4D9885-2FBB-4BBF-8CA9-351A78C269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500" y="4237562"/>
            <a:ext cx="2729641" cy="18160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5A39FA-1C98-4B9B-8F1E-85D59D071B09}"/>
              </a:ext>
            </a:extLst>
          </p:cNvPr>
          <p:cNvSpPr txBox="1"/>
          <p:nvPr/>
        </p:nvSpPr>
        <p:spPr>
          <a:xfrm>
            <a:off x="3483865" y="3833913"/>
            <a:ext cx="2441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Disasters</a:t>
            </a:r>
            <a:endParaRPr lang="he-I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A872-0E11-4A44-97A7-43157827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58078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Dropping Redundant Columns</a:t>
            </a:r>
            <a:endParaRPr lang="he-IL" b="1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C40154-DAF6-48F8-A8D9-FEDFB1D3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4444"/>
            <a:ext cx="10782300" cy="4996356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spcBef>
                <a:spcPts val="0"/>
              </a:spcBef>
              <a:buNone/>
            </a:pPr>
            <a:r>
              <a:rPr lang="en-US" sz="1800" b="1" dirty="0"/>
              <a:t>Columns dropped: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/>
              <a:t>id</a:t>
            </a:r>
            <a:r>
              <a:rPr lang="en-US" sz="1600" dirty="0"/>
              <a:t>  - unique identifier for each row does not contribute to the analysis.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user_id</a:t>
            </a:r>
            <a:r>
              <a:rPr lang="en-US" sz="1600" b="1" dirty="0"/>
              <a:t> </a:t>
            </a:r>
            <a:r>
              <a:rPr lang="en-US" sz="1600" dirty="0"/>
              <a:t>- has no meaning by itself, substituted with '</a:t>
            </a:r>
            <a:r>
              <a:rPr lang="en-US" sz="1600" dirty="0" err="1"/>
              <a:t>has_multiple_policies</a:t>
            </a:r>
            <a:r>
              <a:rPr lang="en-US" sz="1600" dirty="0"/>
              <a:t>’.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high_risk_dog</a:t>
            </a:r>
            <a:r>
              <a:rPr lang="en-US" sz="1600" b="1" dirty="0"/>
              <a:t>  </a:t>
            </a:r>
            <a:r>
              <a:rPr lang="en-US" sz="1600" dirty="0"/>
              <a:t>– all values are “false”  - does not contribute to analysis.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/>
              <a:t>coast</a:t>
            </a:r>
            <a:r>
              <a:rPr lang="en-US" sz="1600" dirty="0"/>
              <a:t> - substituted with '</a:t>
            </a:r>
            <a:r>
              <a:rPr lang="en-US" sz="1600" dirty="0" err="1"/>
              <a:t>close_to_coast_risk</a:t>
            </a:r>
            <a:r>
              <a:rPr lang="en-US" sz="1600" dirty="0"/>
              <a:t>’.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previous_policies</a:t>
            </a:r>
            <a:r>
              <a:rPr lang="en-US" sz="1600" b="1" dirty="0"/>
              <a:t> </a:t>
            </a:r>
            <a:r>
              <a:rPr lang="en-US" sz="1600" dirty="0"/>
              <a:t>-  substituted with '</a:t>
            </a:r>
            <a:r>
              <a:rPr lang="en-US" sz="1600" dirty="0" err="1"/>
              <a:t>has_previous_policies</a:t>
            </a:r>
            <a:r>
              <a:rPr lang="en-US" sz="1600" dirty="0"/>
              <a:t>’.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postal_code</a:t>
            </a:r>
            <a:r>
              <a:rPr lang="en-US" sz="1600" b="1" dirty="0"/>
              <a:t> </a:t>
            </a:r>
            <a:r>
              <a:rPr lang="en-US" sz="1600" dirty="0"/>
              <a:t>– data contains 2,565 unique postal codes (out of over 40,000 possible values) and many of them appear only once or twice. We substituted this  with ’</a:t>
            </a:r>
            <a:r>
              <a:rPr lang="en-US" sz="1600" dirty="0" err="1"/>
              <a:t>crime_grade</a:t>
            </a:r>
            <a:r>
              <a:rPr lang="en-US" sz="1600" dirty="0"/>
              <a:t>’,  which is relevant feature of </a:t>
            </a:r>
            <a:r>
              <a:rPr lang="en-US" sz="1600" dirty="0" err="1"/>
              <a:t>postal_code</a:t>
            </a:r>
            <a:r>
              <a:rPr lang="en-US" sz="1600" dirty="0"/>
              <a:t> in terms of insurance.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square_ft</a:t>
            </a:r>
            <a:r>
              <a:rPr lang="en-US" sz="1600" b="1" dirty="0"/>
              <a:t> </a:t>
            </a:r>
            <a:r>
              <a:rPr lang="en-US" sz="1600" dirty="0"/>
              <a:t>– only 278 rows (out of 12,398) contain values, of these only 9 have “true” in the target variable. We considered filling missing values </a:t>
            </a:r>
            <a:r>
              <a:rPr lang="en-US" sz="1600" dirty="0" err="1"/>
              <a:t>NaN</a:t>
            </a:r>
            <a:r>
              <a:rPr lang="en-US" sz="1600" dirty="0"/>
              <a:t> with mean </a:t>
            </a:r>
            <a:r>
              <a:rPr lang="en-US" sz="1600" dirty="0" err="1"/>
              <a:t>square_ft</a:t>
            </a:r>
            <a:r>
              <a:rPr lang="en-US" sz="1600" dirty="0"/>
              <a:t> of the data sample, mean </a:t>
            </a:r>
            <a:r>
              <a:rPr lang="en-US" sz="1600" dirty="0" err="1"/>
              <a:t>square_ft</a:t>
            </a:r>
            <a:r>
              <a:rPr lang="en-US" sz="1600" dirty="0"/>
              <a:t> of each state </a:t>
            </a:r>
            <a:r>
              <a:rPr lang="en-US" sz="1600" dirty="0" err="1"/>
              <a:t>ot</a:t>
            </a:r>
            <a:r>
              <a:rPr lang="en-US" sz="1600" dirty="0"/>
              <a:t> of the mean </a:t>
            </a:r>
            <a:r>
              <a:rPr lang="en-US" sz="1600" dirty="0" err="1"/>
              <a:t>square_ft</a:t>
            </a:r>
            <a:r>
              <a:rPr lang="en-US" sz="1600" dirty="0"/>
              <a:t> in the U.S. country (from external data), but decided to drop this column entirely.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B8DEDA-6805-43F4-BD99-9D4010AD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366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Handling Missing Values</a:t>
            </a:r>
            <a:endParaRPr lang="he-IL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2A453-1482-4598-9710-57F94815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122" y="1801673"/>
            <a:ext cx="3352800" cy="35528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4DC3E6E-01EC-4059-8B4F-5E20038E9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08643" cy="4996356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square_ft</a:t>
            </a:r>
            <a:r>
              <a:rPr lang="en-US" sz="1600" dirty="0"/>
              <a:t>  - considered filling with mean square footage, but there are too many missing values, so we dropped the entire column.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portable_electronics</a:t>
            </a:r>
            <a:r>
              <a:rPr lang="en-US" sz="1600" b="1" dirty="0"/>
              <a:t> </a:t>
            </a:r>
            <a:r>
              <a:rPr lang="en-US" sz="1600" dirty="0"/>
              <a:t>- filled missing values with new label ‘no info’.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/>
              <a:t>disasters (enriched data) </a:t>
            </a:r>
            <a:r>
              <a:rPr lang="en-US" sz="1600" dirty="0"/>
              <a:t>– all 70 missing values are from </a:t>
            </a:r>
            <a:r>
              <a:rPr lang="en-US" sz="1600" b="1" dirty="0"/>
              <a:t>District of Columbia</a:t>
            </a:r>
            <a:r>
              <a:rPr lang="en-US" sz="1600" dirty="0"/>
              <a:t> (not a state), so we filled with the value for the state of Maryland.</a:t>
            </a:r>
          </a:p>
          <a:p>
            <a:pPr marL="342900" indent="-342900">
              <a:lnSpc>
                <a:spcPct val="170000"/>
              </a:lnSpc>
              <a:spcBef>
                <a:spcPts val="0"/>
              </a:spcBef>
              <a:buFont typeface="+mj-lt"/>
              <a:buAutoNum type="arabicPeriod"/>
            </a:pPr>
            <a:r>
              <a:rPr lang="en-US" sz="1600" b="1" dirty="0" err="1"/>
              <a:t>card_type</a:t>
            </a:r>
            <a:r>
              <a:rPr lang="en-US" sz="1600" dirty="0"/>
              <a:t> -  filled missing values with new label ‘no info’.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9DB60D-F97E-4AA2-A6FA-DF46D3D5D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2012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Pre-processing  </a:t>
            </a:r>
            <a:endParaRPr lang="he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F3577-B5FC-453A-950C-1AA9665D9C29}"/>
              </a:ext>
            </a:extLst>
          </p:cNvPr>
          <p:cNvSpPr txBox="1"/>
          <p:nvPr/>
        </p:nvSpPr>
        <p:spPr>
          <a:xfrm>
            <a:off x="838200" y="1555491"/>
            <a:ext cx="5003142" cy="49090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Changed crime grades (A+,B, F etc.) to numeric grade scale (1-100).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Applied </a:t>
            </a:r>
            <a:r>
              <a:rPr lang="en-US" sz="1800" b="1" dirty="0"/>
              <a:t>dummy variables </a:t>
            </a:r>
            <a:r>
              <a:rPr lang="en-US" sz="1800" dirty="0"/>
              <a:t>to 5 categorical features (product, </a:t>
            </a:r>
            <a:r>
              <a:rPr lang="en-US" sz="1800" dirty="0" err="1"/>
              <a:t>card_type</a:t>
            </a:r>
            <a:r>
              <a:rPr lang="en-US" sz="1800" dirty="0"/>
              <a:t>, </a:t>
            </a:r>
            <a:r>
              <a:rPr lang="en-US" sz="1800" dirty="0" err="1"/>
              <a:t>close_to_coast_risk</a:t>
            </a:r>
            <a:r>
              <a:rPr lang="en-US" sz="1800" dirty="0"/>
              <a:t>, </a:t>
            </a:r>
            <a:r>
              <a:rPr lang="en-US" sz="1800" dirty="0" err="1"/>
              <a:t>portable_electronics</a:t>
            </a:r>
            <a:r>
              <a:rPr lang="en-US" sz="1800" dirty="0"/>
              <a:t>, </a:t>
            </a:r>
            <a:r>
              <a:rPr lang="en-US" sz="1800" dirty="0" err="1"/>
              <a:t>user_age_cat</a:t>
            </a:r>
            <a:r>
              <a:rPr lang="en-US" sz="1800" dirty="0"/>
              <a:t>) and dropped categorical columns.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b="1" dirty="0"/>
              <a:t>Duplicate rows</a:t>
            </a:r>
            <a:r>
              <a:rPr lang="en-US" dirty="0"/>
              <a:t>: After all values were numerical and all redundant columns were dropped (specifically id, </a:t>
            </a:r>
            <a:r>
              <a:rPr lang="en-US" dirty="0" err="1"/>
              <a:t>user_id</a:t>
            </a:r>
            <a:r>
              <a:rPr lang="en-US" dirty="0"/>
              <a:t> and </a:t>
            </a:r>
            <a:r>
              <a:rPr lang="en-US" dirty="0" err="1"/>
              <a:t>postal_code</a:t>
            </a:r>
            <a:r>
              <a:rPr lang="en-US" dirty="0"/>
              <a:t>) we checked for duplicate rows and removed them.</a:t>
            </a:r>
            <a:br>
              <a:rPr lang="en-US" dirty="0"/>
            </a:br>
            <a:r>
              <a:rPr lang="en-US" dirty="0"/>
              <a:t>Results: 5,150 rows removed; 7,175 rows remain.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Split the data using </a:t>
            </a:r>
            <a:r>
              <a:rPr lang="en-US" dirty="0" err="1"/>
              <a:t>train_test_split</a:t>
            </a:r>
            <a:r>
              <a:rPr lang="en-US" dirty="0"/>
              <a:t> (80/20).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Applied </a:t>
            </a:r>
            <a:r>
              <a:rPr lang="en-US" sz="1800" b="1" dirty="0"/>
              <a:t>target encoding</a:t>
            </a:r>
            <a:r>
              <a:rPr lang="en-US" sz="1800" dirty="0"/>
              <a:t> to one categorical feature </a:t>
            </a:r>
            <a:r>
              <a:rPr lang="en-US" sz="1800" u="sng" dirty="0"/>
              <a:t>of only the train set</a:t>
            </a:r>
            <a:r>
              <a:rPr lang="en-US" sz="1800" dirty="0"/>
              <a:t> (state).</a:t>
            </a:r>
          </a:p>
          <a:p>
            <a:pPr marL="285750" indent="-28575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1800" dirty="0"/>
              <a:t>Applied </a:t>
            </a:r>
            <a:r>
              <a:rPr lang="en-US" sz="1800" dirty="0" err="1"/>
              <a:t>MinMaxScaler</a:t>
            </a:r>
            <a:r>
              <a:rPr lang="en-US" dirty="0"/>
              <a:t> to all values.</a:t>
            </a: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A52C19-E313-41E8-98ED-7F615DA17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14</a:t>
            </a:fld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D746E8-CD61-442A-AC07-1D59065278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834" y="1106905"/>
            <a:ext cx="5054401" cy="5385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889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Handling Data Imbalance</a:t>
            </a:r>
            <a:endParaRPr lang="he-IL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E96FC9-CBC6-4573-96CF-3B49FE76986D}"/>
              </a:ext>
            </a:extLst>
          </p:cNvPr>
          <p:cNvSpPr/>
          <p:nvPr/>
        </p:nvSpPr>
        <p:spPr>
          <a:xfrm rot="5400000">
            <a:off x="9365104" y="3490247"/>
            <a:ext cx="747330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9C7782-6ECE-46D1-96A5-8A856EEA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7027"/>
            <a:ext cx="6208643" cy="4996356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Applied </a:t>
            </a:r>
            <a:r>
              <a:rPr lang="en-US" sz="1600" b="1" dirty="0"/>
              <a:t>oversampling</a:t>
            </a:r>
            <a:r>
              <a:rPr lang="en-US" sz="1600" dirty="0"/>
              <a:t> to the minority class (train set only) with goal to get 10 percent of the number of examples in the majority class </a:t>
            </a:r>
            <a:br>
              <a:rPr lang="en-US" sz="1600" dirty="0"/>
            </a:br>
            <a:r>
              <a:rPr lang="en-US" sz="1600" dirty="0"/>
              <a:t>(from 211 to 552). </a:t>
            </a:r>
            <a:br>
              <a:rPr lang="en-US" sz="1600" dirty="0"/>
            </a:br>
            <a:r>
              <a:rPr lang="en-US" sz="1600" dirty="0"/>
              <a:t>Technique used: SMOTE (Synthetic Minority Oversampling Technique) provided by the imbalanced-learn Python library in the SMOTE class.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Applied </a:t>
            </a:r>
            <a:r>
              <a:rPr lang="en-US" sz="1600" b="1" dirty="0"/>
              <a:t>under sampling </a:t>
            </a:r>
            <a:r>
              <a:rPr lang="en-US" sz="1600" dirty="0"/>
              <a:t>to achieve 2:1 ratio with the minority class (from 5529 to 1104).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Train set now has 1,656 rows (1104 “0”s / 552 “1”s)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3C790-1AEC-45D3-B20D-0B60369ECB15}"/>
              </a:ext>
            </a:extLst>
          </p:cNvPr>
          <p:cNvSpPr txBox="1"/>
          <p:nvPr/>
        </p:nvSpPr>
        <p:spPr>
          <a:xfrm>
            <a:off x="1043858" y="6374883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https://machinelearningmastery.com/smote-oversampling-for-imbalanced-classification/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A2090-B0E9-4EB9-A080-89F79BA3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15</a:t>
            </a:fld>
            <a:endParaRPr lang="he-IL" dirty="0"/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E53290E7-A148-44C0-9ECB-D141B46D8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626157"/>
            <a:ext cx="36099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426ADBF-AA0F-4938-ACDC-ECFBDD0C7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3825" y="4232532"/>
            <a:ext cx="36099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9588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Handling Data Imbalance</a:t>
            </a:r>
            <a:endParaRPr lang="he-IL" b="1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EE96FC9-CBC6-4573-96CF-3B49FE76986D}"/>
              </a:ext>
            </a:extLst>
          </p:cNvPr>
          <p:cNvSpPr/>
          <p:nvPr/>
        </p:nvSpPr>
        <p:spPr>
          <a:xfrm rot="5400000">
            <a:off x="9399740" y="3361134"/>
            <a:ext cx="747330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9C7782-6ECE-46D1-96A5-8A856EEA5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17027"/>
            <a:ext cx="6208643" cy="4996356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Applied </a:t>
            </a:r>
            <a:r>
              <a:rPr lang="en-US" sz="1600" b="1" dirty="0"/>
              <a:t>oversampling</a:t>
            </a:r>
            <a:r>
              <a:rPr lang="en-US" sz="1600" dirty="0"/>
              <a:t> to the minority class (train set only) with goal to get 10 percent of the number of examples in the majority class </a:t>
            </a:r>
            <a:br>
              <a:rPr lang="en-US" sz="1600" dirty="0"/>
            </a:br>
            <a:r>
              <a:rPr lang="en-US" sz="1600" dirty="0"/>
              <a:t>(from 211 to 552). </a:t>
            </a:r>
            <a:br>
              <a:rPr lang="en-US" sz="1600" dirty="0"/>
            </a:br>
            <a:r>
              <a:rPr lang="en-US" sz="1600" dirty="0"/>
              <a:t>Technique used: SMOTE (Synthetic Minority Oversampling Technique) provided by the imbalanced-learn Python library in the SMOTE class.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Applied </a:t>
            </a:r>
            <a:r>
              <a:rPr lang="en-US" sz="1600" b="1" dirty="0"/>
              <a:t>under sampling </a:t>
            </a:r>
            <a:r>
              <a:rPr lang="en-US" sz="1600" dirty="0"/>
              <a:t>to achieve 2:1 ratio with the minority class (from 5529 to 1104).</a:t>
            </a:r>
          </a:p>
          <a:p>
            <a:pPr>
              <a:lnSpc>
                <a:spcPct val="170000"/>
              </a:lnSpc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sz="1600" dirty="0"/>
              <a:t>Train set now has 1,656 rows (1104 “0”s / 552 “1”s)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3C790-1AEC-45D3-B20D-0B60369ECB15}"/>
              </a:ext>
            </a:extLst>
          </p:cNvPr>
          <p:cNvSpPr txBox="1"/>
          <p:nvPr/>
        </p:nvSpPr>
        <p:spPr>
          <a:xfrm>
            <a:off x="1043858" y="6374883"/>
            <a:ext cx="6097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hlinkClick r:id="rId2"/>
              </a:rPr>
              <a:t>https://machinelearningmastery.com/smote-oversampling-for-imbalanced-classification/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6A2090-B0E9-4EB9-A080-89F79BA35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16</a:t>
            </a:fld>
            <a:endParaRPr lang="he-I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3B8FA5-7620-4397-BCDF-11248F948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88" y="4336294"/>
            <a:ext cx="3240521" cy="22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96618E5-9447-4876-985E-E2DC757A7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188" y="836389"/>
            <a:ext cx="3240521" cy="224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135E035-03F9-4F9C-ADE6-79971AE62282}"/>
              </a:ext>
            </a:extLst>
          </p:cNvPr>
          <p:cNvSpPr txBox="1"/>
          <p:nvPr/>
        </p:nvSpPr>
        <p:spPr>
          <a:xfrm>
            <a:off x="8273472" y="518201"/>
            <a:ext cx="29002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e-IL"/>
            </a:defPPr>
            <a:lvl1pPr algn="ctr">
              <a:defRPr sz="1400" b="1"/>
            </a:lvl1pPr>
          </a:lstStyle>
          <a:p>
            <a:r>
              <a:rPr lang="en-US" dirty="0"/>
              <a:t>Original imbalanced data</a:t>
            </a:r>
            <a:endParaRPr lang="he-IL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28FA8A-504A-4CBF-AE3C-5623CC52E4CE}"/>
              </a:ext>
            </a:extLst>
          </p:cNvPr>
          <p:cNvSpPr txBox="1"/>
          <p:nvPr/>
        </p:nvSpPr>
        <p:spPr>
          <a:xfrm>
            <a:off x="8783781" y="907441"/>
            <a:ext cx="683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5529</a:t>
            </a:r>
            <a:endParaRPr lang="he-IL" sz="11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EB7272-DD5C-4C4B-A00D-E803702683B6}"/>
              </a:ext>
            </a:extLst>
          </p:cNvPr>
          <p:cNvSpPr txBox="1"/>
          <p:nvPr/>
        </p:nvSpPr>
        <p:spPr>
          <a:xfrm>
            <a:off x="10081486" y="2546831"/>
            <a:ext cx="683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211</a:t>
            </a:r>
            <a:endParaRPr lang="he-IL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4429F8-8E7B-4828-BDB3-B52D508DEF85}"/>
              </a:ext>
            </a:extLst>
          </p:cNvPr>
          <p:cNvSpPr txBox="1"/>
          <p:nvPr/>
        </p:nvSpPr>
        <p:spPr>
          <a:xfrm>
            <a:off x="8783781" y="4384204"/>
            <a:ext cx="683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1104</a:t>
            </a:r>
            <a:endParaRPr lang="he-IL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341D7C-50F9-4290-953E-E9B65A09FD8B}"/>
              </a:ext>
            </a:extLst>
          </p:cNvPr>
          <p:cNvSpPr txBox="1"/>
          <p:nvPr/>
        </p:nvSpPr>
        <p:spPr>
          <a:xfrm>
            <a:off x="10081486" y="5249690"/>
            <a:ext cx="68349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552</a:t>
            </a:r>
            <a:endParaRPr lang="he-IL" sz="11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F9D58D-F35F-4600-944F-31F70395631F}"/>
              </a:ext>
            </a:extLst>
          </p:cNvPr>
          <p:cNvSpPr txBox="1"/>
          <p:nvPr/>
        </p:nvSpPr>
        <p:spPr>
          <a:xfrm>
            <a:off x="7977906" y="3991356"/>
            <a:ext cx="3472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/>
              <a:t>After over-sampling and under-sampling</a:t>
            </a:r>
            <a:endParaRPr lang="he-IL" sz="1400" b="1" dirty="0"/>
          </a:p>
        </p:txBody>
      </p:sp>
    </p:spTree>
    <p:extLst>
      <p:ext uri="{BB962C8B-B14F-4D97-AF65-F5344CB8AC3E}">
        <p14:creationId xmlns:p14="http://schemas.microsoft.com/office/powerpoint/2010/main" val="2464482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9E063BB-A215-44DD-BA11-7CE95C8C8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04" y="1757358"/>
            <a:ext cx="11014191" cy="4802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Decision Tree Classifier Visualization</a:t>
            </a:r>
            <a:endParaRPr lang="he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F3577-B5FC-453A-950C-1AA9665D9C29}"/>
              </a:ext>
            </a:extLst>
          </p:cNvPr>
          <p:cNvSpPr txBox="1"/>
          <p:nvPr/>
        </p:nvSpPr>
        <p:spPr>
          <a:xfrm>
            <a:off x="838200" y="1392233"/>
            <a:ext cx="42291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Splitter = Random</a:t>
            </a:r>
          </a:p>
          <a:p>
            <a:r>
              <a:rPr lang="en-US" sz="1400" dirty="0" err="1"/>
              <a:t>MaxDepth</a:t>
            </a:r>
            <a:r>
              <a:rPr lang="en-US" sz="1400" dirty="0"/>
              <a:t> = 4</a:t>
            </a:r>
          </a:p>
          <a:p>
            <a:r>
              <a:rPr lang="en-US" sz="1400" dirty="0" err="1"/>
              <a:t>MaxLeafNodes</a:t>
            </a:r>
            <a:r>
              <a:rPr lang="en-US" sz="1400" dirty="0"/>
              <a:t> = 10</a:t>
            </a:r>
          </a:p>
          <a:p>
            <a:r>
              <a:rPr lang="en-US" sz="1400" dirty="0"/>
              <a:t>Min Sample Leaf = 3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26BBBB3-570E-4982-A819-A456C8B4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1511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21" y="43946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Decision Tree Classifier</a:t>
            </a:r>
            <a:br>
              <a:rPr lang="en-US" b="1" dirty="0"/>
            </a:br>
            <a:r>
              <a:rPr lang="en-US" sz="2800" b="1" dirty="0"/>
              <a:t>(Grid Search with hyper-parameters tuning and 10-fold cross-validation)</a:t>
            </a:r>
            <a:endParaRPr lang="he-IL" b="1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35B187B-8700-4F85-9F43-1E38D8B4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18</a:t>
            </a:fld>
            <a:endParaRPr lang="he-IL"/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309AEC1D-E4BB-4531-BF93-03F2210D1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012"/>
              </p:ext>
            </p:extLst>
          </p:nvPr>
        </p:nvGraphicFramePr>
        <p:xfrm>
          <a:off x="1020486" y="2022306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85%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25%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12%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57%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345762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0.38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92FF81D0-2338-40F7-9F8F-61794329C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359" y="2470541"/>
            <a:ext cx="2137288" cy="17165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27F37DF-A993-4B89-9C44-B77CD25489DE}"/>
              </a:ext>
            </a:extLst>
          </p:cNvPr>
          <p:cNvSpPr txBox="1"/>
          <p:nvPr/>
        </p:nvSpPr>
        <p:spPr>
          <a:xfrm>
            <a:off x="2921018" y="2106581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60C7F2-5431-4661-9E3E-12172C9BE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612" y="2291247"/>
            <a:ext cx="4286250" cy="400286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125DCEF-5BA8-4010-A20B-65D2A9425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979" y="1669618"/>
            <a:ext cx="6315075" cy="21907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5FE9C1A-6FF4-4664-B058-E5997DCD157D}"/>
              </a:ext>
            </a:extLst>
          </p:cNvPr>
          <p:cNvSpPr txBox="1"/>
          <p:nvPr/>
        </p:nvSpPr>
        <p:spPr>
          <a:xfrm>
            <a:off x="7411342" y="1888693"/>
            <a:ext cx="32156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Feature Importance</a:t>
            </a:r>
            <a:endParaRPr lang="he-IL" b="1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0D5C790-870F-490B-B2B0-DEAD8D59B440}"/>
              </a:ext>
            </a:extLst>
          </p:cNvPr>
          <p:cNvSpPr txBox="1"/>
          <p:nvPr/>
        </p:nvSpPr>
        <p:spPr>
          <a:xfrm>
            <a:off x="917979" y="6195914"/>
            <a:ext cx="55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GS with roc-</a:t>
            </a:r>
            <a:r>
              <a:rPr lang="en-US" dirty="0" err="1"/>
              <a:t>auc</a:t>
            </a:r>
            <a:r>
              <a:rPr lang="en-US" dirty="0"/>
              <a:t> scoring produces the best parameters</a:t>
            </a:r>
            <a:endParaRPr lang="he-IL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E352E91-1C07-498B-B2CA-4C2ABD1FB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58" y="4577563"/>
            <a:ext cx="4267200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085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76" y="358359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Random Forest Classifier</a:t>
            </a:r>
            <a:br>
              <a:rPr lang="en-US" b="1" dirty="0"/>
            </a:br>
            <a:r>
              <a:rPr lang="en-US" sz="3100" b="1" dirty="0"/>
              <a:t>(Grid Search with hyper-parameters tuning and 5-fold cross-validation)</a:t>
            </a:r>
            <a:endParaRPr lang="he-IL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766DE-8110-47D8-9F1E-B0619C91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19</a:t>
            </a:fld>
            <a:endParaRPr lang="he-IL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240B7C6C-7B03-4CF3-A344-B87319129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597526"/>
              </p:ext>
            </p:extLst>
          </p:nvPr>
        </p:nvGraphicFramePr>
        <p:xfrm>
          <a:off x="914638" y="2341646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90%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7%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12%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53%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5202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0.32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6D618DA8-5F11-45F0-8596-4EBEE1BB1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8245" y="2798937"/>
            <a:ext cx="1629086" cy="15272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75B26-0EB2-4D06-A8A9-83DDB8AF4CAC}"/>
              </a:ext>
            </a:extLst>
          </p:cNvPr>
          <p:cNvSpPr txBox="1"/>
          <p:nvPr/>
        </p:nvSpPr>
        <p:spPr>
          <a:xfrm>
            <a:off x="2815170" y="2425921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D474319-3126-4C18-B6E8-51E4244EAC41}"/>
              </a:ext>
            </a:extLst>
          </p:cNvPr>
          <p:cNvSpPr txBox="1"/>
          <p:nvPr/>
        </p:nvSpPr>
        <p:spPr>
          <a:xfrm>
            <a:off x="836817" y="1594148"/>
            <a:ext cx="466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GS with f1 scoring</a:t>
            </a:r>
            <a:endParaRPr lang="he-IL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A352E47-DEA7-4CDA-8EB1-60EE012D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727" y="2005989"/>
            <a:ext cx="4591050" cy="21907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E70B366-0C45-4531-92C0-C9EC264F214B}"/>
              </a:ext>
            </a:extLst>
          </p:cNvPr>
          <p:cNvSpPr txBox="1"/>
          <p:nvPr/>
        </p:nvSpPr>
        <p:spPr>
          <a:xfrm>
            <a:off x="6870266" y="1611935"/>
            <a:ext cx="466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GS with </a:t>
            </a:r>
            <a:r>
              <a:rPr lang="en-US" b="1" dirty="0" err="1"/>
              <a:t>auc</a:t>
            </a:r>
            <a:r>
              <a:rPr lang="en-US" b="1" dirty="0"/>
              <a:t>-roc scoring</a:t>
            </a:r>
            <a:endParaRPr lang="he-IL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E372ABF-6D7F-4996-9F82-EABD21132D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266" y="2014664"/>
            <a:ext cx="4829175" cy="209550"/>
          </a:xfrm>
          <a:prstGeom prst="rect">
            <a:avLst/>
          </a:prstGeom>
        </p:spPr>
      </p:pic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27E8208E-6954-4200-9248-21EBA682F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25126"/>
              </p:ext>
            </p:extLst>
          </p:nvPr>
        </p:nvGraphicFramePr>
        <p:xfrm>
          <a:off x="6974544" y="2358933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92%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11%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53%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002547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0.29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246D7C20-B4DB-4F27-8AA4-87442F5012CC}"/>
              </a:ext>
            </a:extLst>
          </p:cNvPr>
          <p:cNvSpPr txBox="1"/>
          <p:nvPr/>
        </p:nvSpPr>
        <p:spPr>
          <a:xfrm>
            <a:off x="8875076" y="2443208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665A97A-3287-4B36-AFC6-B33E5683C1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6630" y="2937498"/>
            <a:ext cx="1644159" cy="135683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097102F-6F01-476C-B33E-4D39967552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17" y="4959345"/>
            <a:ext cx="4238625" cy="16002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B13215-FCD2-4484-9330-28E70AC4CE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4413" y="5002637"/>
            <a:ext cx="46005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70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5FD58-BEAA-4090-B318-3A89DFB74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Overview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2F528-0B52-4ABB-9F35-B551F8AF4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69390"/>
            <a:ext cx="10842523" cy="5067384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Dataset and Objective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EDA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Data Transformation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Data Enrichment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Handling Missing Values</a:t>
            </a:r>
          </a:p>
          <a:p>
            <a:pPr lvl="1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Pre-Processing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Handling Data Imbalance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Classification Models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Decision Tree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Random Forest Classifier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Logistic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800" dirty="0"/>
              <a:t>ADA Boost Classifier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/>
              <a:t>Model Comparison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Discussion and Summary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Further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97335-7769-489F-9CE1-D99E34B56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8737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Logistic Regression Classifier</a:t>
            </a:r>
            <a:br>
              <a:rPr lang="en-US" b="1" dirty="0"/>
            </a:br>
            <a:r>
              <a:rPr lang="en-US" sz="3100" b="1" dirty="0"/>
              <a:t>(Grid Search with hyper-parameters tuning and 10-fold cross-validation)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2BD5F-DD3D-486E-9070-9B92618E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20</a:t>
            </a:fld>
            <a:endParaRPr lang="he-IL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6842D4-151D-4D05-B348-53200CFA3863}"/>
              </a:ext>
            </a:extLst>
          </p:cNvPr>
          <p:cNvCxnSpPr>
            <a:cxnSpLocks/>
          </p:cNvCxnSpPr>
          <p:nvPr/>
        </p:nvCxnSpPr>
        <p:spPr>
          <a:xfrm>
            <a:off x="6057966" y="1720377"/>
            <a:ext cx="0" cy="42786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E8429183-0D61-442A-A4AD-500DAB7D5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99" y="2003398"/>
            <a:ext cx="3181350" cy="209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098657C-2D27-430C-A081-12566120F3D0}"/>
              </a:ext>
            </a:extLst>
          </p:cNvPr>
          <p:cNvSpPr txBox="1"/>
          <p:nvPr/>
        </p:nvSpPr>
        <p:spPr>
          <a:xfrm>
            <a:off x="909401" y="1579321"/>
            <a:ext cx="466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GS with f1 scoring</a:t>
            </a:r>
            <a:endParaRPr lang="he-IL" dirty="0"/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0A28A97B-AAE5-49D1-B8AD-2C97CF811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360091"/>
              </p:ext>
            </p:extLst>
          </p:nvPr>
        </p:nvGraphicFramePr>
        <p:xfrm>
          <a:off x="974798" y="2341646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85%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29%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13%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58%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110585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0.38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277D8B0F-9713-4D39-961A-F18F6ED0909A}"/>
              </a:ext>
            </a:extLst>
          </p:cNvPr>
          <p:cNvSpPr txBox="1"/>
          <p:nvPr/>
        </p:nvSpPr>
        <p:spPr>
          <a:xfrm>
            <a:off x="2875330" y="2425921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5849D498-2122-4B23-8775-4AA93C2BB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079" y="2811337"/>
            <a:ext cx="1706964" cy="143827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477414-03BF-4B78-842C-266F20B97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9875" y="1993873"/>
            <a:ext cx="3067050" cy="21907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5F54F7-3778-4BE3-9DA7-B282A335107D}"/>
              </a:ext>
            </a:extLst>
          </p:cNvPr>
          <p:cNvSpPr txBox="1"/>
          <p:nvPr/>
        </p:nvSpPr>
        <p:spPr>
          <a:xfrm>
            <a:off x="6512106" y="1563827"/>
            <a:ext cx="466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GS with roc-</a:t>
            </a:r>
            <a:r>
              <a:rPr lang="en-US" b="1" dirty="0" err="1"/>
              <a:t>auc</a:t>
            </a:r>
            <a:r>
              <a:rPr lang="en-US" b="1" dirty="0"/>
              <a:t> scoring</a:t>
            </a:r>
            <a:endParaRPr lang="he-IL" dirty="0"/>
          </a:p>
        </p:txBody>
      </p:sp>
      <p:graphicFrame>
        <p:nvGraphicFramePr>
          <p:cNvPr id="30" name="Table 2">
            <a:extLst>
              <a:ext uri="{FF2B5EF4-FFF2-40B4-BE49-F238E27FC236}">
                <a16:creationId xmlns:a16="http://schemas.microsoft.com/office/drawing/2014/main" id="{D59813D6-C03F-4CF6-A302-317561969D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654185"/>
              </p:ext>
            </p:extLst>
          </p:nvPr>
        </p:nvGraphicFramePr>
        <p:xfrm>
          <a:off x="6619875" y="2425921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86%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25%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12%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marL="0" marR="0" lvl="0" indent="0" algn="l" defTabSz="914400" rtl="1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57%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662665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0.37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5F965E1A-2946-4A27-B8E9-51CED3E43E69}"/>
              </a:ext>
            </a:extLst>
          </p:cNvPr>
          <p:cNvSpPr txBox="1"/>
          <p:nvPr/>
        </p:nvSpPr>
        <p:spPr>
          <a:xfrm>
            <a:off x="8519166" y="2403579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0137036-22F1-442F-A9F7-AC5B302DD9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8030" y="2857044"/>
            <a:ext cx="1634065" cy="128607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B725E5D-D913-41FE-85A6-135A98FD55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399" y="4943082"/>
            <a:ext cx="4648200" cy="15621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E7A9D04-B2E9-4DC0-A1E7-41F8A582B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7661" y="5023963"/>
            <a:ext cx="503872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49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BBD60C6-8A7C-421E-8294-68788136A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422" y="1900239"/>
            <a:ext cx="5442284" cy="395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CB49427-BCAB-4909-A55C-2D36E2D14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Logistic Regression Classifier</a:t>
            </a:r>
            <a:br>
              <a:rPr lang="en-US" b="1" dirty="0"/>
            </a:br>
            <a:r>
              <a:rPr lang="en-US" sz="3100" b="1" dirty="0"/>
              <a:t>(Grid Search with hyper-parameters tuning and 10-fold cross-validation)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2879677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ADA Boost Classifier</a:t>
            </a:r>
            <a:br>
              <a:rPr lang="en-US" b="1" dirty="0"/>
            </a:br>
            <a:r>
              <a:rPr lang="en-US" sz="3100" b="1" dirty="0"/>
              <a:t>(Grid Search with hyper-parameters tuning and 5-fold cross-validation)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3819E-E4AB-4D49-8017-D00FE24A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22</a:t>
            </a:fld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CAB58-349B-43F9-96D4-BB349AB6A347}"/>
              </a:ext>
            </a:extLst>
          </p:cNvPr>
          <p:cNvSpPr txBox="1"/>
          <p:nvPr/>
        </p:nvSpPr>
        <p:spPr>
          <a:xfrm>
            <a:off x="5702969" y="249165"/>
            <a:ext cx="6325085" cy="6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e-IL"/>
            </a:defPPr>
          </a:lstStyle>
          <a:p>
            <a:r>
              <a:rPr lang="en-US" sz="1300" dirty="0"/>
              <a:t>AdaBoost (Adaptive Boosting) – fitting a sequence of weak learners on repeatedly modified versions of the data. In each iteration, misclassified samples from the previous iteration are given higher weights, while the correctly-classified samples are given lower weights.</a:t>
            </a:r>
            <a:endParaRPr lang="he-IL" sz="13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F9C687-545F-49C0-ABA9-9E61FE9E898C}"/>
              </a:ext>
            </a:extLst>
          </p:cNvPr>
          <p:cNvSpPr txBox="1"/>
          <p:nvPr/>
        </p:nvSpPr>
        <p:spPr>
          <a:xfrm>
            <a:off x="838200" y="1711665"/>
            <a:ext cx="466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GS with f1 scoring</a:t>
            </a:r>
            <a:endParaRPr lang="he-I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EA6E7-1150-49C1-BD50-506E0FBBC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419" y="2081423"/>
            <a:ext cx="4781550" cy="209550"/>
          </a:xfrm>
          <a:prstGeom prst="rect">
            <a:avLst/>
          </a:prstGeom>
        </p:spPr>
      </p:pic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D252AC5C-9822-4FC3-B4AA-1BCB3C364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595823"/>
              </p:ext>
            </p:extLst>
          </p:nvPr>
        </p:nvGraphicFramePr>
        <p:xfrm>
          <a:off x="921419" y="2452955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93%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53%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4557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0.26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1D079CE-22B1-4CAA-960C-A9EE7B0ED5B9}"/>
              </a:ext>
            </a:extLst>
          </p:cNvPr>
          <p:cNvSpPr txBox="1"/>
          <p:nvPr/>
        </p:nvSpPr>
        <p:spPr>
          <a:xfrm>
            <a:off x="2821951" y="2537230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5B99B5B-A20C-4844-81FA-7E1DE6161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010" y="2966198"/>
            <a:ext cx="1609831" cy="1489950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2F403C0F-E7AB-4462-B52B-626DF64AA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31" y="2112016"/>
            <a:ext cx="483870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75C9C0E-A605-4264-A61A-7C881394DB08}"/>
              </a:ext>
            </a:extLst>
          </p:cNvPr>
          <p:cNvSpPr txBox="1"/>
          <p:nvPr/>
        </p:nvSpPr>
        <p:spPr>
          <a:xfrm>
            <a:off x="6521170" y="6239503"/>
            <a:ext cx="55068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GS with roc-</a:t>
            </a:r>
            <a:r>
              <a:rPr lang="en-US" dirty="0" err="1"/>
              <a:t>auc</a:t>
            </a:r>
            <a:r>
              <a:rPr lang="en-US" dirty="0"/>
              <a:t> scoring produces the best parameters</a:t>
            </a:r>
            <a:endParaRPr lang="he-IL" dirty="0"/>
          </a:p>
        </p:txBody>
      </p:sp>
      <p:pic>
        <p:nvPicPr>
          <p:cNvPr id="4096" name="Picture 4095">
            <a:extLst>
              <a:ext uri="{FF2B5EF4-FFF2-40B4-BE49-F238E27FC236}">
                <a16:creationId xmlns:a16="http://schemas.microsoft.com/office/drawing/2014/main" id="{CA26C376-CDFC-4E1F-B085-D74215DE2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19" y="5122857"/>
            <a:ext cx="3086100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390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6A1AB1B-2A24-42F0-953F-F7CC61D64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636" y="2641840"/>
            <a:ext cx="1884629" cy="1587974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F26FFB17-9396-4F25-8FC4-993B6001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Model Comparison</a:t>
            </a:r>
            <a:endParaRPr lang="he-IL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A8B3CC-C49B-4E32-A72F-EE3277EFDDDE}"/>
              </a:ext>
            </a:extLst>
          </p:cNvPr>
          <p:cNvSpPr txBox="1"/>
          <p:nvPr/>
        </p:nvSpPr>
        <p:spPr>
          <a:xfrm>
            <a:off x="1014636" y="2186891"/>
            <a:ext cx="307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Logistic Regression</a:t>
            </a:r>
            <a:endParaRPr lang="he-I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93C9A4-0C0C-40A6-94D4-8292D4B2E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485" y="2635013"/>
            <a:ext cx="1609831" cy="14899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06DDB79-ECB3-4F7B-BFC8-49C211C7B347}"/>
              </a:ext>
            </a:extLst>
          </p:cNvPr>
          <p:cNvSpPr txBox="1"/>
          <p:nvPr/>
        </p:nvSpPr>
        <p:spPr>
          <a:xfrm>
            <a:off x="9332336" y="2186891"/>
            <a:ext cx="307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ADA Booster</a:t>
            </a:r>
            <a:endParaRPr lang="he-I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AF85BC-8352-4EEF-BCD9-BAD0E3D8E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275" y="2665366"/>
            <a:ext cx="1629086" cy="152726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DC7D355-8F35-4CEC-B002-53E0DCEC5D20}"/>
              </a:ext>
            </a:extLst>
          </p:cNvPr>
          <p:cNvSpPr txBox="1"/>
          <p:nvPr/>
        </p:nvSpPr>
        <p:spPr>
          <a:xfrm>
            <a:off x="6761275" y="2186891"/>
            <a:ext cx="307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Random Forest</a:t>
            </a:r>
            <a:endParaRPr lang="he-IL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34DBFC-978A-487D-897D-B67E071AD8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5726" y="2600564"/>
            <a:ext cx="2137288" cy="1716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00AAD73-95F0-4A51-A67B-1A2643393197}"/>
              </a:ext>
            </a:extLst>
          </p:cNvPr>
          <p:cNvSpPr txBox="1"/>
          <p:nvPr/>
        </p:nvSpPr>
        <p:spPr>
          <a:xfrm>
            <a:off x="3990916" y="2186891"/>
            <a:ext cx="30720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Decision Tree</a:t>
            </a:r>
            <a:endParaRPr lang="he-IL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49780C0-8E23-4F15-BABE-8C3CFAC13360}"/>
              </a:ext>
            </a:extLst>
          </p:cNvPr>
          <p:cNvSpPr/>
          <p:nvPr/>
        </p:nvSpPr>
        <p:spPr>
          <a:xfrm>
            <a:off x="2255384" y="3585933"/>
            <a:ext cx="643881" cy="6438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245D64F-0D83-450C-9F97-79F76902C833}"/>
              </a:ext>
            </a:extLst>
          </p:cNvPr>
          <p:cNvSpPr/>
          <p:nvPr/>
        </p:nvSpPr>
        <p:spPr>
          <a:xfrm>
            <a:off x="10453840" y="3021951"/>
            <a:ext cx="643881" cy="64388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638FAB-DDC5-4406-90CC-97891D283167}"/>
              </a:ext>
            </a:extLst>
          </p:cNvPr>
          <p:cNvSpPr txBox="1"/>
          <p:nvPr/>
        </p:nvSpPr>
        <p:spPr>
          <a:xfrm>
            <a:off x="1056738" y="4899743"/>
            <a:ext cx="2397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Highest </a:t>
            </a:r>
            <a:r>
              <a:rPr lang="en-US" dirty="0"/>
              <a:t>% of </a:t>
            </a:r>
            <a:r>
              <a:rPr lang="en-US" sz="1800" dirty="0"/>
              <a:t>correct predictions of positives but at the cost of many false positives</a:t>
            </a:r>
            <a:endParaRPr lang="he-IL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13CA4B-87DB-4C92-A979-1805BAAC4106}"/>
              </a:ext>
            </a:extLst>
          </p:cNvPr>
          <p:cNvSpPr txBox="1"/>
          <p:nvPr/>
        </p:nvSpPr>
        <p:spPr>
          <a:xfrm>
            <a:off x="9332336" y="4864704"/>
            <a:ext cx="23972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Lowest </a:t>
            </a:r>
            <a:r>
              <a:rPr lang="en-US" dirty="0"/>
              <a:t>% of </a:t>
            </a:r>
            <a:r>
              <a:rPr lang="en-US" sz="1800" dirty="0"/>
              <a:t>false positives but at the cost </a:t>
            </a:r>
            <a:r>
              <a:rPr lang="en-US" dirty="0"/>
              <a:t>of fewer correct predictions of </a:t>
            </a:r>
            <a:r>
              <a:rPr lang="en-US" sz="1800" dirty="0"/>
              <a:t>positives</a:t>
            </a:r>
            <a:endParaRPr lang="he-IL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1290261D-6A23-41C7-B8F2-10257E835DAB}"/>
              </a:ext>
            </a:extLst>
          </p:cNvPr>
          <p:cNvSpPr/>
          <p:nvPr/>
        </p:nvSpPr>
        <p:spPr>
          <a:xfrm>
            <a:off x="1956950" y="4346765"/>
            <a:ext cx="413271" cy="43602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6" name="Arrow: Up 25">
            <a:extLst>
              <a:ext uri="{FF2B5EF4-FFF2-40B4-BE49-F238E27FC236}">
                <a16:creationId xmlns:a16="http://schemas.microsoft.com/office/drawing/2014/main" id="{05F281CD-F704-4FF2-8EC2-508B460C204B}"/>
              </a:ext>
            </a:extLst>
          </p:cNvPr>
          <p:cNvSpPr/>
          <p:nvPr/>
        </p:nvSpPr>
        <p:spPr>
          <a:xfrm>
            <a:off x="10063032" y="4276820"/>
            <a:ext cx="413271" cy="43602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89248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F26FFB17-9396-4F25-8FC4-993B6001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Model Comparison</a:t>
            </a:r>
            <a:endParaRPr lang="he-IL" b="1" dirty="0"/>
          </a:p>
        </p:txBody>
      </p:sp>
      <p:graphicFrame>
        <p:nvGraphicFramePr>
          <p:cNvPr id="20" name="Table 21">
            <a:extLst>
              <a:ext uri="{FF2B5EF4-FFF2-40B4-BE49-F238E27FC236}">
                <a16:creationId xmlns:a16="http://schemas.microsoft.com/office/drawing/2014/main" id="{FFFC4F00-D953-4319-AFC9-897CF763B5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0139309"/>
              </p:ext>
            </p:extLst>
          </p:nvPr>
        </p:nvGraphicFramePr>
        <p:xfrm>
          <a:off x="838200" y="1574800"/>
          <a:ext cx="10735028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864168">
                  <a:extLst>
                    <a:ext uri="{9D8B030D-6E8A-4147-A177-3AD203B41FA5}">
                      <a16:colId xmlns:a16="http://schemas.microsoft.com/office/drawing/2014/main" val="503199221"/>
                    </a:ext>
                  </a:extLst>
                </a:gridCol>
                <a:gridCol w="1311810">
                  <a:extLst>
                    <a:ext uri="{9D8B030D-6E8A-4147-A177-3AD203B41FA5}">
                      <a16:colId xmlns:a16="http://schemas.microsoft.com/office/drawing/2014/main" val="3225546885"/>
                    </a:ext>
                  </a:extLst>
                </a:gridCol>
                <a:gridCol w="1311810">
                  <a:extLst>
                    <a:ext uri="{9D8B030D-6E8A-4147-A177-3AD203B41FA5}">
                      <a16:colId xmlns:a16="http://schemas.microsoft.com/office/drawing/2014/main" val="1035425456"/>
                    </a:ext>
                  </a:extLst>
                </a:gridCol>
                <a:gridCol w="1311810">
                  <a:extLst>
                    <a:ext uri="{9D8B030D-6E8A-4147-A177-3AD203B41FA5}">
                      <a16:colId xmlns:a16="http://schemas.microsoft.com/office/drawing/2014/main" val="1800962157"/>
                    </a:ext>
                  </a:extLst>
                </a:gridCol>
                <a:gridCol w="1311810">
                  <a:extLst>
                    <a:ext uri="{9D8B030D-6E8A-4147-A177-3AD203B41FA5}">
                      <a16:colId xmlns:a16="http://schemas.microsoft.com/office/drawing/2014/main" val="2723440879"/>
                    </a:ext>
                  </a:extLst>
                </a:gridCol>
                <a:gridCol w="1311810">
                  <a:extLst>
                    <a:ext uri="{9D8B030D-6E8A-4147-A177-3AD203B41FA5}">
                      <a16:colId xmlns:a16="http://schemas.microsoft.com/office/drawing/2014/main" val="2831673137"/>
                    </a:ext>
                  </a:extLst>
                </a:gridCol>
                <a:gridCol w="1311810">
                  <a:extLst>
                    <a:ext uri="{9D8B030D-6E8A-4147-A177-3AD203B41FA5}">
                      <a16:colId xmlns:a16="http://schemas.microsoft.com/office/drawing/2014/main" val="28797870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RMSE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/>
                        <a:t>f1-score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roc_auc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31793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Logistic Regression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0.852265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0.084656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0.290909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0.384363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0.131148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0.582773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869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Decision Tree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0.852962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0.076087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0.254545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0.383456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0.117155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0.565679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5231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 Boost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0.930314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>
                          <a:highlight>
                            <a:srgbClr val="FFFF00"/>
                          </a:highlight>
                        </a:rPr>
                        <a:t>0.090909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/>
                        <a:t>0.090909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0.263982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0.090909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0.527339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5288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Random Forest Classifier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0.900348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0.068627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0.127273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0.315676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0.089172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0.529216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5650962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C588937B-2B7A-48C4-879D-DDC827EF6222}"/>
              </a:ext>
            </a:extLst>
          </p:cNvPr>
          <p:cNvSpPr txBox="1"/>
          <p:nvPr/>
        </p:nvSpPr>
        <p:spPr>
          <a:xfrm>
            <a:off x="8123925" y="3665229"/>
            <a:ext cx="295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Results by f1 score</a:t>
            </a:r>
            <a:endParaRPr lang="en-US" sz="18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8FD1A724-D221-4C5C-86B3-F243CA1A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72" y="4034561"/>
            <a:ext cx="4322392" cy="264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479D4F2B-C7B2-46AD-B76A-CF62BED54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36" y="4073329"/>
            <a:ext cx="4322392" cy="264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EEC4782-5899-4B4F-94C6-DC3B68A88596}"/>
              </a:ext>
            </a:extLst>
          </p:cNvPr>
          <p:cNvSpPr txBox="1"/>
          <p:nvPr/>
        </p:nvSpPr>
        <p:spPr>
          <a:xfrm>
            <a:off x="1911621" y="3743797"/>
            <a:ext cx="295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Results by Accuracy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9272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058" y="543737"/>
            <a:ext cx="4955697" cy="1325563"/>
          </a:xfrm>
        </p:spPr>
        <p:txBody>
          <a:bodyPr/>
          <a:lstStyle/>
          <a:p>
            <a:r>
              <a:rPr lang="en-US" b="1" dirty="0"/>
              <a:t>Implementing Pipeline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6EE0A-51CE-48E5-969D-F95852A3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25</a:t>
            </a:fld>
            <a:endParaRPr lang="he-IL"/>
          </a:p>
        </p:txBody>
      </p:sp>
      <p:sp>
        <p:nvSpPr>
          <p:cNvPr id="4" name="Rectangle 3"/>
          <p:cNvSpPr/>
          <p:nvPr/>
        </p:nvSpPr>
        <p:spPr>
          <a:xfrm>
            <a:off x="855058" y="2047325"/>
            <a:ext cx="4930747" cy="427809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encoder = </a:t>
            </a:r>
            <a:r>
              <a:rPr lang="en-US" sz="1600" dirty="0" err="1"/>
              <a:t>TargetEncoder</a:t>
            </a:r>
            <a:r>
              <a:rPr lang="en-US" sz="1600" dirty="0"/>
              <a:t>(cols=['state'])</a:t>
            </a:r>
          </a:p>
          <a:p>
            <a:r>
              <a:rPr lang="en-US" sz="1600" dirty="0" err="1"/>
              <a:t>scaler</a:t>
            </a:r>
            <a:r>
              <a:rPr lang="en-US" sz="1600" dirty="0"/>
              <a:t> = </a:t>
            </a:r>
            <a:r>
              <a:rPr lang="en-US" sz="1600" dirty="0" err="1"/>
              <a:t>MinMaxScaler</a:t>
            </a:r>
            <a:r>
              <a:rPr lang="en-US" sz="1600" dirty="0"/>
              <a:t>()</a:t>
            </a:r>
          </a:p>
          <a:p>
            <a:r>
              <a:rPr lang="en-US" sz="1600" dirty="0">
                <a:solidFill>
                  <a:srgbClr val="00B050"/>
                </a:solidFill>
              </a:rPr>
              <a:t># selector = </a:t>
            </a:r>
            <a:r>
              <a:rPr lang="en-US" sz="1600" dirty="0" err="1">
                <a:solidFill>
                  <a:srgbClr val="00B050"/>
                </a:solidFill>
              </a:rPr>
              <a:t>SelectKBest</a:t>
            </a:r>
            <a:r>
              <a:rPr lang="en-US" sz="1600" dirty="0">
                <a:solidFill>
                  <a:srgbClr val="00B050"/>
                </a:solidFill>
              </a:rPr>
              <a:t>(k=5) # optional</a:t>
            </a:r>
          </a:p>
          <a:p>
            <a:r>
              <a:rPr lang="en-US" sz="1600" dirty="0"/>
              <a:t>over = SMOTE(</a:t>
            </a:r>
            <a:r>
              <a:rPr lang="en-US" sz="1600" dirty="0" err="1"/>
              <a:t>sampling_strategy</a:t>
            </a:r>
            <a:r>
              <a:rPr lang="en-US" sz="1600" dirty="0"/>
              <a:t>=0.1, </a:t>
            </a:r>
            <a:r>
              <a:rPr lang="en-US" sz="1600" dirty="0" err="1"/>
              <a:t>k_neighbors</a:t>
            </a:r>
            <a:r>
              <a:rPr lang="en-US" sz="1600" dirty="0"/>
              <a:t>=4)</a:t>
            </a:r>
          </a:p>
          <a:p>
            <a:r>
              <a:rPr lang="en-US" sz="1600" dirty="0"/>
              <a:t>under = </a:t>
            </a:r>
            <a:r>
              <a:rPr lang="en-US" sz="1600" dirty="0" err="1"/>
              <a:t>RandomUnderSampler</a:t>
            </a:r>
            <a:r>
              <a:rPr lang="en-US" sz="1600" dirty="0"/>
              <a:t>(</a:t>
            </a:r>
            <a:r>
              <a:rPr lang="en-US" sz="1600" dirty="0" err="1"/>
              <a:t>sampling_strategy</a:t>
            </a:r>
            <a:r>
              <a:rPr lang="en-US" sz="1600" dirty="0"/>
              <a:t>=0.5)</a:t>
            </a:r>
          </a:p>
          <a:p>
            <a:r>
              <a:rPr lang="en-US" sz="1600" dirty="0"/>
              <a:t>model = </a:t>
            </a:r>
            <a:r>
              <a:rPr lang="en-US" sz="1600" dirty="0" err="1"/>
              <a:t>LogisticRegression</a:t>
            </a:r>
            <a:r>
              <a:rPr lang="en-US" sz="1600" dirty="0"/>
              <a:t>()</a:t>
            </a:r>
          </a:p>
          <a:p>
            <a:br>
              <a:rPr lang="en-US" sz="1600" dirty="0"/>
            </a:br>
            <a:r>
              <a:rPr lang="en-US" sz="1600" dirty="0">
                <a:solidFill>
                  <a:srgbClr val="FF0000"/>
                </a:solidFill>
              </a:rPr>
              <a:t>steps</a:t>
            </a:r>
            <a:r>
              <a:rPr lang="en-US" sz="1600" dirty="0"/>
              <a:t> = [('encoder', encoder),</a:t>
            </a:r>
          </a:p>
          <a:p>
            <a:r>
              <a:rPr lang="en-US" sz="1600" dirty="0"/>
              <a:t>               ('</a:t>
            </a:r>
            <a:r>
              <a:rPr lang="en-US" sz="1600" dirty="0" err="1"/>
              <a:t>scaler</a:t>
            </a:r>
            <a:r>
              <a:rPr lang="en-US" sz="1600" dirty="0"/>
              <a:t>', </a:t>
            </a:r>
            <a:r>
              <a:rPr lang="en-US" sz="1600" dirty="0" err="1"/>
              <a:t>scaler</a:t>
            </a:r>
            <a:r>
              <a:rPr lang="en-US" sz="1600" dirty="0"/>
              <a:t>), </a:t>
            </a:r>
          </a:p>
          <a:p>
            <a:r>
              <a:rPr lang="en-US" sz="1600" dirty="0"/>
              <a:t>               </a:t>
            </a:r>
            <a:r>
              <a:rPr lang="en-US" sz="1600" dirty="0">
                <a:solidFill>
                  <a:srgbClr val="00B050"/>
                </a:solidFill>
              </a:rPr>
              <a:t>#  ('selector', selector),</a:t>
            </a:r>
          </a:p>
          <a:p>
            <a:r>
              <a:rPr lang="en-US" sz="1600" dirty="0"/>
              <a:t>               ('over', over),</a:t>
            </a:r>
          </a:p>
          <a:p>
            <a:r>
              <a:rPr lang="en-US" sz="1600" dirty="0"/>
              <a:t>               ('under', under),</a:t>
            </a:r>
          </a:p>
          <a:p>
            <a:r>
              <a:rPr lang="en-US" sz="1600" dirty="0"/>
              <a:t>               ('model', model)]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pipeline = Pipeline(</a:t>
            </a:r>
            <a:r>
              <a:rPr lang="en-US" sz="1600" dirty="0">
                <a:solidFill>
                  <a:srgbClr val="FF0000"/>
                </a:solidFill>
              </a:rPr>
              <a:t>steps</a:t>
            </a:r>
            <a:r>
              <a:rPr lang="en-US" sz="1600" dirty="0"/>
              <a:t>)</a:t>
            </a:r>
          </a:p>
          <a:p>
            <a:r>
              <a:rPr lang="en-US" sz="1600" dirty="0" err="1"/>
              <a:t>pipeline.fit</a:t>
            </a:r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, </a:t>
            </a:r>
            <a:r>
              <a:rPr lang="en-US" sz="1600" dirty="0" err="1"/>
              <a:t>y_train</a:t>
            </a:r>
            <a:r>
              <a:rPr lang="en-US" sz="1600" dirty="0"/>
              <a:t>)</a:t>
            </a:r>
          </a:p>
          <a:p>
            <a:r>
              <a:rPr lang="en-US" sz="1600" dirty="0"/>
              <a:t>#….and so on and so forth…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 txBox="1">
            <a:spLocks/>
          </p:cNvSpPr>
          <p:nvPr/>
        </p:nvSpPr>
        <p:spPr>
          <a:xfrm>
            <a:off x="6095999" y="543737"/>
            <a:ext cx="495569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Applying </a:t>
            </a:r>
            <a:r>
              <a:rPr lang="en-US" b="1" dirty="0" err="1"/>
              <a:t>GridSearch</a:t>
            </a:r>
            <a:endParaRPr lang="en-US" b="1" dirty="0"/>
          </a:p>
          <a:p>
            <a:r>
              <a:rPr lang="en-US" b="1" dirty="0"/>
              <a:t>To Pipeline</a:t>
            </a:r>
            <a:endParaRPr lang="he-IL" b="1" dirty="0"/>
          </a:p>
        </p:txBody>
      </p:sp>
      <p:sp>
        <p:nvSpPr>
          <p:cNvPr id="5" name="Rectangle 4"/>
          <p:cNvSpPr/>
          <p:nvPr/>
        </p:nvSpPr>
        <p:spPr>
          <a:xfrm>
            <a:off x="6095999" y="2048301"/>
            <a:ext cx="5143837" cy="20928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rgbClr val="FF0000"/>
                </a:solidFill>
              </a:rPr>
              <a:t>params</a:t>
            </a:r>
            <a:r>
              <a:rPr lang="en-US" sz="1600" dirty="0"/>
              <a:t> = {'over__</a:t>
            </a:r>
            <a:r>
              <a:rPr lang="en-US" sz="1600" dirty="0" err="1"/>
              <a:t>sampling_strategy</a:t>
            </a:r>
            <a:r>
              <a:rPr lang="en-US" sz="1600" dirty="0"/>
              <a:t>': [0.1, 0.2],</a:t>
            </a:r>
          </a:p>
          <a:p>
            <a:r>
              <a:rPr lang="en-US" sz="1600" dirty="0"/>
              <a:t>          'over__</a:t>
            </a:r>
            <a:r>
              <a:rPr lang="en-US" sz="1600" dirty="0" err="1"/>
              <a:t>k_neighbors</a:t>
            </a:r>
            <a:r>
              <a:rPr lang="en-US" sz="1600" dirty="0"/>
              <a:t>': range(3, 5),</a:t>
            </a:r>
          </a:p>
          <a:p>
            <a:r>
              <a:rPr lang="en-US" sz="1600" dirty="0"/>
              <a:t>          'under__</a:t>
            </a:r>
            <a:r>
              <a:rPr lang="en-US" sz="1600" dirty="0" err="1"/>
              <a:t>sampling_strategy</a:t>
            </a:r>
            <a:r>
              <a:rPr lang="en-US" sz="1600" dirty="0"/>
              <a:t>': [0.3, 0.5],</a:t>
            </a:r>
          </a:p>
          <a:p>
            <a:r>
              <a:rPr lang="en-US" sz="1600" dirty="0"/>
              <a:t>          '</a:t>
            </a:r>
            <a:r>
              <a:rPr lang="en-US" sz="1600" dirty="0" err="1"/>
              <a:t>model__C</a:t>
            </a:r>
            <a:r>
              <a:rPr lang="en-US" sz="1600" dirty="0"/>
              <a:t>': [0.01, 0.1, 1]}</a:t>
            </a:r>
          </a:p>
          <a:p>
            <a:br>
              <a:rPr lang="en-US" sz="1600" dirty="0"/>
            </a:br>
            <a:r>
              <a:rPr lang="en-US" sz="1600" dirty="0" err="1"/>
              <a:t>gs</a:t>
            </a:r>
            <a:r>
              <a:rPr lang="en-US" sz="1600" dirty="0"/>
              <a:t> = </a:t>
            </a:r>
            <a:r>
              <a:rPr lang="en-US" sz="1600" dirty="0" err="1"/>
              <a:t>GridSearchCV</a:t>
            </a:r>
            <a:r>
              <a:rPr lang="en-US" sz="1600" dirty="0"/>
              <a:t>(pipeline, </a:t>
            </a:r>
            <a:r>
              <a:rPr lang="en-US" sz="1600" dirty="0" err="1"/>
              <a:t>param_grid</a:t>
            </a:r>
            <a:r>
              <a:rPr lang="en-US" sz="1600" dirty="0"/>
              <a:t>=</a:t>
            </a:r>
            <a:r>
              <a:rPr lang="en-US" sz="1600" dirty="0" err="1">
                <a:solidFill>
                  <a:srgbClr val="FF0000"/>
                </a:solidFill>
              </a:rPr>
              <a:t>params</a:t>
            </a:r>
            <a:r>
              <a:rPr lang="en-US" sz="1600" dirty="0"/>
              <a:t>, cv=10,</a:t>
            </a:r>
          </a:p>
          <a:p>
            <a:r>
              <a:rPr lang="en-US" sz="1600" dirty="0"/>
              <a:t> scoring='f1') </a:t>
            </a:r>
            <a:r>
              <a:rPr lang="en-US" sz="1600" dirty="0">
                <a:solidFill>
                  <a:srgbClr val="00B050"/>
                </a:solidFill>
              </a:rPr>
              <a:t># verbose=3</a:t>
            </a:r>
          </a:p>
          <a:p>
            <a:r>
              <a:rPr lang="en-US" sz="1600" dirty="0" err="1"/>
              <a:t>gs.fit</a:t>
            </a:r>
            <a:r>
              <a:rPr lang="en-US" sz="1600" dirty="0"/>
              <a:t>(</a:t>
            </a:r>
            <a:r>
              <a:rPr lang="en-US" sz="1600" dirty="0" err="1"/>
              <a:t>X_train</a:t>
            </a:r>
            <a:r>
              <a:rPr lang="en-US" sz="1600" dirty="0"/>
              <a:t>, </a:t>
            </a:r>
            <a:r>
              <a:rPr lang="en-US" sz="1600" dirty="0" err="1"/>
              <a:t>y_train</a:t>
            </a:r>
            <a:r>
              <a:rPr lang="en-US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09860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229" y="495611"/>
            <a:ext cx="10803542" cy="1325563"/>
          </a:xfrm>
        </p:spPr>
        <p:txBody>
          <a:bodyPr/>
          <a:lstStyle/>
          <a:p>
            <a:r>
              <a:rPr lang="en-US" b="1" dirty="0"/>
              <a:t>Log Loss</a:t>
            </a:r>
            <a:br>
              <a:rPr lang="en-US" b="1" dirty="0"/>
            </a:br>
            <a:r>
              <a:rPr lang="en-US" sz="2800" b="1" dirty="0"/>
              <a:t>(Random Forest Grid Search with Log Loss Scoring)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6EE0A-51CE-48E5-969D-F95852A3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26</a:t>
            </a:fld>
            <a:endParaRPr lang="he-I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B0631FB-98EE-427A-9E8F-D7F0DF2D1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326" y="1821174"/>
            <a:ext cx="6172200" cy="2190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CD9E146-65F0-42CE-887A-0B6DBE1B2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277" y="2826425"/>
            <a:ext cx="1614990" cy="1485214"/>
          </a:xfrm>
          <a:prstGeom prst="rect">
            <a:avLst/>
          </a:prstGeom>
        </p:spPr>
      </p:pic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28C3F859-9899-4C90-A28E-3764F144BE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866212"/>
              </p:ext>
            </p:extLst>
          </p:nvPr>
        </p:nvGraphicFramePr>
        <p:xfrm>
          <a:off x="791326" y="2330125"/>
          <a:ext cx="1522605" cy="2477814"/>
        </p:xfrm>
        <a:graphic>
          <a:graphicData uri="http://schemas.openxmlformats.org/drawingml/2006/table">
            <a:tbl>
              <a:tblPr rtl="1" firstRow="1" bandRow="1">
                <a:tableStyleId>{5202B0CA-FC54-4496-8BCA-5EF66A818D29}</a:tableStyleId>
              </a:tblPr>
              <a:tblGrid>
                <a:gridCol w="635636">
                  <a:extLst>
                    <a:ext uri="{9D8B030D-6E8A-4147-A177-3AD203B41FA5}">
                      <a16:colId xmlns:a16="http://schemas.microsoft.com/office/drawing/2014/main" val="2224559240"/>
                    </a:ext>
                  </a:extLst>
                </a:gridCol>
                <a:gridCol w="886969">
                  <a:extLst>
                    <a:ext uri="{9D8B030D-6E8A-4147-A177-3AD203B41FA5}">
                      <a16:colId xmlns:a16="http://schemas.microsoft.com/office/drawing/2014/main" val="765409499"/>
                    </a:ext>
                  </a:extLst>
                </a:gridCol>
              </a:tblGrid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Score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Metric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320239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90%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Accuracy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819968"/>
                  </a:ext>
                </a:extLst>
              </a:tr>
              <a:tr h="355938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6%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Precision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438894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11%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Recall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17003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8%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f1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45016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52%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AUC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345762"/>
                  </a:ext>
                </a:extLst>
              </a:tr>
              <a:tr h="353646"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0.3</a:t>
                      </a:r>
                      <a:endParaRPr lang="he-IL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1"/>
                      <a:r>
                        <a:rPr lang="en-US" sz="1400" dirty="0"/>
                        <a:t>RMSE</a:t>
                      </a:r>
                      <a:endParaRPr lang="he-IL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2005939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4CE50F7B-36EF-4CC9-AE07-C784039A09B8}"/>
              </a:ext>
            </a:extLst>
          </p:cNvPr>
          <p:cNvSpPr txBox="1"/>
          <p:nvPr/>
        </p:nvSpPr>
        <p:spPr>
          <a:xfrm>
            <a:off x="2624277" y="2330125"/>
            <a:ext cx="21372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Confusion Matrix</a:t>
            </a:r>
            <a:endParaRPr lang="he-IL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D494F44-4A8B-4C08-A238-A1FA197381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6" y="4979435"/>
            <a:ext cx="4524375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73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Discussion and Summary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6EE0A-51CE-48E5-969D-F95852A3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27</a:t>
            </a:fld>
            <a:endParaRPr lang="he-IL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8A116F-C867-4337-A506-4A15EA6AD67D}"/>
              </a:ext>
            </a:extLst>
          </p:cNvPr>
          <p:cNvSpPr txBox="1"/>
          <p:nvPr/>
        </p:nvSpPr>
        <p:spPr>
          <a:xfrm>
            <a:off x="838199" y="1582534"/>
            <a:ext cx="10400071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dirty="0"/>
              <a:t>Insurance company will likely want to minimize number of false negatives in order minimize costs related to taking on risky policies that may result in costly insurance claims (metric: recall).</a:t>
            </a:r>
          </a:p>
          <a:p>
            <a:pPr>
              <a:spcAft>
                <a:spcPts val="1200"/>
              </a:spcAft>
            </a:pPr>
            <a:r>
              <a:rPr lang="en-US" dirty="0"/>
              <a:t>On the other hand, insurance company will also want to minimize wrongly classified positives in order to maximize income from selling insurance policies (metric: precision).</a:t>
            </a:r>
          </a:p>
          <a:p>
            <a:pPr>
              <a:spcAft>
                <a:spcPts val="1200"/>
              </a:spcAft>
            </a:pPr>
            <a:r>
              <a:rPr lang="en-US" dirty="0"/>
              <a:t>The f1 metric balances these metrics. </a:t>
            </a:r>
          </a:p>
          <a:p>
            <a:pPr>
              <a:spcAft>
                <a:spcPts val="1200"/>
              </a:spcAft>
            </a:pPr>
            <a:r>
              <a:rPr lang="en-US" dirty="0"/>
              <a:t>However, since the cost of insurance payouts outweighs potential income from individual insurance policies – a f-</a:t>
            </a:r>
            <a:r>
              <a:rPr lang="en-US" dirty="0" err="1"/>
              <a:t>i</a:t>
            </a:r>
            <a:r>
              <a:rPr lang="en-US" dirty="0"/>
              <a:t> metric which gives a higher weight to recall may be a better metric.</a:t>
            </a:r>
          </a:p>
          <a:p>
            <a:pPr>
              <a:spcAft>
                <a:spcPts val="1200"/>
              </a:spcAft>
            </a:pPr>
            <a:r>
              <a:rPr lang="en-US" dirty="0"/>
              <a:t>Also looked at RMSE score.</a:t>
            </a:r>
          </a:p>
          <a:p>
            <a:pPr>
              <a:spcAft>
                <a:spcPts val="1200"/>
              </a:spcAft>
            </a:pPr>
            <a:r>
              <a:rPr lang="en-US" dirty="0"/>
              <a:t>A </a:t>
            </a:r>
            <a:r>
              <a:rPr lang="en-US" dirty="0" err="1"/>
              <a:t>logloss</a:t>
            </a:r>
            <a:r>
              <a:rPr lang="en-US" dirty="0"/>
              <a:t> metric that looks at the probabilities might also be a good choice for a metric. However, given this particular dataset, the </a:t>
            </a:r>
            <a:r>
              <a:rPr lang="en-US" dirty="0" err="1"/>
              <a:t>logloss</a:t>
            </a:r>
            <a:r>
              <a:rPr lang="en-US" dirty="0"/>
              <a:t> metric did not produce good enough results.</a:t>
            </a:r>
          </a:p>
        </p:txBody>
      </p:sp>
    </p:spTree>
    <p:extLst>
      <p:ext uri="{BB962C8B-B14F-4D97-AF65-F5344CB8AC3E}">
        <p14:creationId xmlns:p14="http://schemas.microsoft.com/office/powerpoint/2010/main" val="28688320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A498-1997-44E8-9FB6-0D1A7C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Further Analysis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86E7-7B20-4F9D-8FA3-D7EE53D3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9810"/>
            <a:ext cx="10515600" cy="3498578"/>
          </a:xfrm>
        </p:spPr>
        <p:txBody>
          <a:bodyPr>
            <a:normAutofit fontScale="92500" lnSpcReduction="10000"/>
          </a:bodyPr>
          <a:lstStyle/>
          <a:p>
            <a:pPr marL="357188" indent="-357188">
              <a:buFont typeface="Wingdings" panose="05000000000000000000" pitchFamily="2" charset="2"/>
              <a:buChar char="§"/>
            </a:pPr>
            <a:r>
              <a:rPr lang="en-US" sz="2000" dirty="0"/>
              <a:t>Investigate how to use the data for square feet (home size) – maybe filling in the blanks with mean size of home according to postal code.</a:t>
            </a:r>
          </a:p>
          <a:p>
            <a:pPr marL="357188" indent="-357188">
              <a:buFont typeface="Wingdings" panose="05000000000000000000" pitchFamily="2" charset="2"/>
              <a:buChar char="§"/>
            </a:pPr>
            <a:r>
              <a:rPr lang="en-US" sz="2000" dirty="0"/>
              <a:t>Try other methods for handling imbalanced data: Penalizing - the </a:t>
            </a:r>
            <a:r>
              <a:rPr lang="en-US" sz="2000" i="1" dirty="0" err="1"/>
              <a:t>class_weight</a:t>
            </a:r>
            <a:r>
              <a:rPr lang="en-US" sz="2000" dirty="0"/>
              <a:t> argument</a:t>
            </a:r>
          </a:p>
          <a:p>
            <a:pPr marL="357188" indent="-357188">
              <a:buFont typeface="Wingdings" panose="05000000000000000000" pitchFamily="2" charset="2"/>
              <a:buChar char="§"/>
            </a:pPr>
            <a:r>
              <a:rPr lang="en-US" sz="2000" dirty="0"/>
              <a:t>Improving / tweaking hyperparameters for </a:t>
            </a:r>
            <a:r>
              <a:rPr lang="en-US" sz="2000" dirty="0" err="1"/>
              <a:t>GridSearch</a:t>
            </a:r>
            <a:r>
              <a:rPr lang="en-US" sz="2000" dirty="0"/>
              <a:t> </a:t>
            </a:r>
            <a:r>
              <a:rPr lang="en-US" sz="2000" dirty="0" err="1"/>
              <a:t>fo</a:t>
            </a:r>
            <a:r>
              <a:rPr lang="en-US" sz="2000" dirty="0"/>
              <a:t> the various models</a:t>
            </a:r>
          </a:p>
          <a:p>
            <a:pPr marL="357188" indent="-357188">
              <a:buFont typeface="Wingdings" panose="05000000000000000000" pitchFamily="2" charset="2"/>
              <a:buChar char="§"/>
            </a:pPr>
            <a:r>
              <a:rPr lang="en-US" sz="2000" dirty="0"/>
              <a:t>Expand pipeline to include one-hot-encoder, split into pre-processing pipeline and model pipeline.</a:t>
            </a:r>
          </a:p>
          <a:p>
            <a:pPr marL="357188" indent="-357188">
              <a:buFont typeface="Wingdings" panose="05000000000000000000" pitchFamily="2" charset="2"/>
              <a:buChar char="§"/>
            </a:pPr>
            <a:r>
              <a:rPr lang="en-US" sz="2000" dirty="0"/>
              <a:t>Apply additional models and boosters</a:t>
            </a:r>
          </a:p>
          <a:p>
            <a:pPr marL="814388" lvl="1" indent="-357188">
              <a:buFont typeface="Wingdings" panose="05000000000000000000" pitchFamily="2" charset="2"/>
              <a:buChar char="§"/>
            </a:pPr>
            <a:r>
              <a:rPr lang="en-US" sz="1600" dirty="0"/>
              <a:t>KNN</a:t>
            </a:r>
          </a:p>
          <a:p>
            <a:pPr marL="814388" lvl="1" indent="-357188">
              <a:buFont typeface="Wingdings" panose="05000000000000000000" pitchFamily="2" charset="2"/>
              <a:buChar char="§"/>
            </a:pPr>
            <a:r>
              <a:rPr lang="en-US" sz="1600" dirty="0" err="1"/>
              <a:t>XGBoost</a:t>
            </a:r>
            <a:endParaRPr lang="en-US" sz="1600" dirty="0"/>
          </a:p>
          <a:p>
            <a:pPr marL="814388" lvl="1" indent="-357188">
              <a:buFont typeface="Wingdings" panose="05000000000000000000" pitchFamily="2" charset="2"/>
              <a:buChar char="§"/>
            </a:pPr>
            <a:r>
              <a:rPr lang="en-US" sz="1600" dirty="0" err="1"/>
              <a:t>CatBoost</a:t>
            </a:r>
            <a:endParaRPr lang="en-US" sz="1600" dirty="0"/>
          </a:p>
          <a:p>
            <a:pPr marL="814388" lvl="1" indent="-357188">
              <a:buFont typeface="Wingdings" panose="05000000000000000000" pitchFamily="2" charset="2"/>
              <a:buChar char="§"/>
            </a:pPr>
            <a:r>
              <a:rPr lang="en-US" sz="1600" dirty="0"/>
              <a:t>LGBM </a:t>
            </a:r>
          </a:p>
          <a:p>
            <a:pPr marL="357188" indent="-357188">
              <a:buFont typeface="Wingdings" panose="05000000000000000000" pitchFamily="2" charset="2"/>
              <a:buChar char="§"/>
            </a:pPr>
            <a:r>
              <a:rPr lang="en-US" sz="2000" dirty="0"/>
              <a:t>Look into a </a:t>
            </a:r>
            <a:r>
              <a:rPr lang="en-US" sz="2000" dirty="0" err="1"/>
              <a:t>logloss</a:t>
            </a:r>
            <a:r>
              <a:rPr lang="en-US" sz="2000" dirty="0"/>
              <a:t> metric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48CFE0-8BE8-4598-80F7-C45D7FF2D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66223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A498-1997-44E8-9FB6-0D1A7CD13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7518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</a:t>
            </a:r>
            <a:endParaRPr lang="he-IL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F86EDC-0B7E-4AFF-96F8-4C013BFB9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979233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8CF9-377D-4E82-90F2-3BAA1A5E0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Dataset and Objective</a:t>
            </a:r>
            <a:endParaRPr lang="he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6AD89D-00D2-4811-9A18-CE81568C504E}"/>
              </a:ext>
            </a:extLst>
          </p:cNvPr>
          <p:cNvSpPr txBox="1"/>
          <p:nvPr/>
        </p:nvSpPr>
        <p:spPr>
          <a:xfrm>
            <a:off x="6227207" y="2695468"/>
            <a:ext cx="5417924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Has burglar alarm </a:t>
            </a:r>
            <a:r>
              <a:rPr lang="en-US" sz="1600" dirty="0"/>
              <a:t>– presence of burglar alarm in insured home</a:t>
            </a:r>
            <a:r>
              <a:rPr lang="en-US" sz="1600" b="1" dirty="0"/>
              <a:t>.</a:t>
            </a:r>
            <a:endParaRPr lang="en-US" sz="1600" dirty="0"/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Portable electronics </a:t>
            </a:r>
            <a:r>
              <a:rPr lang="en-US" sz="1600" dirty="0"/>
              <a:t>– presence of portable electronics in the insured home</a:t>
            </a:r>
            <a:r>
              <a:rPr lang="en-US" sz="1600" b="1" dirty="0"/>
              <a:t>.</a:t>
            </a:r>
            <a:endParaRPr lang="en-US" sz="1600" dirty="0"/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Coast</a:t>
            </a:r>
            <a:r>
              <a:rPr lang="en-US" sz="1600" dirty="0"/>
              <a:t> – assumed to be distance in miles to nearest coast.</a:t>
            </a:r>
            <a:endParaRPr lang="en-US" sz="1600" b="1" dirty="0"/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Fire housing proximity </a:t>
            </a:r>
            <a:r>
              <a:rPr lang="en-US" sz="1600" dirty="0"/>
              <a:t>– a community’s fire risk classification grade, on a scale of 1-10 (1 is safest) *.</a:t>
            </a:r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Previous policies</a:t>
            </a:r>
            <a:r>
              <a:rPr lang="en-US" sz="1600" dirty="0"/>
              <a:t> – number of customer’s previous policies.</a:t>
            </a:r>
            <a:endParaRPr lang="en-US" sz="1600" b="1" dirty="0"/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User age</a:t>
            </a:r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Card type - </a:t>
            </a:r>
            <a:r>
              <a:rPr lang="en-US" sz="1600" dirty="0"/>
              <a:t>debit, credit and prepaid.</a:t>
            </a:r>
          </a:p>
          <a:p>
            <a:pPr marL="444500" indent="-444500">
              <a:buFont typeface="+mj-lt"/>
              <a:buAutoNum type="arabicPeriod" startAt="9"/>
            </a:pPr>
            <a:r>
              <a:rPr lang="en-US" sz="1600" b="1" dirty="0"/>
              <a:t>Target</a:t>
            </a:r>
            <a:r>
              <a:rPr lang="en-US" sz="1600" dirty="0"/>
              <a:t> – Occurrence of a claim in the insurance policy.</a:t>
            </a:r>
          </a:p>
          <a:p>
            <a:pPr marL="444500" indent="-444500">
              <a:buFont typeface="+mj-lt"/>
              <a:buAutoNum type="arabicPeriod" startAt="11"/>
            </a:pP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B2CB40-39D8-40E4-8397-9416AB4DF48C}"/>
              </a:ext>
            </a:extLst>
          </p:cNvPr>
          <p:cNvSpPr txBox="1"/>
          <p:nvPr/>
        </p:nvSpPr>
        <p:spPr>
          <a:xfrm>
            <a:off x="838199" y="1417813"/>
            <a:ext cx="1060113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</a:t>
            </a:r>
            <a:r>
              <a:rPr lang="en-US" sz="1800" dirty="0"/>
              <a:t> dataset contains 12,398 rows, each representing </a:t>
            </a:r>
            <a:r>
              <a:rPr lang="en-US" dirty="0"/>
              <a:t>a single Lemonade insurance policy (</a:t>
            </a:r>
            <a:r>
              <a:rPr lang="en-US" dirty="0">
                <a:hlinkClick r:id="rId2"/>
              </a:rPr>
              <a:t>www.lemonade.com</a:t>
            </a:r>
            <a:r>
              <a:rPr lang="en-US" dirty="0"/>
              <a:t>), an online-only insurance company with over 1 million customers. The dataset was received as a csv file ("home-insurance-raw-data.csv“) with no additional information.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A1F5E-2C1A-4795-AA86-6AE47E0AB632}"/>
              </a:ext>
            </a:extLst>
          </p:cNvPr>
          <p:cNvSpPr txBox="1"/>
          <p:nvPr/>
        </p:nvSpPr>
        <p:spPr>
          <a:xfrm>
            <a:off x="838199" y="2690988"/>
            <a:ext cx="5257801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ID</a:t>
            </a:r>
            <a:r>
              <a:rPr lang="en-US" sz="1600" dirty="0"/>
              <a:t> – assumed to be a unique identifier representing a single insurance policy.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State</a:t>
            </a:r>
            <a:r>
              <a:rPr lang="en-US" sz="1600" dirty="0"/>
              <a:t> – data contains 21 states out of the 50 U.S. states.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Postal code </a:t>
            </a:r>
            <a:r>
              <a:rPr lang="en-US" sz="1600" dirty="0"/>
              <a:t>– data contains 2,565 unique codes out of 41,692 different postal codes in the U.S.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Product</a:t>
            </a:r>
            <a:r>
              <a:rPr lang="en-US" sz="1600" dirty="0"/>
              <a:t>  - one of three products: ho3, ho4 and ho6.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User ID – </a:t>
            </a:r>
            <a:r>
              <a:rPr lang="en-US" sz="1600" dirty="0"/>
              <a:t>assumed to be a unique customer identifier (one customer can have more than one policy).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Square feet  - </a:t>
            </a:r>
            <a:r>
              <a:rPr lang="en-US" sz="1600" dirty="0"/>
              <a:t>area of the insured home.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High risk dog </a:t>
            </a:r>
            <a:r>
              <a:rPr lang="en-US" sz="1600" dirty="0"/>
              <a:t> - assumed to be presence of a high-risk dog in the insured home.</a:t>
            </a:r>
          </a:p>
          <a:p>
            <a:pPr marL="444500" indent="-444500">
              <a:buFont typeface="+mj-lt"/>
              <a:buAutoNum type="arabicPeriod"/>
            </a:pPr>
            <a:r>
              <a:rPr lang="en-US" sz="1600" b="1" dirty="0"/>
              <a:t>Has fire alarm </a:t>
            </a:r>
            <a:r>
              <a:rPr lang="en-US" sz="1600" dirty="0"/>
              <a:t>- presence of fire alarm in insured home</a:t>
            </a:r>
            <a:r>
              <a:rPr lang="en-US" sz="1600" b="1" dirty="0"/>
              <a:t>.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6EAE24-CA66-40BE-BAF8-F1C40536EEB6}"/>
              </a:ext>
            </a:extLst>
          </p:cNvPr>
          <p:cNvSpPr txBox="1"/>
          <p:nvPr/>
        </p:nvSpPr>
        <p:spPr>
          <a:xfrm>
            <a:off x="859594" y="5836323"/>
            <a:ext cx="10654381" cy="64633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b="1" u="sng" dirty="0"/>
              <a:t>Objective</a:t>
            </a:r>
          </a:p>
          <a:p>
            <a:pPr marL="0" indent="0">
              <a:buNone/>
            </a:pPr>
            <a:r>
              <a:rPr lang="en-US" dirty="0"/>
              <a:t>Predict the occurrence of an insurance claim based on features of insurance policies.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38418F-C507-4A6C-A51A-9825D618FCAB}"/>
              </a:ext>
            </a:extLst>
          </p:cNvPr>
          <p:cNvSpPr txBox="1"/>
          <p:nvPr/>
        </p:nvSpPr>
        <p:spPr>
          <a:xfrm>
            <a:off x="838200" y="2321656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dataset contains 16 columns: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326B26-ED9C-4607-B7C0-6A59214433BD}"/>
              </a:ext>
            </a:extLst>
          </p:cNvPr>
          <p:cNvSpPr txBox="1"/>
          <p:nvPr/>
        </p:nvSpPr>
        <p:spPr>
          <a:xfrm>
            <a:off x="838199" y="6581001"/>
            <a:ext cx="84466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* See: </a:t>
            </a:r>
            <a:r>
              <a:rPr lang="en-US" sz="1200" dirty="0">
                <a:hlinkClick r:id="rId3"/>
              </a:rPr>
              <a:t>https://www.verisk.com/insurance/visualize/new-ppc-fire-protection-classes-to-benefit-insurers-communities/</a:t>
            </a:r>
            <a:endParaRPr lang="en-US" sz="12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375EDA-3900-41E7-9237-FC05FA104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53712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Decision Tree Classifier</a:t>
            </a:r>
            <a:endParaRPr lang="he-IL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AFBB0C-764D-4025-AC94-3A306B8B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70" y="2801188"/>
            <a:ext cx="3286125" cy="81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A02D81-8689-4A43-89F9-707635ED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48" y="2495050"/>
            <a:ext cx="1276350" cy="1057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D6A9D1-418B-482C-9477-FF2A61FAD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0" y="4062112"/>
            <a:ext cx="5647278" cy="20477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DE5595-EDC7-404A-BB53-291F22158AA8}"/>
              </a:ext>
            </a:extLst>
          </p:cNvPr>
          <p:cNvSpPr txBox="1"/>
          <p:nvPr/>
        </p:nvSpPr>
        <p:spPr>
          <a:xfrm>
            <a:off x="932670" y="23186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</a:t>
            </a:r>
            <a:endParaRPr lang="en-US" sz="18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26BBBB3-570E-4982-A819-A456C8B4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938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421" y="439467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/>
              <a:t>Decision Tree Classifier</a:t>
            </a:r>
            <a:br>
              <a:rPr lang="en-US" b="1" dirty="0"/>
            </a:br>
            <a:r>
              <a:rPr lang="en-US" sz="2800" b="1" dirty="0"/>
              <a:t>(Grid Search with hyper-parameters tuning and 10-fold cross-validation)</a:t>
            </a:r>
            <a:endParaRPr lang="he-IL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A5428-24C1-46FF-90BC-3B6859A47F58}"/>
              </a:ext>
            </a:extLst>
          </p:cNvPr>
          <p:cNvSpPr txBox="1"/>
          <p:nvPr/>
        </p:nvSpPr>
        <p:spPr>
          <a:xfrm>
            <a:off x="782717" y="2925029"/>
            <a:ext cx="2540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 with F1 scoring</a:t>
            </a:r>
            <a:endParaRPr lang="en-US" sz="18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53D793F-075B-4572-8187-CD102E854467}"/>
              </a:ext>
            </a:extLst>
          </p:cNvPr>
          <p:cNvGrpSpPr/>
          <p:nvPr/>
        </p:nvGrpSpPr>
        <p:grpSpPr>
          <a:xfrm>
            <a:off x="809821" y="3370512"/>
            <a:ext cx="5876925" cy="955342"/>
            <a:chOff x="772885" y="4351359"/>
            <a:chExt cx="5876925" cy="95534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F9CAC8-7C1E-4341-957C-41DE2E7961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885" y="4351359"/>
              <a:ext cx="2295525" cy="2667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CDF732A-CFC7-4012-AA26-BB8774F5D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2885" y="4563671"/>
              <a:ext cx="5876925" cy="3048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7C99FDC7-CEF7-48C3-A76B-9412A8125B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349" y="4849501"/>
              <a:ext cx="2790825" cy="4572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6F1E73E-174F-421B-B5E4-23CEE74A6CC4}"/>
              </a:ext>
            </a:extLst>
          </p:cNvPr>
          <p:cNvGrpSpPr/>
          <p:nvPr/>
        </p:nvGrpSpPr>
        <p:grpSpPr>
          <a:xfrm>
            <a:off x="802588" y="5142178"/>
            <a:ext cx="5891389" cy="925316"/>
            <a:chOff x="772885" y="4936062"/>
            <a:chExt cx="5891389" cy="925316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37616FE5-1B2B-43CB-BCCA-F23F1996CC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885" y="4936062"/>
              <a:ext cx="2295525" cy="2667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6F3ECE8-0AF8-47CE-880B-5B01D752A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7349" y="5168956"/>
              <a:ext cx="5876925" cy="3048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1F6A4FF-B0E9-4451-82CB-C82D559754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8917" y="5473246"/>
              <a:ext cx="2427468" cy="388132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8BD53FE-65E1-4FEB-AC55-D68188554416}"/>
              </a:ext>
            </a:extLst>
          </p:cNvPr>
          <p:cNvSpPr txBox="1"/>
          <p:nvPr/>
        </p:nvSpPr>
        <p:spPr>
          <a:xfrm>
            <a:off x="768253" y="472375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 ROC-AUC scoring</a:t>
            </a:r>
            <a:endParaRPr lang="en-US" sz="1800" dirty="0"/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435B187B-8700-4F85-9F43-1E38D8B42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70578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Decision Tree Classifier</a:t>
            </a:r>
            <a:endParaRPr lang="he-IL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F3577-B5FC-453A-950C-1AA9665D9C29}"/>
              </a:ext>
            </a:extLst>
          </p:cNvPr>
          <p:cNvSpPr txBox="1"/>
          <p:nvPr/>
        </p:nvSpPr>
        <p:spPr>
          <a:xfrm>
            <a:off x="905120" y="1470326"/>
            <a:ext cx="4229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MaxDepth</a:t>
            </a:r>
            <a:r>
              <a:rPr lang="en-US" sz="1400" dirty="0"/>
              <a:t> = 4</a:t>
            </a:r>
          </a:p>
          <a:p>
            <a:r>
              <a:rPr lang="en-US" sz="1400" dirty="0" err="1"/>
              <a:t>MaxLeafNodes</a:t>
            </a:r>
            <a:r>
              <a:rPr lang="en-US" sz="1400" dirty="0"/>
              <a:t> = 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AA23C2-39E8-44E0-9DF2-18D1217F0C80}"/>
              </a:ext>
            </a:extLst>
          </p:cNvPr>
          <p:cNvSpPr txBox="1"/>
          <p:nvPr/>
        </p:nvSpPr>
        <p:spPr>
          <a:xfrm>
            <a:off x="7303939" y="768710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Importance</a:t>
            </a:r>
            <a:endParaRPr lang="en-US" sz="18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CAFBB0C-764D-4025-AC94-3A306B8B1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670" y="2801188"/>
            <a:ext cx="3286125" cy="81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DA02D81-8689-4A43-89F9-707635ED7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548" y="2495050"/>
            <a:ext cx="1276350" cy="105727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ED6A9D1-418B-482C-9477-FF2A61FAD8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70" y="4062112"/>
            <a:ext cx="5647278" cy="204779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DE5595-EDC7-404A-BB53-291F22158AA8}"/>
              </a:ext>
            </a:extLst>
          </p:cNvPr>
          <p:cNvSpPr txBox="1"/>
          <p:nvPr/>
        </p:nvSpPr>
        <p:spPr>
          <a:xfrm>
            <a:off x="932670" y="2318667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</a:t>
            </a:r>
            <a:endParaRPr lang="en-US" sz="1800" dirty="0"/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926BBBB3-570E-4982-A819-A456C8B49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32</a:t>
            </a:fld>
            <a:endParaRPr lang="he-IL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3BFF0FC-1CFB-4768-AD21-B1B5A3434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3939" y="1196081"/>
            <a:ext cx="41148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526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276" y="358359"/>
            <a:ext cx="10515600" cy="1325563"/>
          </a:xfrm>
        </p:spPr>
        <p:txBody>
          <a:bodyPr/>
          <a:lstStyle/>
          <a:p>
            <a:r>
              <a:rPr lang="en-US" b="1" dirty="0"/>
              <a:t>Random Forest Classifier</a:t>
            </a:r>
            <a:endParaRPr lang="he-IL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B72450-4DD2-4899-8F0C-4B7BE41B6A7E}"/>
              </a:ext>
            </a:extLst>
          </p:cNvPr>
          <p:cNvSpPr txBox="1"/>
          <p:nvPr/>
        </p:nvSpPr>
        <p:spPr>
          <a:xfrm>
            <a:off x="785276" y="1508351"/>
            <a:ext cx="59918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CV=10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6766DE-8110-47D8-9F1E-B0619C9143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33</a:t>
            </a:fld>
            <a:endParaRPr lang="he-I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2394C-D606-44C5-A931-CA64EAD60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62381"/>
            <a:ext cx="3276600" cy="6381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62D989-80CD-40F5-9404-4A368624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297" y="2552901"/>
            <a:ext cx="1133475" cy="10001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984E1-20D2-4ABC-A5B2-A91732D4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76" y="3795745"/>
            <a:ext cx="5815472" cy="201105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573010-F503-4D90-86F4-755C14BB1DB6}"/>
              </a:ext>
            </a:extLst>
          </p:cNvPr>
          <p:cNvSpPr txBox="1"/>
          <p:nvPr/>
        </p:nvSpPr>
        <p:spPr>
          <a:xfrm>
            <a:off x="785276" y="2315584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9126CEE-DCC7-4E48-8485-2262BB999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3299" y="1123343"/>
            <a:ext cx="4095750" cy="5334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4BB642C-9BB7-4590-B753-0305D6BAFB25}"/>
              </a:ext>
            </a:extLst>
          </p:cNvPr>
          <p:cNvSpPr txBox="1"/>
          <p:nvPr/>
        </p:nvSpPr>
        <p:spPr>
          <a:xfrm>
            <a:off x="7463299" y="675912"/>
            <a:ext cx="267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Importance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25733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Logistic Regression Classifier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52BD5F-DD3D-486E-9070-9B92618E6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34</a:t>
            </a:fld>
            <a:endParaRPr lang="he-I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DCC93-9C22-433D-AB80-D979F3B3C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813" y="3069911"/>
            <a:ext cx="3438525" cy="7334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0E3C0F-D9BB-4B90-91F5-C6B4DA6DF0B9}"/>
              </a:ext>
            </a:extLst>
          </p:cNvPr>
          <p:cNvSpPr txBox="1"/>
          <p:nvPr/>
        </p:nvSpPr>
        <p:spPr>
          <a:xfrm>
            <a:off x="756339" y="2505452"/>
            <a:ext cx="205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</a:t>
            </a:r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92F42C-D961-453E-8BD2-E110AA3F0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39" y="2804286"/>
            <a:ext cx="1390650" cy="10763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2736A1A-49ED-4047-81EC-405CD322C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339" y="4241141"/>
            <a:ext cx="5219700" cy="189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6679DAF-4ABF-467C-B450-683FC904C391}"/>
              </a:ext>
            </a:extLst>
          </p:cNvPr>
          <p:cNvSpPr txBox="1"/>
          <p:nvPr/>
        </p:nvSpPr>
        <p:spPr>
          <a:xfrm>
            <a:off x="6588002" y="1637610"/>
            <a:ext cx="4236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Grid Search with Logistic Regression Classifier (with 5-Fold cross-validation)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2F2BCE-DBE1-406B-9C0C-DDD1EE29F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8002" y="3034216"/>
            <a:ext cx="3267075" cy="6667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F7FB0FC-A9BF-4F40-BF59-546FAA379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9819" y="2819358"/>
            <a:ext cx="1390650" cy="1038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E998C45-C061-4B88-ACD3-354707344F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88002" y="4241141"/>
            <a:ext cx="5114925" cy="19145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7D38AFC-EF31-417F-8082-15061DE073F0}"/>
              </a:ext>
            </a:extLst>
          </p:cNvPr>
          <p:cNvSpPr txBox="1"/>
          <p:nvPr/>
        </p:nvSpPr>
        <p:spPr>
          <a:xfrm>
            <a:off x="756339" y="1748493"/>
            <a:ext cx="4236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Logistic Regression Classifier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6657B6-6A1B-4B5E-9108-3C7377ABEE93}"/>
              </a:ext>
            </a:extLst>
          </p:cNvPr>
          <p:cNvSpPr txBox="1"/>
          <p:nvPr/>
        </p:nvSpPr>
        <p:spPr>
          <a:xfrm>
            <a:off x="6588002" y="2505452"/>
            <a:ext cx="2055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</a:t>
            </a:r>
            <a:endParaRPr lang="en-US" sz="18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56842D4-151D-4D05-B348-53200CFA3863}"/>
              </a:ext>
            </a:extLst>
          </p:cNvPr>
          <p:cNvCxnSpPr>
            <a:cxnSpLocks/>
          </p:cNvCxnSpPr>
          <p:nvPr/>
        </p:nvCxnSpPr>
        <p:spPr>
          <a:xfrm>
            <a:off x="6194324" y="1748493"/>
            <a:ext cx="0" cy="427868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861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Ada Boost Classifier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3819E-E4AB-4D49-8017-D00FE24AC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35</a:t>
            </a:fld>
            <a:endParaRPr lang="he-I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CAB58-349B-43F9-96D4-BB349AB6A347}"/>
              </a:ext>
            </a:extLst>
          </p:cNvPr>
          <p:cNvSpPr txBox="1"/>
          <p:nvPr/>
        </p:nvSpPr>
        <p:spPr>
          <a:xfrm>
            <a:off x="838200" y="1550288"/>
            <a:ext cx="704037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he-IL"/>
            </a:defPPr>
          </a:lstStyle>
          <a:p>
            <a:r>
              <a:rPr lang="en-US" sz="1400" dirty="0"/>
              <a:t>AdaBoost (Adaptive Boosting) – fitting a sequence of weak learners on repeatedly modified versions of the data. In each iteration, misclassified samples from the previous iteration are given higher weights, while the correctly-classified samples are given lower weights.</a:t>
            </a:r>
            <a:endParaRPr lang="he-IL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CFF413-9A03-443B-98DF-7BE5DB52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381" y="2919654"/>
            <a:ext cx="3324225" cy="6477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B2E8BC-C3BD-4837-9348-32B9980C0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1846" y="2555133"/>
            <a:ext cx="1209675" cy="10096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AC1E656-2313-4FE7-A288-6F4BAA04A6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600" y="3994448"/>
            <a:ext cx="5565738" cy="2056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5A7BF2B-FD0C-4558-AE10-1A267772A0A8}"/>
              </a:ext>
            </a:extLst>
          </p:cNvPr>
          <p:cNvSpPr txBox="1"/>
          <p:nvPr/>
        </p:nvSpPr>
        <p:spPr>
          <a:xfrm>
            <a:off x="7766149" y="767358"/>
            <a:ext cx="26796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Feature Importance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41B93C-7961-46D7-BA81-9AFA7E1C9C2F}"/>
              </a:ext>
            </a:extLst>
          </p:cNvPr>
          <p:cNvSpPr txBox="1"/>
          <p:nvPr/>
        </p:nvSpPr>
        <p:spPr>
          <a:xfrm>
            <a:off x="851962" y="2494221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</a:t>
            </a:r>
            <a:endParaRPr lang="en-US" sz="18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9827613-24CF-48EA-9AD5-C28615B0E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6149" y="1206500"/>
            <a:ext cx="40767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74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E50F0E-08AB-4EE0-A62E-8EAE4C075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Model Comparison</a:t>
            </a:r>
            <a:endParaRPr lang="he-IL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06EE0A-51CE-48E5-969D-F95852A37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36</a:t>
            </a:fld>
            <a:endParaRPr lang="he-I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9C8FD44-E63E-4B5E-A996-643ECD698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2" y="2212637"/>
            <a:ext cx="3572087" cy="13404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80233F0-F0EC-4B5B-B0DC-FD875DED2161}"/>
              </a:ext>
            </a:extLst>
          </p:cNvPr>
          <p:cNvSpPr txBox="1"/>
          <p:nvPr/>
        </p:nvSpPr>
        <p:spPr>
          <a:xfrm>
            <a:off x="1056771" y="1691396"/>
            <a:ext cx="295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Results by ROC-AUC Score</a:t>
            </a:r>
            <a:endParaRPr lang="en-US" sz="18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D8DD35-BD95-4288-8D8F-56850C647D1B}"/>
              </a:ext>
            </a:extLst>
          </p:cNvPr>
          <p:cNvSpPr txBox="1"/>
          <p:nvPr/>
        </p:nvSpPr>
        <p:spPr>
          <a:xfrm>
            <a:off x="4906131" y="1681542"/>
            <a:ext cx="295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Results by F1 Scores</a:t>
            </a:r>
            <a:endParaRPr lang="en-US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02343AB-39E4-4E72-A134-9E0EAA4A7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503" y="2212637"/>
            <a:ext cx="3651789" cy="131870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B498067-A3E3-473A-9DD2-0703397B7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1476" y="2172433"/>
            <a:ext cx="3586578" cy="13042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C3CF94B-8E24-4ACB-9314-F87549039221}"/>
              </a:ext>
            </a:extLst>
          </p:cNvPr>
          <p:cNvSpPr txBox="1"/>
          <p:nvPr/>
        </p:nvSpPr>
        <p:spPr>
          <a:xfrm>
            <a:off x="8755491" y="1670821"/>
            <a:ext cx="2958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Results by Accuracy</a:t>
            </a:r>
            <a:endParaRPr lang="en-US" sz="1800" dirty="0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08FF7F03-A37B-4E9A-97D3-A4C760113E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37" y="3876307"/>
            <a:ext cx="3651789" cy="22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A4987B1F-776E-49D3-946C-C4822C61D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02" y="3876308"/>
            <a:ext cx="3651789" cy="22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AA23DB2E-841A-4359-946F-8C3DEC92A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6265" y="3876307"/>
            <a:ext cx="3651789" cy="2234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784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8A498-1997-44E8-9FB6-0D1A7CD1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EDA</a:t>
            </a:r>
            <a:endParaRPr lang="he-IL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486E7-7B20-4F9D-8FA3-D7EE53D30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531" y="1604463"/>
            <a:ext cx="5417665" cy="478639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Initial analysis: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72 duplicate  values in “id” column (“id” is assumed to be a unique insurance policy identifier)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97.7% missing values in “</a:t>
            </a:r>
            <a:r>
              <a:rPr lang="en-US" sz="1800" dirty="0" err="1"/>
              <a:t>square_ft</a:t>
            </a:r>
            <a:r>
              <a:rPr lang="en-US" sz="1800" dirty="0"/>
              <a:t>” column.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800" dirty="0"/>
              <a:t>Some missing values in “portable electronics”, “coast”, “</a:t>
            </a:r>
            <a:r>
              <a:rPr lang="en-US" sz="1800" dirty="0" err="1"/>
              <a:t>user_age</a:t>
            </a:r>
            <a:r>
              <a:rPr lang="en-US" sz="1800" dirty="0"/>
              <a:t>”, and “</a:t>
            </a:r>
            <a:r>
              <a:rPr lang="en-US" sz="1800" dirty="0" err="1"/>
              <a:t>card_type</a:t>
            </a:r>
            <a:r>
              <a:rPr lang="en-US" sz="1800" dirty="0"/>
              <a:t>” columns.</a:t>
            </a:r>
          </a:p>
          <a:p>
            <a:pPr marL="0" lvl="1" indent="0">
              <a:spcBef>
                <a:spcPts val="1000"/>
              </a:spcBef>
              <a:buNone/>
            </a:pPr>
            <a:r>
              <a:rPr lang="en-US" dirty="0"/>
              <a:t>Preliminary transformations and fixes: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Converted postal code to 5-character string (by adding “0”s to 4-character codes).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Converted state abbreviations to full name </a:t>
            </a:r>
            <a:br>
              <a:rPr lang="en-US" sz="1800" dirty="0"/>
            </a:br>
            <a:r>
              <a:rPr lang="en-US" sz="1800" dirty="0"/>
              <a:t>(i.e. NY -&gt; New York, TX -&gt; Texas).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Changed “target”, “</a:t>
            </a:r>
            <a:r>
              <a:rPr lang="en-US" sz="1800" dirty="0" err="1"/>
              <a:t>has_fire_alarm</a:t>
            </a:r>
            <a:r>
              <a:rPr lang="en-US" sz="1800" dirty="0"/>
              <a:t>” and “has </a:t>
            </a:r>
            <a:r>
              <a:rPr lang="en-US" sz="1800" dirty="0" err="1"/>
              <a:t>burglar_alarm</a:t>
            </a:r>
            <a:r>
              <a:rPr lang="en-US" sz="1800" dirty="0"/>
              <a:t>” from True/False to 1/0.</a:t>
            </a:r>
          </a:p>
          <a:p>
            <a:pPr marL="800100" lvl="1" indent="-342900">
              <a:lnSpc>
                <a:spcPct val="100000"/>
              </a:lnSpc>
              <a:buFont typeface="+mj-lt"/>
              <a:buAutoNum type="arabicPeriod"/>
            </a:pPr>
            <a:r>
              <a:rPr lang="en-US" sz="1800" dirty="0"/>
              <a:t>Dropped 72 rows which had duplicate policy id numbers (0.6% data loss).</a:t>
            </a:r>
          </a:p>
          <a:p>
            <a:pPr marL="457200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E1AC56-12AC-444A-8C82-40D830A4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420" y="1604463"/>
            <a:ext cx="5031382" cy="459764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82ADBA-1FED-4DC5-B169-3D28A21E2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88126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1756CDA5-BCCE-4917-AFBE-CF88C8C68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094" y="624740"/>
            <a:ext cx="7768784" cy="5764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DDDBAE-2D9B-4A67-9DB6-28038F9144AC}"/>
              </a:ext>
            </a:extLst>
          </p:cNvPr>
          <p:cNvSpPr txBox="1"/>
          <p:nvPr/>
        </p:nvSpPr>
        <p:spPr>
          <a:xfrm>
            <a:off x="838200" y="1690688"/>
            <a:ext cx="30109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High Risk Dog  - no “True” values (all “False”)</a:t>
            </a:r>
          </a:p>
          <a:p>
            <a:endParaRPr lang="en-US" sz="18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/>
              <a:t>Target </a:t>
            </a:r>
            <a:r>
              <a:rPr lang="en-US" u="sng" dirty="0"/>
              <a:t>extremely</a:t>
            </a:r>
            <a:r>
              <a:rPr lang="en-US" dirty="0"/>
              <a:t> imbalanced (97.7% False)</a:t>
            </a:r>
          </a:p>
          <a:p>
            <a:endParaRPr lang="en-US" dirty="0"/>
          </a:p>
          <a:p>
            <a:endParaRPr lang="en-US" sz="180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D55C978-FCEF-4B89-8BCE-633EB86E30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EDA</a:t>
            </a:r>
            <a:endParaRPr lang="he-IL" b="1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11E908-12E9-499C-8501-0457DABF3681}"/>
              </a:ext>
            </a:extLst>
          </p:cNvPr>
          <p:cNvSpPr/>
          <p:nvPr/>
        </p:nvSpPr>
        <p:spPr>
          <a:xfrm>
            <a:off x="3849189" y="4040103"/>
            <a:ext cx="2832890" cy="2709935"/>
          </a:xfrm>
          <a:prstGeom prst="ellipse">
            <a:avLst/>
          </a:prstGeom>
          <a:solidFill>
            <a:srgbClr val="4472C4">
              <a:alpha val="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8AD27F3D-9114-445F-AC7F-9183E0EB91D3}"/>
              </a:ext>
            </a:extLst>
          </p:cNvPr>
          <p:cNvSpPr/>
          <p:nvPr/>
        </p:nvSpPr>
        <p:spPr>
          <a:xfrm rot="2014317">
            <a:off x="2178572" y="3743943"/>
            <a:ext cx="2155594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9ADB38-61D4-4C84-B7D9-64E6B247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4719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cx6="http://schemas.microsoft.com/office/drawing/2016/5/12/chartex">
        <mc:Choice Requires="cx6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ABC4CA7-F5A2-48BB-A0A1-2A2786A5DEA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215941381"/>
                  </p:ext>
                </p:extLst>
              </p:nvPr>
            </p:nvGraphicFramePr>
            <p:xfrm>
              <a:off x="997226" y="1259633"/>
              <a:ext cx="10356574" cy="540534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xmlns="" xmlns:cx6="http://schemas.microsoft.com/office/drawing/2016/5/12/chartex" id="{9ABC4CA7-F5A2-48BB-A0A1-2A2786A5DE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7226" y="1259633"/>
                <a:ext cx="10356574" cy="540534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itle 1">
            <a:extLst>
              <a:ext uri="{FF2B5EF4-FFF2-40B4-BE49-F238E27FC236}">
                <a16:creationId xmlns:a16="http://schemas.microsoft.com/office/drawing/2014/main" id="{017C6BD5-FB8F-4AAF-9D66-C65FFE376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EDA </a:t>
            </a:r>
            <a:endParaRPr lang="he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2F0122-C049-4139-9A7F-0195B36CF5F2}"/>
              </a:ext>
            </a:extLst>
          </p:cNvPr>
          <p:cNvSpPr txBox="1"/>
          <p:nvPr/>
        </p:nvSpPr>
        <p:spPr>
          <a:xfrm>
            <a:off x="4060963" y="762391"/>
            <a:ext cx="42291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Number of Insurance Policies by State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701ED9-4397-4123-8BDF-358120C6E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2514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84BBCA5-3367-490E-946F-1CF97F181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Correlation Matrix</a:t>
            </a:r>
            <a:endParaRPr lang="he-IL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863103-80A9-441E-8222-A85A1725D459}"/>
              </a:ext>
            </a:extLst>
          </p:cNvPr>
          <p:cNvSpPr txBox="1"/>
          <p:nvPr/>
        </p:nvSpPr>
        <p:spPr>
          <a:xfrm>
            <a:off x="918246" y="1813833"/>
            <a:ext cx="301098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significant correlation of any feature with the target variable.</a:t>
            </a:r>
          </a:p>
          <a:p>
            <a:endParaRPr lang="en-US" dirty="0"/>
          </a:p>
          <a:p>
            <a:r>
              <a:rPr lang="en-US" dirty="0"/>
              <a:t>Almost no observable correlations between the different features.</a:t>
            </a:r>
          </a:p>
          <a:p>
            <a:endParaRPr lang="en-US" dirty="0"/>
          </a:p>
          <a:p>
            <a:r>
              <a:rPr lang="en-US" dirty="0"/>
              <a:t>Small correlation between coast and </a:t>
            </a:r>
            <a:r>
              <a:rPr lang="en-US" dirty="0" err="1"/>
              <a:t>postal_code</a:t>
            </a:r>
            <a:r>
              <a:rPr lang="en-US" dirty="0"/>
              <a:t> (0.38) and between coast and </a:t>
            </a:r>
            <a:r>
              <a:rPr lang="en-US" dirty="0" err="1"/>
              <a:t>portable_electronics</a:t>
            </a:r>
            <a:r>
              <a:rPr lang="en-US" dirty="0"/>
              <a:t> (0.38).</a:t>
            </a:r>
          </a:p>
          <a:p>
            <a:endParaRPr 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6FA9EDDE-81C9-4063-A391-FC5AC8C80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235" y="1690688"/>
            <a:ext cx="7931311" cy="47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A47AA1-29EB-481D-A529-97F3AC76C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5517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2D55C978-FCEF-4B89-8BCE-633EB86E303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Data Transformation</a:t>
            </a:r>
            <a:endParaRPr lang="he-IL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04EA54-BDC7-431C-BE26-616AF8058989}"/>
              </a:ext>
            </a:extLst>
          </p:cNvPr>
          <p:cNvSpPr txBox="1"/>
          <p:nvPr/>
        </p:nvSpPr>
        <p:spPr>
          <a:xfrm>
            <a:off x="9422646" y="3511504"/>
            <a:ext cx="2455223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Grouped into three categories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High risk (0-5 miles from coast)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Medium risk (6-29 miles from coast)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Low risk (30+ miles from coast or </a:t>
            </a:r>
            <a:r>
              <a:rPr lang="en-US" sz="1050" dirty="0" err="1"/>
              <a:t>NaN</a:t>
            </a:r>
            <a:r>
              <a:rPr lang="en-US" sz="105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65D7D8E-A0C0-4D00-83D2-D8E646C1B177}"/>
              </a:ext>
            </a:extLst>
          </p:cNvPr>
          <p:cNvSpPr txBox="1"/>
          <p:nvPr/>
        </p:nvSpPr>
        <p:spPr>
          <a:xfrm>
            <a:off x="9866445" y="1441129"/>
            <a:ext cx="1162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Coast</a:t>
            </a:r>
            <a:endParaRPr lang="he-IL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28AE8B-0812-4DDE-940F-C92995EE58BB}"/>
              </a:ext>
            </a:extLst>
          </p:cNvPr>
          <p:cNvSpPr txBox="1"/>
          <p:nvPr/>
        </p:nvSpPr>
        <p:spPr>
          <a:xfrm>
            <a:off x="6423830" y="1433605"/>
            <a:ext cx="23411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Fire Housing Proximity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B2C6B4-6F52-4195-AF52-928D3AB9A2E5}"/>
              </a:ext>
            </a:extLst>
          </p:cNvPr>
          <p:cNvSpPr txBox="1"/>
          <p:nvPr/>
        </p:nvSpPr>
        <p:spPr>
          <a:xfrm>
            <a:off x="3807554" y="1441127"/>
            <a:ext cx="20389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Previous Policies</a:t>
            </a:r>
            <a:endParaRPr lang="he-IL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C7FC7B7-E0CE-4DE1-8FFF-21F76436023B}"/>
              </a:ext>
            </a:extLst>
          </p:cNvPr>
          <p:cNvSpPr txBox="1"/>
          <p:nvPr/>
        </p:nvSpPr>
        <p:spPr>
          <a:xfrm>
            <a:off x="6545132" y="3512949"/>
            <a:ext cx="2138028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Grouped into 8 categories according to numerical value (1-8)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802B1A-634D-4E86-8379-EC3DCAE26256}"/>
              </a:ext>
            </a:extLst>
          </p:cNvPr>
          <p:cNvSpPr txBox="1"/>
          <p:nvPr/>
        </p:nvSpPr>
        <p:spPr>
          <a:xfrm>
            <a:off x="3776056" y="3507287"/>
            <a:ext cx="2238375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Grouped into 2 categories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One previous policy</a:t>
            </a:r>
          </a:p>
          <a:p>
            <a:pPr marL="228600" indent="-228600">
              <a:buFont typeface="+mj-lt"/>
              <a:buAutoNum type="arabicPeriod"/>
            </a:pPr>
            <a:r>
              <a:rPr lang="en-US" sz="1050" dirty="0"/>
              <a:t>More than one previous policies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B4817-4606-4CBD-B5D5-9936653C1ECD}"/>
              </a:ext>
            </a:extLst>
          </p:cNvPr>
          <p:cNvSpPr txBox="1"/>
          <p:nvPr/>
        </p:nvSpPr>
        <p:spPr>
          <a:xfrm>
            <a:off x="1042450" y="1435685"/>
            <a:ext cx="1933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User Age</a:t>
            </a:r>
            <a:endParaRPr lang="he-IL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58E090-EDBB-47B5-8964-AE62A9244252}"/>
              </a:ext>
            </a:extLst>
          </p:cNvPr>
          <p:cNvSpPr txBox="1"/>
          <p:nvPr/>
        </p:nvSpPr>
        <p:spPr>
          <a:xfrm>
            <a:off x="981428" y="3508492"/>
            <a:ext cx="2238375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Grouped to 6 categories: 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under 25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25 - 34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35 - 44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45 - 54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45 - 55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050" dirty="0"/>
              <a:t>over 65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8C9B8F-1A35-496B-A416-665E1A849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689" y="1838308"/>
            <a:ext cx="2484114" cy="1617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B64E2D-9543-441C-9031-8A9424CE1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044" y="1847931"/>
            <a:ext cx="2638770" cy="16505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D19DBD-6F9E-45B1-AD43-D966F325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666" y="1851119"/>
            <a:ext cx="2502925" cy="16240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3F16C68-5C87-4795-94DB-B9D86E0CF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3080" y="5121450"/>
            <a:ext cx="2570679" cy="161629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1C65D5F-23EB-44DB-A3F6-4DA25BD5A8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263" y="1875924"/>
            <a:ext cx="2626415" cy="1617456"/>
          </a:xfrm>
          <a:prstGeom prst="rect">
            <a:avLst/>
          </a:prstGeom>
        </p:spPr>
      </p:pic>
      <p:sp>
        <p:nvSpPr>
          <p:cNvPr id="44" name="Arrow: Right 43">
            <a:extLst>
              <a:ext uri="{FF2B5EF4-FFF2-40B4-BE49-F238E27FC236}">
                <a16:creationId xmlns:a16="http://schemas.microsoft.com/office/drawing/2014/main" id="{7D90811A-FC38-48F1-82EC-346EB3206D96}"/>
              </a:ext>
            </a:extLst>
          </p:cNvPr>
          <p:cNvSpPr/>
          <p:nvPr/>
        </p:nvSpPr>
        <p:spPr>
          <a:xfrm rot="5400000">
            <a:off x="10305985" y="4685511"/>
            <a:ext cx="308629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3F170B86-60DA-4B81-9C6C-FD2E550DD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937" y="5121450"/>
            <a:ext cx="2502925" cy="1578691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6D0B9027-47C1-41BA-947B-277EA33AFF91}"/>
              </a:ext>
            </a:extLst>
          </p:cNvPr>
          <p:cNvSpPr/>
          <p:nvPr/>
        </p:nvSpPr>
        <p:spPr>
          <a:xfrm rot="5400000">
            <a:off x="7459831" y="4685512"/>
            <a:ext cx="308629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456CC11-AC33-4B87-A72B-007A611E21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8103" y="5144910"/>
            <a:ext cx="2502925" cy="1569374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9C0D2354-208D-427E-845B-25ED56B3C1A3}"/>
              </a:ext>
            </a:extLst>
          </p:cNvPr>
          <p:cNvSpPr/>
          <p:nvPr/>
        </p:nvSpPr>
        <p:spPr>
          <a:xfrm rot="5400000">
            <a:off x="4703092" y="4686929"/>
            <a:ext cx="308629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D691216-F1A1-476C-8B7C-14121683A7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7351" y="5082931"/>
            <a:ext cx="2440789" cy="1617210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7CB793EE-575E-49C2-B4F2-40A7EA06BF37}"/>
              </a:ext>
            </a:extLst>
          </p:cNvPr>
          <p:cNvSpPr/>
          <p:nvPr/>
        </p:nvSpPr>
        <p:spPr>
          <a:xfrm rot="5400000">
            <a:off x="1877698" y="4699611"/>
            <a:ext cx="308629" cy="37991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1C0B22-9BF4-4139-9D0C-7191E9416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266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FAFF357-2227-4CE7-AA51-9D2D6B27A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52" y="1868999"/>
            <a:ext cx="3180388" cy="2167409"/>
          </a:xfrm>
          <a:prstGeom prst="rect">
            <a:avLst/>
          </a:prstGeom>
        </p:spPr>
      </p:pic>
      <p:pic>
        <p:nvPicPr>
          <p:cNvPr id="22" name="Picture 21" descr="Map&#10;&#10;Description automatically generated">
            <a:extLst>
              <a:ext uri="{FF2B5EF4-FFF2-40B4-BE49-F238E27FC236}">
                <a16:creationId xmlns:a16="http://schemas.microsoft.com/office/drawing/2014/main" id="{7571F162-7195-4B0A-AACD-772C88BBC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049" y="1822833"/>
            <a:ext cx="3180387" cy="212025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D081DD9-76EC-4B24-BF22-EF438F7073C8}"/>
              </a:ext>
            </a:extLst>
          </p:cNvPr>
          <p:cNvSpPr txBox="1"/>
          <p:nvPr/>
        </p:nvSpPr>
        <p:spPr>
          <a:xfrm>
            <a:off x="717725" y="1499667"/>
            <a:ext cx="214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Hurricane Activity</a:t>
            </a:r>
            <a:endParaRPr lang="he-IL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B9284-2760-4540-BB40-4518E3068679}"/>
              </a:ext>
            </a:extLst>
          </p:cNvPr>
          <p:cNvSpPr txBox="1"/>
          <p:nvPr/>
        </p:nvSpPr>
        <p:spPr>
          <a:xfrm>
            <a:off x="3984848" y="1530907"/>
            <a:ext cx="214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Earthquake Risk</a:t>
            </a:r>
            <a:endParaRPr lang="he-IL" b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954217F-DA78-443A-BBD4-0A7D26E0A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1432" y="4318926"/>
            <a:ext cx="3789739" cy="228936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9816DB3-DB9F-4A47-B677-19FD198ECC65}"/>
              </a:ext>
            </a:extLst>
          </p:cNvPr>
          <p:cNvSpPr txBox="1"/>
          <p:nvPr/>
        </p:nvSpPr>
        <p:spPr>
          <a:xfrm>
            <a:off x="3837570" y="4071550"/>
            <a:ext cx="3037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Number of Natural Disasters </a:t>
            </a:r>
            <a:br>
              <a:rPr lang="en-US" sz="1800" b="1" dirty="0"/>
            </a:br>
            <a:r>
              <a:rPr lang="en-US" sz="1800" b="1" dirty="0"/>
              <a:t>Since 1953</a:t>
            </a:r>
            <a:endParaRPr lang="he-IL" b="1" dirty="0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C74C0A4D-AAEE-497C-BA09-424FA7CA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240097-ED78-47A7-9691-525A8A933A9D}" type="slidenum">
              <a:rPr lang="he-IL" smtClean="0"/>
              <a:t>9</a:t>
            </a:fld>
            <a:endParaRPr lang="he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D235F1-091E-4C00-8074-D8B4E161DF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857" y="1476903"/>
            <a:ext cx="4495723" cy="484895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CFB1C80-8CBE-43D6-A261-9933F2A85745}"/>
              </a:ext>
            </a:extLst>
          </p:cNvPr>
          <p:cNvSpPr txBox="1"/>
          <p:nvPr/>
        </p:nvSpPr>
        <p:spPr>
          <a:xfrm>
            <a:off x="7287705" y="6377459"/>
            <a:ext cx="44957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e-IL" sz="900" dirty="0">
                <a:hlinkClick r:id="rId6"/>
              </a:rPr>
              <a:t>https://worldpopulationreview.com/state-rankings/states-with-the-least-natural-disasters</a:t>
            </a:r>
            <a:endParaRPr lang="he-IL" sz="900" dirty="0"/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8905241C-8F06-4765-9B4E-4A277DD2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b="1" dirty="0"/>
              <a:t>Data Enrichment</a:t>
            </a:r>
            <a:endParaRPr lang="he-IL" b="1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B8BC2593-BF62-4552-AA5C-EA0140DA77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2" y="4386223"/>
            <a:ext cx="2963825" cy="2289365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ACADA1B-894B-4859-8586-3DE7488466EC}"/>
              </a:ext>
            </a:extLst>
          </p:cNvPr>
          <p:cNvSpPr txBox="1"/>
          <p:nvPr/>
        </p:nvSpPr>
        <p:spPr>
          <a:xfrm>
            <a:off x="570633" y="4071550"/>
            <a:ext cx="2550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Large Fire Probability</a:t>
            </a:r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37166499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13479</TotalTime>
  <Words>2992</Words>
  <Application>Microsoft Office PowerPoint</Application>
  <PresentationFormat>Widescreen</PresentationFormat>
  <Paragraphs>447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Courier New</vt:lpstr>
      <vt:lpstr>Wingdings</vt:lpstr>
      <vt:lpstr>Office Theme</vt:lpstr>
      <vt:lpstr>Home Insurance Classification Project</vt:lpstr>
      <vt:lpstr>Overview</vt:lpstr>
      <vt:lpstr>Dataset and Objective</vt:lpstr>
      <vt:lpstr>EDA</vt:lpstr>
      <vt:lpstr>PowerPoint Presentation</vt:lpstr>
      <vt:lpstr>EDA </vt:lpstr>
      <vt:lpstr>Correlation Matrix</vt:lpstr>
      <vt:lpstr>PowerPoint Presentation</vt:lpstr>
      <vt:lpstr>Data Enrichment</vt:lpstr>
      <vt:lpstr>PowerPoint Presentation</vt:lpstr>
      <vt:lpstr>Data Enrichment (New Columns)</vt:lpstr>
      <vt:lpstr>Dropping Redundant Columns</vt:lpstr>
      <vt:lpstr>Handling Missing Values</vt:lpstr>
      <vt:lpstr>Pre-processing  </vt:lpstr>
      <vt:lpstr>Handling Data Imbalance</vt:lpstr>
      <vt:lpstr>Handling Data Imbalance</vt:lpstr>
      <vt:lpstr>Decision Tree Classifier Visualization</vt:lpstr>
      <vt:lpstr>Decision Tree Classifier (Grid Search with hyper-parameters tuning and 10-fold cross-validation)</vt:lpstr>
      <vt:lpstr>Random Forest Classifier (Grid Search with hyper-parameters tuning and 5-fold cross-validation)</vt:lpstr>
      <vt:lpstr>Logistic Regression Classifier (Grid Search with hyper-parameters tuning and 10-fold cross-validation)</vt:lpstr>
      <vt:lpstr>Logistic Regression Classifier (Grid Search with hyper-parameters tuning and 10-fold cross-validation)</vt:lpstr>
      <vt:lpstr>ADA Boost Classifier (Grid Search with hyper-parameters tuning and 5-fold cross-validation)</vt:lpstr>
      <vt:lpstr>Model Comparison</vt:lpstr>
      <vt:lpstr>Model Comparison</vt:lpstr>
      <vt:lpstr>Implementing Pipeline</vt:lpstr>
      <vt:lpstr>Log Loss (Random Forest Grid Search with Log Loss Scoring)</vt:lpstr>
      <vt:lpstr>Discussion and Summary</vt:lpstr>
      <vt:lpstr>Further Analysis</vt:lpstr>
      <vt:lpstr>Thank You</vt:lpstr>
      <vt:lpstr>Decision Tree Classifier</vt:lpstr>
      <vt:lpstr>Decision Tree Classifier (Grid Search with hyper-parameters tuning and 10-fold cross-validation)</vt:lpstr>
      <vt:lpstr>Decision Tree Classifier</vt:lpstr>
      <vt:lpstr>Random Forest Classifier</vt:lpstr>
      <vt:lpstr>Logistic Regression Classifier</vt:lpstr>
      <vt:lpstr>Ada Boost Classifier</vt:lpstr>
      <vt:lpstr>Model Comparison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Finger, Shai</dc:creator>
  <cp:lastModifiedBy>Finger, Shai</cp:lastModifiedBy>
  <cp:revision>384</cp:revision>
  <dcterms:created xsi:type="dcterms:W3CDTF">2021-08-06T06:11:03Z</dcterms:created>
  <dcterms:modified xsi:type="dcterms:W3CDTF">2021-10-23T09:10:51Z</dcterms:modified>
</cp:coreProperties>
</file>